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charts/style33.xml" ContentType="application/vnd.ms-office.chartstyle+xml"/>
  <Override PartName="/ppt/slides/slide36.xml" ContentType="application/vnd.openxmlformats-officedocument.presentationml.slide+xml"/>
  <Override PartName="/ppt/slides/slide83.xml" ContentType="application/vnd.openxmlformats-officedocument.presentationml.slide+xml"/>
  <Override PartName="/ppt/charts/chart46.xml" ContentType="application/vnd.openxmlformats-officedocument.drawingml.chart+xml"/>
  <Override PartName="/ppt/notesSlides/notesSlide38.xml" ContentType="application/vnd.openxmlformats-officedocument.presentationml.notesSlide+xml"/>
  <Override PartName="/ppt/charts/colors6.xml" ContentType="application/vnd.ms-office.chartcolorstyle+xml"/>
  <Override PartName="/ppt/charts/style22.xml" ContentType="application/vnd.ms-office.chartstyl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charts/chart35.xml" ContentType="application/vnd.openxmlformats-officedocument.drawingml.chart+xml"/>
  <Override PartName="/ppt/notesSlides/notesSlide27.xml" ContentType="application/vnd.openxmlformats-officedocument.presentationml.notesSlide+xml"/>
  <Override PartName="/ppt/charts/colors34.xml" ContentType="application/vnd.ms-office.chartcolorstyle+xml"/>
  <Override PartName="/ppt/charts/style11.xml" ContentType="application/vnd.ms-office.chartstyl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charts/chart13.xml" ContentType="application/vnd.openxmlformats-officedocument.drawingml.chart+xml"/>
  <Override PartName="/ppt/notesSlides/notesSlide16.xml" ContentType="application/vnd.openxmlformats-officedocument.presentationml.notesSlide+xml"/>
  <Override PartName="/ppt/charts/chart24.xml" ContentType="application/vnd.openxmlformats-officedocument.drawingml.chart+xml"/>
  <Override PartName="/ppt/charts/colors23.xml" ContentType="application/vnd.ms-office.chartcolorstyle+xml"/>
  <Override PartName="/ppt/tableStyles.xml" ContentType="application/vnd.openxmlformats-officedocument.presentationml.tableStyles+xml"/>
  <Override PartName="/ppt/charts/colors12.xml" ContentType="application/vnd.ms-office.chartcolorstyle+xml"/>
  <Override PartName="/ppt/notesSlides/notesSlide30.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charts/chart3.xml" ContentType="application/vnd.openxmlformats-officedocument.drawingml.chart+xml"/>
  <Default Extension="xlsx" ContentType="application/vnd.openxmlformats-officedocument.spreadsheetml.sheet"/>
  <Override PartName="/ppt/charts/style5.xml" ContentType="application/vnd.ms-office.chartstyle+xml"/>
  <Override PartName="/ppt/charts/style38.xml" ContentType="application/vnd.ms-office.chartstyle+xml"/>
  <Override PartName="/ppt/charts/style27.xml" ContentType="application/vnd.ms-office.chartstyle+xml"/>
  <Override PartName="/ppt/slides/slide77.xml" ContentType="application/vnd.openxmlformats-officedocument.presentationml.slide+xml"/>
  <Override PartName="/ppt/slides/slide88.xml" ContentType="application/vnd.openxmlformats-officedocument.presentationml.slide+xml"/>
  <Override PartName="/ppt/diagrams/colors4.xml" ContentType="application/vnd.openxmlformats-officedocument.drawingml.diagramColors+xml"/>
  <Override PartName="/ppt/charts/style16.xml" ContentType="application/vnd.ms-office.chartstyl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diagrams/drawing3.xml" ContentType="application/vnd.ms-office.drawingml.diagramDrawing+xml"/>
  <Override PartName="/ppt/charts/chart29.xml" ContentType="application/vnd.openxmlformats-officedocument.drawingml.chart+xml"/>
  <Override PartName="/ppt/charts/colors39.xml" ContentType="application/vnd.ms-office.chartcolorstyl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charts/chart18.xml" ContentType="application/vnd.openxmlformats-officedocument.drawingml.chart+xml"/>
  <Override PartName="/ppt/charts/style30.xml" ContentType="application/vnd.ms-office.chartstyle+xml"/>
  <Override PartName="/ppt/charts/colors28.xml" ContentType="application/vnd.ms-office.chartcolorstyle+xml"/>
  <Override PartName="/ppt/charts/colors17.xml" ContentType="application/vnd.ms-office.chartcolorstyl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diagrams/layout6.xml" ContentType="application/vnd.openxmlformats-officedocument.drawingml.diagramLayout+xml"/>
  <Override PartName="/ppt/charts/chart32.xml" ContentType="application/vnd.openxmlformats-officedocument.drawingml.chart+xml"/>
  <Override PartName="/ppt/notesSlides/notesSlide24.xml" ContentType="application/vnd.openxmlformats-officedocument.presentationml.notesSlide+xml"/>
  <Override PartName="/ppt/charts/chart43.xml" ContentType="application/vnd.openxmlformats-officedocument.drawingml.chart+xml"/>
  <Override PartName="/ppt/notesSlides/notesSlide35.xml" ContentType="application/vnd.openxmlformats-officedocument.presentationml.notesSlide+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charts/chart8.xml" ContentType="application/vnd.openxmlformats-officedocument.drawingml.chart+xml"/>
  <Override PartName="/ppt/diagrams/data7.xml" ContentType="application/vnd.openxmlformats-officedocument.drawingml.diagramData+xml"/>
  <Override PartName="/ppt/charts/chart21.xml" ContentType="application/vnd.openxmlformats-officedocument.drawingml.chart+xml"/>
  <Override PartName="/ppt/diagrams/colors9.xml" ContentType="application/vnd.openxmlformats-officedocument.drawingml.diagramColors+xml"/>
  <Override PartName="/ppt/charts/colors31.xml" ContentType="application/vnd.ms-office.chartcolorstyle+xml"/>
  <Override PartName="/ppt/slideLayouts/slideLayout10.xml" ContentType="application/vnd.openxmlformats-officedocument.presentationml.slideLayout+xml"/>
  <Override PartName="/ppt/charts/chart10.xml" ContentType="application/vnd.openxmlformats-officedocument.drawingml.chart+xml"/>
  <Override PartName="/ppt/diagrams/drawing8.xml" ContentType="application/vnd.ms-office.drawingml.diagramDrawing+xml"/>
  <Override PartName="/ppt/charts/colors20.xml" ContentType="application/vnd.ms-office.chartcolorstyle+xml"/>
  <Override PartName="/ppt/diagrams/quickStyle8.xml" ContentType="application/vnd.openxmlformats-officedocument.drawingml.diagramStyl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charts/style35.xml" ContentType="application/vnd.ms-office.chartstyle+xml"/>
  <Override PartName="/ppt/slides/slide38.xml" ContentType="application/vnd.openxmlformats-officedocument.presentationml.slide+xml"/>
  <Override PartName="/ppt/slides/slide85.xml" ContentType="application/vnd.openxmlformats-officedocument.presentationml.slide+xml"/>
  <Override PartName="/ppt/diagrams/colors1.xml" ContentType="application/vnd.openxmlformats-officedocument.drawingml.diagramColors+xml"/>
  <Override PartName="/ppt/charts/chart48.xml" ContentType="application/vnd.openxmlformats-officedocument.drawingml.chart+xml"/>
  <Override PartName="/ppt/charts/style2.xml" ContentType="application/vnd.ms-office.chartstyle+xml"/>
  <Override PartName="/ppt/charts/style24.xml" ContentType="application/vnd.ms-office.chartstyle+xml"/>
  <Override PartName="/ppt/charts/colors8.xml" ContentType="application/vnd.ms-office.chartcolorstyl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charts/chart37.xml" ContentType="application/vnd.openxmlformats-officedocument.drawingml.chart+xml"/>
  <Override PartName="/ppt/notesSlides/notesSlide29.xml" ContentType="application/vnd.openxmlformats-officedocument.presentationml.notesSlide+xml"/>
  <Override PartName="/ppt/charts/style13.xml" ContentType="application/vnd.ms-office.chartstyle+xml"/>
  <Override PartName="/ppt/charts/colors36.xml" ContentType="application/vnd.ms-office.chartcolorstyl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charts/chart26.xml" ContentType="application/vnd.openxmlformats-officedocument.drawingml.chart+xml"/>
  <Override PartName="/ppt/notesSlides/notesSlide18.xml" ContentType="application/vnd.openxmlformats-officedocument.presentationml.notesSlide+xml"/>
  <Override PartName="/ppt/charts/colors25.xml" ContentType="application/vnd.ms-office.chartcolorstyle+xml"/>
  <Override PartName="/ppt/slides/slide41.xml" ContentType="application/vnd.openxmlformats-officedocument.presentationml.slide+xml"/>
  <Override PartName="/ppt/charts/chart15.xml" ContentType="application/vnd.openxmlformats-officedocument.drawingml.chart+xml"/>
  <Override PartName="/ppt/charts/colors14.xml" ContentType="application/vnd.ms-office.chartcolorstyle+xml"/>
  <Override PartName="/ppt/slides/slide30.xml" ContentType="application/vnd.openxmlformats-officedocument.presentationml.slide+xml"/>
  <Override PartName="/ppt/charts/chart40.xml" ContentType="application/vnd.openxmlformats-officedocument.drawingml.chart+xml"/>
  <Override PartName="/ppt/notesSlides/notesSlide3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charts/style29.xml" ContentType="application/vnd.ms-office.chartstyle+xml"/>
  <Override PartName="/ppt/charts/style7.xml" ContentType="application/vnd.ms-office.chartstyle+xml"/>
  <Override PartName="/ppt/slides/slide79.xml" ContentType="application/vnd.openxmlformats-officedocument.presentationml.slide+xml"/>
  <Override PartName="/ppt/diagrams/colors6.xml" ContentType="application/vnd.openxmlformats-officedocument.drawingml.diagramColors+xml"/>
  <Override PartName="/ppt/notesSlides/notesSlide10.xml" ContentType="application/vnd.openxmlformats-officedocument.presentationml.notesSlide+xml"/>
  <Override PartName="/ppt/charts/chart5.xml" ContentType="application/vnd.openxmlformats-officedocument.drawingml.chart+xml"/>
  <Override PartName="/ppt/charts/style18.xml" ContentType="application/vnd.ms-office.chartstyl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slides/slide57.xml" ContentType="application/vnd.openxmlformats-officedocument.presentationml.slide+xml"/>
  <Override PartName="/ppt/notesSlides/notesSlide1.xml" ContentType="application/vnd.openxmlformats-officedocument.presentationml.notesSlide+xml"/>
  <Override PartName="/ppt/diagrams/quickStyle5.xml" ContentType="application/vnd.openxmlformats-officedocument.drawingml.diagramStyle+xml"/>
  <Override PartName="/ppt/charts/style32.xml" ContentType="application/vnd.ms-office.chartstyle+xml"/>
  <Override PartName="/ppt/slides/slide46.xml" ContentType="application/vnd.openxmlformats-officedocument.presentationml.slide+xml"/>
  <Override PartName="/ppt/slides/slide93.xml" ContentType="application/vnd.openxmlformats-officedocument.presentationml.slide+xml"/>
  <Override PartName="/ppt/charts/style21.xml" ContentType="application/vnd.ms-office.chartstyle+xml"/>
  <Override PartName="/ppt/charts/colors19.xml" ContentType="application/vnd.ms-office.chartcolorstyl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diagrams/layout8.xml" ContentType="application/vnd.openxmlformats-officedocument.drawingml.diagramLayout+xml"/>
  <Override PartName="/ppt/charts/chart34.xml" ContentType="application/vnd.openxmlformats-officedocument.drawingml.chart+xml"/>
  <Override PartName="/ppt/charts/chart45.xml" ContentType="application/vnd.openxmlformats-officedocument.drawingml.chart+xml"/>
  <Override PartName="/ppt/notesSlides/notesSlide37.xml" ContentType="application/vnd.openxmlformats-officedocument.presentationml.notesSlide+xml"/>
  <Override PartName="/ppt/charts/style10.xml" ContentType="application/vnd.ms-office.chartstyle+xml"/>
  <Override PartName="/ppt/charts/colors5.xml" ContentType="application/vnd.ms-office.chartcolorstyl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charts/chart23.xml" ContentType="application/vnd.openxmlformats-officedocument.drawingml.chart+xml"/>
  <Override PartName="/ppt/notesSlides/notesSlide26.xml" ContentType="application/vnd.openxmlformats-officedocument.presentationml.notesSlide+xml"/>
  <Override PartName="/ppt/charts/colors33.xml" ContentType="application/vnd.ms-office.chartcolorstyle+xml"/>
  <Override PartName="/ppt/slideLayouts/slideLayout12.xml" ContentType="application/vnd.openxmlformats-officedocument.presentationml.slideLayout+xml"/>
  <Override PartName="/ppt/charts/chart12.xml" ContentType="application/vnd.openxmlformats-officedocument.drawingml.chart+xml"/>
  <Override PartName="/ppt/charts/colors22.xml" ContentType="application/vnd.ms-office.chartcolorstyle+xml"/>
  <Override PartName="/ppt/charts/colors11.xml" ContentType="application/vnd.ms-office.chartcolorstyle+xml"/>
  <Override PartName="/ppt/diagrams/data5.xml" ContentType="application/vnd.openxmlformats-officedocument.drawingml.diagramData+xml"/>
  <Override PartName="/ppt/notesSlides/notesSlide11.xml" ContentType="application/vnd.openxmlformats-officedocument.presentationml.notesSlide+xml"/>
  <Override PartName="/ppt/charts/chart6.xml" ContentType="application/vnd.openxmlformats-officedocument.drawingml.chart+xml"/>
  <Override PartName="/ppt/diagrams/colors7.xml" ContentType="application/vnd.openxmlformats-officedocument.drawingml.diagramColors+xml"/>
  <Override PartName="/ppt/notesSlides/notesSlide40.xml" ContentType="application/vnd.openxmlformats-officedocument.presentationml.notesSlide+xml"/>
  <Override PartName="/ppt/charts/style8.xml" ContentType="application/vnd.ms-office.chartstyle+xml"/>
  <Override PartName="/ppt/slides/slide98.xml" ContentType="application/vnd.openxmlformats-officedocument.presentationml.slide+xml"/>
  <Override PartName="/ppt/notesSlides/notesSlide6.xml" ContentType="application/vnd.openxmlformats-officedocument.presentationml.notesSlide+xml"/>
  <Override PartName="/ppt/diagrams/drawing6.xml" ContentType="application/vnd.ms-office.drawingml.diagramDrawing+xml"/>
  <Override PartName="/ppt/charts/style37.xml" ContentType="application/vnd.ms-office.chartstyle+xml"/>
  <Override PartName="/ppt/charts/style19.xml" ContentType="application/vnd.ms-office.chartstyl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charts/chart2.xml" ContentType="application/vnd.openxmlformats-officedocument.drawingml.chart+xml"/>
  <Override PartName="/ppt/charts/style26.xml" ContentType="application/vnd.ms-office.chartstyle+xml"/>
  <Override PartName="/ppt/charts/style4.xml" ContentType="application/vnd.ms-office.chartstyle+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charts/chart39.xml" ContentType="application/vnd.openxmlformats-officedocument.drawingml.chart+xml"/>
  <Override PartName="/ppt/charts/style15.xml" ContentType="application/vnd.ms-office.chartstyle+xml"/>
  <Override PartName="/ppt/charts/colors38.xml" ContentType="application/vnd.ms-office.chartcolorstyl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charts/chart28.xml" ContentType="application/vnd.openxmlformats-officedocument.drawingml.chart+xml"/>
  <Override PartName="/ppt/charts/colors27.xml" ContentType="application/vnd.ms-office.chartcolor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charts/chart17.xml" ContentType="application/vnd.openxmlformats-officedocument.drawingml.chart+xml"/>
  <Override PartName="/ppt/charts/colors16.xml" ContentType="application/vnd.ms-office.chartcolorstyle+xml"/>
  <Override PartName="/ppt/slides/slide32.xml" ContentType="application/vnd.openxmlformats-officedocument.presentationml.slide+xml"/>
  <Override PartName="/ppt/charts/chart42.xml" ContentType="application/vnd.openxmlformats-officedocument.drawingml.chart+xml"/>
  <Override PartName="/ppt/notesSlides/notesSlide34.xml" ContentType="application/vnd.openxmlformats-officedocument.presentationml.notesSlide+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charts/chart31.xml" ContentType="application/vnd.openxmlformats-officedocument.drawingml.chart+xml"/>
  <Override PartName="/ppt/notesSlides/notesSlide23.xml" ContentType="application/vnd.openxmlformats-officedocument.presentationml.notesSlide+xml"/>
  <Override PartName="/ppt/charts/colors30.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diagrams/colors8.xml" ContentType="application/vnd.openxmlformats-officedocument.drawingml.diagramColors+xml"/>
  <Override PartName="/ppt/charts/chart20.xml" ContentType="application/vnd.openxmlformats-officedocument.drawingml.chart+xml"/>
  <Override PartName="/ppt/charts/style9.xml" ContentType="application/vnd.ms-office.chartstyle+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charts/style23.xml" ContentType="application/vnd.ms-office.chartstyle+xml"/>
  <Override PartName="/ppt/charts/style34.xml" ContentType="application/vnd.ms-office.chartstyle+xml"/>
  <Override PartName="/ppt/charts/style1.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charts/chart36.xml" ContentType="application/vnd.openxmlformats-officedocument.drawingml.chart+xml"/>
  <Override PartName="/ppt/charts/chart47.xml" ContentType="application/vnd.openxmlformats-officedocument.drawingml.chart+xml"/>
  <Override PartName="/ppt/notesSlides/notesSlide39.xml" ContentType="application/vnd.openxmlformats-officedocument.presentationml.notesSlide+xml"/>
  <Override PartName="/ppt/charts/style12.xml" ContentType="application/vnd.ms-office.chartstyle+xml"/>
  <Override PartName="/ppt/charts/colors7.xml" ContentType="application/vnd.ms-office.chartcolor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charts/chart25.xml" ContentType="application/vnd.openxmlformats-officedocument.drawingml.char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charts/colors35.xml" ContentType="application/vnd.ms-office.chartcolorstyle+xml"/>
  <Override PartName="/ppt/slides/slide51.xml" ContentType="application/vnd.openxmlformats-officedocument.presentationml.slide+xml"/>
  <Override PartName="/ppt/slideLayouts/slideLayout14.xml" ContentType="application/vnd.openxmlformats-officedocument.presentationml.slideLayout+xml"/>
  <Override PartName="/ppt/charts/chart14.xml" ContentType="application/vnd.openxmlformats-officedocument.drawingml.chart+xml"/>
  <Override PartName="/ppt/charts/colors24.xml" ContentType="application/vnd.ms-office.chartcolorstyle+xml"/>
  <Override PartName="/ppt/charts/colors13.xml" ContentType="application/vnd.ms-office.chartcolorstyle+xml"/>
  <Override PartName="/ppt/slides/slide40.xml" ContentType="application/vnd.openxmlformats-officedocument.presentationml.slide+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charts/style39.xml" ContentType="application/vnd.ms-office.chartstyle+xml"/>
  <Override PartName="/ppt/slides/slide89.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charts/chart4.xml" ContentType="application/vnd.openxmlformats-officedocument.drawingml.chart+xml"/>
  <Override PartName="/ppt/charts/style28.xml" ContentType="application/vnd.ms-office.chartstyle+xml"/>
  <Override PartName="/ppt/charts/style6.xml" ContentType="application/vnd.ms-office.chartstyle+xml"/>
  <Override PartName="/ppt/slides/slide78.xml" ContentType="application/vnd.openxmlformats-officedocument.presentationml.slide+xml"/>
  <Override PartName="/ppt/handoutMasters/handoutMaster1.xml" ContentType="application/vnd.openxmlformats-officedocument.presentationml.handoutMaster+xml"/>
  <Override PartName="/ppt/diagrams/drawing4.xml" ContentType="application/vnd.ms-office.drawingml.diagramDrawing+xml"/>
  <Override PartName="/docProps/core.xml" ContentType="application/vnd.openxmlformats-package.core-properties+xml"/>
  <Override PartName="/ppt/charts/style17.xml" ContentType="application/vnd.ms-office.chartstyle+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quickStyle4.xml" ContentType="application/vnd.openxmlformats-officedocument.drawingml.diagramStyle+xml"/>
  <Override PartName="/ppt/charts/colors29.xml" ContentType="application/vnd.ms-office.chartcolorstyl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charts/chart19.xml" ContentType="application/vnd.openxmlformats-officedocument.drawingml.chart+xml"/>
  <Override PartName="/ppt/charts/colors18.xml" ContentType="application/vnd.ms-office.chartcolorstyle+xml"/>
  <Override PartName="/ppt/charts/style31.xml" ContentType="application/vnd.ms-office.chartstyle+xml"/>
  <Override PartName="/ppt/slides/slide34.xml" ContentType="application/vnd.openxmlformats-officedocument.presentationml.slide+xml"/>
  <Override PartName="/ppt/slides/slide81.xml" ContentType="application/vnd.openxmlformats-officedocument.presentationml.slide+xml"/>
  <Override PartName="/ppt/charts/chart44.xml" ContentType="application/vnd.openxmlformats-officedocument.drawingml.chart+xml"/>
  <Override PartName="/ppt/notesSlides/notesSlide36.xml" ContentType="application/vnd.openxmlformats-officedocument.presentationml.notesSlide+xml"/>
  <Override PartName="/ppt/charts/style20.xml" ContentType="application/vnd.ms-office.chartstyle+xml"/>
  <Override PartName="/ppt/charts/colors4.xml" ContentType="application/vnd.ms-office.chartcolorstyl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charts/chart33.xml" ContentType="application/vnd.openxmlformats-officedocument.drawingml.chart+xml"/>
  <Override PartName="/ppt/notesSlides/notesSlide25.xml" ContentType="application/vnd.openxmlformats-officedocument.presentationml.notesSlide+xml"/>
  <Override PartName="/ppt/charts/colors32.xml" ContentType="application/vnd.ms-office.chartcolorstyl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charts/chart22.xml" ContentType="application/vnd.openxmlformats-officedocument.drawingml.chart+xml"/>
  <Override PartName="/ppt/charts/colors21.xml" ContentType="application/vnd.ms-office.chartcolorstyle+xml"/>
  <Override PartName="/ppt/diagrams/drawing9.xml" ContentType="application/vnd.ms-office.drawingml.diagramDrawing+xml"/>
  <Override PartName="/ppt/charts/colors10.xml" ContentType="application/vnd.ms-office.chartcolorstyle+xml"/>
  <Override PartName="/ppt/diagrams/quickStyle9.xml" ContentType="application/vnd.openxmlformats-officedocument.drawingml.diagramStyle+xml"/>
  <Override PartName="/ppt/slides/slide97.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charts/style25.xml" ContentType="application/vnd.ms-office.chartstyle+xml"/>
  <Override PartName="/ppt/charts/style36.xml" ContentType="application/vnd.ms-office.chartstyle+xml"/>
  <Override PartName="/ppt/charts/style3.xml" ContentType="application/vnd.ms-office.chartstyl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diagrams/colors2.xml" ContentType="application/vnd.openxmlformats-officedocument.drawingml.diagramColors+xml"/>
  <Override PartName="/ppt/charts/chart49.xml" ContentType="application/vnd.openxmlformats-officedocument.drawingml.chart+xml"/>
  <Override PartName="/ppt/charts/colors9.xml" ContentType="application/vnd.ms-office.chartcolorstyle+xml"/>
  <Override PartName="/ppt/charts/style14.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Override PartName="/ppt/charts/chart27.xml" ContentType="application/vnd.openxmlformats-officedocument.drawingml.chart+xml"/>
  <Override PartName="/ppt/notesSlides/notesSlide19.xml" ContentType="application/vnd.openxmlformats-officedocument.presentationml.notesSlide+xml"/>
  <Override PartName="/ppt/charts/chart38.xml" ContentType="application/vnd.openxmlformats-officedocument.drawingml.chart+xml"/>
  <Override PartName="/ppt/charts/colors37.xml" ContentType="application/vnd.ms-office.chartcolorstyl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charts/chart16.xml" ContentType="application/vnd.openxmlformats-officedocument.drawingml.chart+xml"/>
  <Override PartName="/ppt/charts/colors26.xml" ContentType="application/vnd.ms-office.chartcolorstyle+xml"/>
  <Override PartName="/ppt/charts/colors15.xml" ContentType="application/vnd.ms-office.chartcolorstyle+xml"/>
  <Override PartName="/ppt/slides/slide31.xml" ContentType="application/vnd.openxmlformats-officedocument.presentationml.slide+xml"/>
  <Override PartName="/ppt/slides/slide42.xml" ContentType="application/vnd.openxmlformats-officedocument.presentationml.slide+xml"/>
  <Override PartName="/ppt/slides/slide20.xml" ContentType="application/vnd.openxmlformats-officedocument.presentationml.slide+xml"/>
  <Override PartName="/ppt/slideLayouts/slideLayout30.xml" ContentType="application/vnd.openxmlformats-officedocument.presentationml.slideLayout+xml"/>
  <Override PartName="/ppt/diagrams/layout4.xml" ContentType="application/vnd.openxmlformats-officedocument.drawingml.diagramLayout+xml"/>
  <Override PartName="/ppt/charts/chart30.xml" ContentType="application/vnd.openxmlformats-officedocument.drawingml.chart+xml"/>
  <Override PartName="/ppt/notesSlides/notesSlide22.xml" ContentType="application/vnd.openxmlformats-officedocument.presentationml.notesSlide+xml"/>
  <Override PartName="/ppt/charts/chart41.xml" ContentType="application/vnd.openxmlformats-officedocument.drawingml.chart+xml"/>
  <Override PartName="/ppt/notesSlides/notesSlide33.xml" ContentType="application/vnd.openxmlformats-officedocument.presentationml.notesSlid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2"/>
  </p:notesMasterIdLst>
  <p:handoutMasterIdLst>
    <p:handoutMasterId r:id="rId103"/>
  </p:handoutMasterIdLst>
  <p:sldIdLst>
    <p:sldId id="293" r:id="rId2"/>
    <p:sldId id="872" r:id="rId3"/>
    <p:sldId id="873" r:id="rId4"/>
    <p:sldId id="890" r:id="rId5"/>
    <p:sldId id="878" r:id="rId6"/>
    <p:sldId id="875" r:id="rId7"/>
    <p:sldId id="879" r:id="rId8"/>
    <p:sldId id="891" r:id="rId9"/>
    <p:sldId id="892" r:id="rId10"/>
    <p:sldId id="893" r:id="rId11"/>
    <p:sldId id="894" r:id="rId12"/>
    <p:sldId id="897" r:id="rId13"/>
    <p:sldId id="898" r:id="rId14"/>
    <p:sldId id="899" r:id="rId15"/>
    <p:sldId id="900" r:id="rId16"/>
    <p:sldId id="901" r:id="rId17"/>
    <p:sldId id="902" r:id="rId18"/>
    <p:sldId id="903" r:id="rId19"/>
    <p:sldId id="904" r:id="rId20"/>
    <p:sldId id="905" r:id="rId21"/>
    <p:sldId id="906" r:id="rId22"/>
    <p:sldId id="907" r:id="rId23"/>
    <p:sldId id="908" r:id="rId24"/>
    <p:sldId id="912" r:id="rId25"/>
    <p:sldId id="913" r:id="rId26"/>
    <p:sldId id="911" r:id="rId27"/>
    <p:sldId id="909" r:id="rId28"/>
    <p:sldId id="910" r:id="rId29"/>
    <p:sldId id="896" r:id="rId30"/>
    <p:sldId id="889" r:id="rId31"/>
    <p:sldId id="887" r:id="rId32"/>
    <p:sldId id="888" r:id="rId33"/>
    <p:sldId id="895" r:id="rId34"/>
    <p:sldId id="556" r:id="rId35"/>
    <p:sldId id="871" r:id="rId36"/>
    <p:sldId id="847" r:id="rId37"/>
    <p:sldId id="856" r:id="rId38"/>
    <p:sldId id="802" r:id="rId39"/>
    <p:sldId id="803" r:id="rId40"/>
    <p:sldId id="804" r:id="rId41"/>
    <p:sldId id="806" r:id="rId42"/>
    <p:sldId id="807" r:id="rId43"/>
    <p:sldId id="809" r:id="rId44"/>
    <p:sldId id="810" r:id="rId45"/>
    <p:sldId id="816" r:id="rId46"/>
    <p:sldId id="821" r:id="rId47"/>
    <p:sldId id="826" r:id="rId48"/>
    <p:sldId id="831" r:id="rId49"/>
    <p:sldId id="832" r:id="rId50"/>
    <p:sldId id="849" r:id="rId51"/>
    <p:sldId id="850" r:id="rId52"/>
    <p:sldId id="837" r:id="rId53"/>
    <p:sldId id="838" r:id="rId54"/>
    <p:sldId id="840" r:id="rId55"/>
    <p:sldId id="863" r:id="rId56"/>
    <p:sldId id="572" r:id="rId57"/>
    <p:sldId id="862" r:id="rId58"/>
    <p:sldId id="567" r:id="rId59"/>
    <p:sldId id="643" r:id="rId60"/>
    <p:sldId id="571" r:id="rId61"/>
    <p:sldId id="870" r:id="rId62"/>
    <p:sldId id="776" r:id="rId63"/>
    <p:sldId id="777" r:id="rId64"/>
    <p:sldId id="778" r:id="rId65"/>
    <p:sldId id="779" r:id="rId66"/>
    <p:sldId id="780" r:id="rId67"/>
    <p:sldId id="781" r:id="rId68"/>
    <p:sldId id="782" r:id="rId69"/>
    <p:sldId id="783" r:id="rId70"/>
    <p:sldId id="784" r:id="rId71"/>
    <p:sldId id="785" r:id="rId72"/>
    <p:sldId id="786" r:id="rId73"/>
    <p:sldId id="787" r:id="rId74"/>
    <p:sldId id="788" r:id="rId75"/>
    <p:sldId id="789" r:id="rId76"/>
    <p:sldId id="790" r:id="rId77"/>
    <p:sldId id="791" r:id="rId78"/>
    <p:sldId id="792" r:id="rId79"/>
    <p:sldId id="793" r:id="rId80"/>
    <p:sldId id="794" r:id="rId81"/>
    <p:sldId id="795" r:id="rId82"/>
    <p:sldId id="796" r:id="rId83"/>
    <p:sldId id="797" r:id="rId84"/>
    <p:sldId id="798" r:id="rId85"/>
    <p:sldId id="799" r:id="rId86"/>
    <p:sldId id="800" r:id="rId87"/>
    <p:sldId id="801" r:id="rId88"/>
    <p:sldId id="676" r:id="rId89"/>
    <p:sldId id="861" r:id="rId90"/>
    <p:sldId id="864" r:id="rId91"/>
    <p:sldId id="858" r:id="rId92"/>
    <p:sldId id="859" r:id="rId93"/>
    <p:sldId id="860" r:id="rId94"/>
    <p:sldId id="880" r:id="rId95"/>
    <p:sldId id="884" r:id="rId96"/>
    <p:sldId id="881" r:id="rId97"/>
    <p:sldId id="882" r:id="rId98"/>
    <p:sldId id="883" r:id="rId99"/>
    <p:sldId id="886" r:id="rId100"/>
    <p:sldId id="552" r:id="rId101"/>
  </p:sldIdLst>
  <p:sldSz cx="11880850" cy="6858000"/>
  <p:notesSz cx="9296400" cy="7010400"/>
  <p:defaultTextStyle>
    <a:defPPr>
      <a:defRPr lang="en-US"/>
    </a:defPPr>
    <a:lvl1pPr algn="l" defTabSz="984250" rtl="0" fontAlgn="base">
      <a:spcBef>
        <a:spcPct val="0"/>
      </a:spcBef>
      <a:spcAft>
        <a:spcPct val="0"/>
      </a:spcAft>
      <a:defRPr sz="2000" kern="1200">
        <a:solidFill>
          <a:schemeClr val="tx1"/>
        </a:solidFill>
        <a:latin typeface="Arial" charset="0"/>
        <a:ea typeface="+mn-ea"/>
        <a:cs typeface="Arial" charset="0"/>
      </a:defRPr>
    </a:lvl1pPr>
    <a:lvl2pPr marL="492125" indent="-34925" algn="l" defTabSz="984250" rtl="0" fontAlgn="base">
      <a:spcBef>
        <a:spcPct val="0"/>
      </a:spcBef>
      <a:spcAft>
        <a:spcPct val="0"/>
      </a:spcAft>
      <a:defRPr sz="2000" kern="1200">
        <a:solidFill>
          <a:schemeClr val="tx1"/>
        </a:solidFill>
        <a:latin typeface="Arial" charset="0"/>
        <a:ea typeface="+mn-ea"/>
        <a:cs typeface="Arial" charset="0"/>
      </a:defRPr>
    </a:lvl2pPr>
    <a:lvl3pPr marL="984250" indent="-69850" algn="l" defTabSz="984250" rtl="0" fontAlgn="base">
      <a:spcBef>
        <a:spcPct val="0"/>
      </a:spcBef>
      <a:spcAft>
        <a:spcPct val="0"/>
      </a:spcAft>
      <a:defRPr sz="2000" kern="1200">
        <a:solidFill>
          <a:schemeClr val="tx1"/>
        </a:solidFill>
        <a:latin typeface="Arial" charset="0"/>
        <a:ea typeface="+mn-ea"/>
        <a:cs typeface="Arial" charset="0"/>
      </a:defRPr>
    </a:lvl3pPr>
    <a:lvl4pPr marL="1476375" indent="-104775" algn="l" defTabSz="984250" rtl="0" fontAlgn="base">
      <a:spcBef>
        <a:spcPct val="0"/>
      </a:spcBef>
      <a:spcAft>
        <a:spcPct val="0"/>
      </a:spcAft>
      <a:defRPr sz="2000" kern="1200">
        <a:solidFill>
          <a:schemeClr val="tx1"/>
        </a:solidFill>
        <a:latin typeface="Arial" charset="0"/>
        <a:ea typeface="+mn-ea"/>
        <a:cs typeface="Arial" charset="0"/>
      </a:defRPr>
    </a:lvl4pPr>
    <a:lvl5pPr marL="1968500" indent="-139700" algn="l" defTabSz="984250"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37" userDrawn="1">
          <p15:clr>
            <a:srgbClr val="A4A3A4"/>
          </p15:clr>
        </p15:guide>
        <p15:guide id="3" pos="3742" userDrawn="1">
          <p15:clr>
            <a:srgbClr val="A4A3A4"/>
          </p15:clr>
        </p15:guide>
      </p15:sldGuideLst>
    </p:ext>
    <p:ext uri="{2D200454-40CA-4A62-9FC3-DE9A4176ACB9}">
      <p15:notesGuideLst xmlns:p15="http://schemas.microsoft.com/office/powerpoint/2012/main" xmlns="">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4990"/>
    <a:srgbClr val="002060"/>
    <a:srgbClr val="6BADF5"/>
    <a:srgbClr val="00B050"/>
    <a:srgbClr val="0070C0"/>
    <a:srgbClr val="C0C0C0"/>
    <a:srgbClr val="F0C649"/>
    <a:srgbClr val="E2BA41"/>
    <a:srgbClr val="66B1A0"/>
    <a:srgbClr val="3A838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8" autoAdjust="0"/>
    <p:restoredTop sz="96291" autoAdjust="0"/>
  </p:normalViewPr>
  <p:slideViewPr>
    <p:cSldViewPr snapToGrid="0" snapToObjects="1">
      <p:cViewPr varScale="1">
        <p:scale>
          <a:sx n="41" d="100"/>
          <a:sy n="41" d="100"/>
        </p:scale>
        <p:origin x="-132" y="-684"/>
      </p:cViewPr>
      <p:guideLst>
        <p:guide orient="horz" pos="2137"/>
        <p:guide pos="3742"/>
      </p:guideLst>
    </p:cSldViewPr>
  </p:slideViewPr>
  <p:outlineViewPr>
    <p:cViewPr>
      <p:scale>
        <a:sx n="33" d="100"/>
        <a:sy n="33" d="100"/>
      </p:scale>
      <p:origin x="0" y="1044"/>
    </p:cViewPr>
  </p:outlineViewPr>
  <p:notesTextViewPr>
    <p:cViewPr>
      <p:scale>
        <a:sx n="1" d="1"/>
        <a:sy n="1" d="1"/>
      </p:scale>
      <p:origin x="0" y="0"/>
    </p:cViewPr>
  </p:notesTextViewPr>
  <p:sorterViewPr>
    <p:cViewPr>
      <p:scale>
        <a:sx n="50" d="100"/>
        <a:sy n="50" d="100"/>
      </p:scale>
      <p:origin x="0" y="0"/>
    </p:cViewPr>
  </p:sorterViewPr>
  <p:notesViewPr>
    <p:cSldViewPr snapToGrid="0" snapToObjects="1">
      <p:cViewPr varScale="1">
        <p:scale>
          <a:sx n="79" d="100"/>
          <a:sy n="79" d="100"/>
        </p:scale>
        <p:origin x="-2046" y="-96"/>
      </p:cViewPr>
      <p:guideLst>
        <p:guide orient="horz" pos="2208"/>
        <p:guide pos="2928"/>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E:\Disco%20D\Diana%20Longas\Mis%20documentos\2017\Financiero\20170428%20Resultados%20y%20Balances%202008-2017.xlsx" TargetMode="External"/></Relationships>
</file>

<file path=ppt/charts/_rels/chart10.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file:///I:\Nueva%20carpeta\2009\COSTOS\2017\Soporte%20costos%20por%20producto%20para%20super.xlsx" TargetMode="External"/></Relationships>
</file>

<file path=ppt/charts/_rels/chart11.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file:///I:\Nueva%20carpeta\2009\COSTOS\2017\Soporte%20costos%20por%20producto%20para%20super.xlsx" TargetMode="External"/></Relationships>
</file>

<file path=ppt/charts/_rels/chart12.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oleObject" Target="file:///I:\Nueva%20carpeta\2009\COSTOS\2017\Soporte%20costos%20por%20producto%20para%20super.xlsx" TargetMode="External"/></Relationships>
</file>

<file path=ppt/charts/_rels/chart13.xml.rels><?xml version="1.0" encoding="UTF-8" standalone="yes"?>
<Relationships xmlns="http://schemas.openxmlformats.org/package/2006/relationships"><Relationship Id="rId3" Type="http://schemas.microsoft.com/office/2011/relationships/chartStyle" Target="style7.xml"/><Relationship Id="rId2" Type="http://schemas.microsoft.com/office/2011/relationships/chartColorStyle" Target="colors7.xml"/><Relationship Id="rId1" Type="http://schemas.openxmlformats.org/officeDocument/2006/relationships/oleObject" Target="file:///I:\Nueva%20carpeta\2009\COSTOS\2017\Soporte%20costos%20por%20producto%20para%20super.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E:\Disco%20D\Diana%20Longas\Mis%20documentos\2017\Financiero\20170710%20Resultados%20y%20Balances%202008-2017.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E:\Disco%20D\Diana%20Longas\Mis%20documentos\2017\Financiero\20170710%20Resultados%20y%20Balances%202008-2017.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E:\Disco%20D\Diana%20Longas\Mis%20documentos\2017\Financiero\20170710%20Resultados%20y%20Balances%202008-2017.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E:\Disco%20D\Diana%20Longas\Mis%20documentos\2017\Financiero\20170710%20Resultados%20y%20Balances%202008-2017.xlsx" TargetMode="External"/></Relationships>
</file>

<file path=ppt/charts/_rels/chart18.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package" Target="../embeddings/Hoja_de_c_lculo_de_Microsoft_Office_Excel2.xlsx"/></Relationships>
</file>

<file path=ppt/charts/_rels/chart19.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package" Target="../embeddings/Hoja_de_c_lculo_de_Microsoft_Office_Excel3.xlsx"/></Relationships>
</file>

<file path=ppt/charts/_rels/chart2.xml.rels><?xml version="1.0" encoding="UTF-8" standalone="yes"?>
<Relationships xmlns="http://schemas.openxmlformats.org/package/2006/relationships"><Relationship Id="rId1" Type="http://schemas.openxmlformats.org/officeDocument/2006/relationships/oleObject" Target="file:///E:\Disco%20D\Diana%20Longas\Mis%20documentos\2017\Financiero\20170428%20Resultados%20y%20Balances%202008-2017.xlsx" TargetMode="External"/></Relationships>
</file>

<file path=ppt/charts/_rels/chart20.xml.rels><?xml version="1.0" encoding="UTF-8" standalone="yes"?>
<Relationships xmlns="http://schemas.openxmlformats.org/package/2006/relationships"><Relationship Id="rId3" Type="http://schemas.microsoft.com/office/2011/relationships/chartStyle" Target="style10.xml"/><Relationship Id="rId2" Type="http://schemas.microsoft.com/office/2011/relationships/chartColorStyle" Target="colors10.xml"/><Relationship Id="rId1" Type="http://schemas.openxmlformats.org/officeDocument/2006/relationships/package" Target="../embeddings/Hoja_de_c_lculo_de_Microsoft_Office_Excel4.xlsx"/></Relationships>
</file>

<file path=ppt/charts/_rels/chart21.xml.rels><?xml version="1.0" encoding="UTF-8" standalone="yes"?>
<Relationships xmlns="http://schemas.openxmlformats.org/package/2006/relationships"><Relationship Id="rId3" Type="http://schemas.microsoft.com/office/2011/relationships/chartStyle" Target="style11.xml"/><Relationship Id="rId2" Type="http://schemas.microsoft.com/office/2011/relationships/chartColorStyle" Target="colors11.xml"/><Relationship Id="rId1" Type="http://schemas.openxmlformats.org/officeDocument/2006/relationships/package" Target="../embeddings/Hoja_de_c_lculo_de_Microsoft_Office_Excel5.xlsx"/></Relationships>
</file>

<file path=ppt/charts/_rels/chart2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Hoja_de_c_lculo_de_Microsoft_Office_Excel6.xlsx"/></Relationships>
</file>

<file path=ppt/charts/_rels/chart23.xml.rels><?xml version="1.0" encoding="UTF-8" standalone="yes"?>
<Relationships xmlns="http://schemas.openxmlformats.org/package/2006/relationships"><Relationship Id="rId3" Type="http://schemas.microsoft.com/office/2011/relationships/chartStyle" Target="style13.xml"/><Relationship Id="rId2" Type="http://schemas.microsoft.com/office/2011/relationships/chartColorStyle" Target="colors13.xml"/><Relationship Id="rId1" Type="http://schemas.openxmlformats.org/officeDocument/2006/relationships/package" Target="../embeddings/Hoja_de_c_lculo_de_Microsoft_Office_Excel7.xlsx"/></Relationships>
</file>

<file path=ppt/charts/_rels/chart24.xml.rels><?xml version="1.0" encoding="UTF-8" standalone="yes"?>
<Relationships xmlns="http://schemas.openxmlformats.org/package/2006/relationships"><Relationship Id="rId3" Type="http://schemas.microsoft.com/office/2011/relationships/chartStyle" Target="style14.xml"/><Relationship Id="rId2" Type="http://schemas.microsoft.com/office/2011/relationships/chartColorStyle" Target="colors14.xml"/><Relationship Id="rId1" Type="http://schemas.openxmlformats.org/officeDocument/2006/relationships/package" Target="../embeddings/Hoja_de_c_lculo_de_Microsoft_Office_Excel8.xlsx"/></Relationships>
</file>

<file path=ppt/charts/_rels/chart25.xml.rels><?xml version="1.0" encoding="UTF-8" standalone="yes"?>
<Relationships xmlns="http://schemas.openxmlformats.org/package/2006/relationships"><Relationship Id="rId3" Type="http://schemas.microsoft.com/office/2011/relationships/chartStyle" Target="style15.xml"/><Relationship Id="rId2" Type="http://schemas.microsoft.com/office/2011/relationships/chartColorStyle" Target="colors15.xml"/><Relationship Id="rId1" Type="http://schemas.openxmlformats.org/officeDocument/2006/relationships/package" Target="../embeddings/Hoja_de_c_lculo_de_Microsoft_Office_Excel9.xlsx"/></Relationships>
</file>

<file path=ppt/charts/_rels/chart26.xml.rels><?xml version="1.0" encoding="UTF-8" standalone="yes"?>
<Relationships xmlns="http://schemas.openxmlformats.org/package/2006/relationships"><Relationship Id="rId3" Type="http://schemas.microsoft.com/office/2011/relationships/chartStyle" Target="style16.xml"/><Relationship Id="rId2" Type="http://schemas.microsoft.com/office/2011/relationships/chartColorStyle" Target="colors16.xml"/><Relationship Id="rId1" Type="http://schemas.openxmlformats.org/officeDocument/2006/relationships/package" Target="../embeddings/Hoja_de_c_lculo_de_Microsoft_Office_Excel10.xlsx"/></Relationships>
</file>

<file path=ppt/charts/_rels/chart27.xml.rels><?xml version="1.0" encoding="UTF-8" standalone="yes"?>
<Relationships xmlns="http://schemas.openxmlformats.org/package/2006/relationships"><Relationship Id="rId3" Type="http://schemas.microsoft.com/office/2011/relationships/chartStyle" Target="style17.xml"/><Relationship Id="rId2" Type="http://schemas.microsoft.com/office/2011/relationships/chartColorStyle" Target="colors17.xml"/><Relationship Id="rId1" Type="http://schemas.openxmlformats.org/officeDocument/2006/relationships/package" Target="../embeddings/Hoja_de_c_lculo_de_Microsoft_Office_Excel11.xlsx"/></Relationships>
</file>

<file path=ppt/charts/_rels/chart28.xml.rels><?xml version="1.0" encoding="UTF-8" standalone="yes"?>
<Relationships xmlns="http://schemas.openxmlformats.org/package/2006/relationships"><Relationship Id="rId3" Type="http://schemas.microsoft.com/office/2011/relationships/chartStyle" Target="style18.xml"/><Relationship Id="rId2" Type="http://schemas.microsoft.com/office/2011/relationships/chartColorStyle" Target="colors18.xml"/><Relationship Id="rId1" Type="http://schemas.openxmlformats.org/officeDocument/2006/relationships/package" Target="../embeddings/Hoja_de_c_lculo_de_Microsoft_Office_Excel12.xlsx"/></Relationships>
</file>

<file path=ppt/charts/_rels/chart29.xml.rels><?xml version="1.0" encoding="UTF-8" standalone="yes"?>
<Relationships xmlns="http://schemas.openxmlformats.org/package/2006/relationships"><Relationship Id="rId3" Type="http://schemas.microsoft.com/office/2011/relationships/chartStyle" Target="style19.xml"/><Relationship Id="rId2" Type="http://schemas.microsoft.com/office/2011/relationships/chartColorStyle" Target="colors19.xml"/><Relationship Id="rId1" Type="http://schemas.openxmlformats.org/officeDocument/2006/relationships/package" Target="../embeddings/Hoja_de_c_lculo_de_Microsoft_Office_Excel13.xlsx"/></Relationships>
</file>

<file path=ppt/charts/_rels/chart3.xml.rels><?xml version="1.0" encoding="UTF-8" standalone="yes"?>
<Relationships xmlns="http://schemas.openxmlformats.org/package/2006/relationships"><Relationship Id="rId1" Type="http://schemas.openxmlformats.org/officeDocument/2006/relationships/oleObject" Target="file:///E:\Disco%20D\Diana%20Longas\Mis%20documentos\2017\Financiero\20170710%20Resultados%20y%20Balances%202008-2017.xlsx" TargetMode="External"/></Relationships>
</file>

<file path=ppt/charts/_rels/chart30.xml.rels><?xml version="1.0" encoding="UTF-8" standalone="yes"?>
<Relationships xmlns="http://schemas.openxmlformats.org/package/2006/relationships"><Relationship Id="rId3" Type="http://schemas.microsoft.com/office/2011/relationships/chartStyle" Target="style20.xml"/><Relationship Id="rId2" Type="http://schemas.microsoft.com/office/2011/relationships/chartColorStyle" Target="colors20.xml"/><Relationship Id="rId1" Type="http://schemas.openxmlformats.org/officeDocument/2006/relationships/package" Target="../embeddings/Hoja_de_c_lculo_de_Microsoft_Office_Excel14.xlsx"/></Relationships>
</file>

<file path=ppt/charts/_rels/chart31.xml.rels><?xml version="1.0" encoding="UTF-8" standalone="yes"?>
<Relationships xmlns="http://schemas.openxmlformats.org/package/2006/relationships"><Relationship Id="rId3" Type="http://schemas.microsoft.com/office/2011/relationships/chartStyle" Target="style21.xml"/><Relationship Id="rId2" Type="http://schemas.microsoft.com/office/2011/relationships/chartColorStyle" Target="colors21.xml"/><Relationship Id="rId1" Type="http://schemas.openxmlformats.org/officeDocument/2006/relationships/package" Target="../embeddings/Hoja_de_c_lculo_de_Microsoft_Office_Excel15.xlsx"/></Relationships>
</file>

<file path=ppt/charts/_rels/chart32.xml.rels><?xml version="1.0" encoding="UTF-8" standalone="yes"?>
<Relationships xmlns="http://schemas.openxmlformats.org/package/2006/relationships"><Relationship Id="rId3" Type="http://schemas.microsoft.com/office/2011/relationships/chartStyle" Target="style22.xml"/><Relationship Id="rId2" Type="http://schemas.microsoft.com/office/2011/relationships/chartColorStyle" Target="colors22.xml"/><Relationship Id="rId1" Type="http://schemas.openxmlformats.org/officeDocument/2006/relationships/package" Target="../embeddings/Hoja_de_c_lculo_de_Microsoft_Office_Excel16.xlsx"/></Relationships>
</file>

<file path=ppt/charts/_rels/chart33.xml.rels><?xml version="1.0" encoding="UTF-8" standalone="yes"?>
<Relationships xmlns="http://schemas.openxmlformats.org/package/2006/relationships"><Relationship Id="rId3" Type="http://schemas.microsoft.com/office/2011/relationships/chartStyle" Target="style23.xml"/><Relationship Id="rId2" Type="http://schemas.microsoft.com/office/2011/relationships/chartColorStyle" Target="colors23.xml"/><Relationship Id="rId1" Type="http://schemas.openxmlformats.org/officeDocument/2006/relationships/package" Target="../embeddings/Hoja_de_c_lculo_de_Microsoft_Office_Excel17.xlsx"/></Relationships>
</file>

<file path=ppt/charts/_rels/chart34.xml.rels><?xml version="1.0" encoding="UTF-8" standalone="yes"?>
<Relationships xmlns="http://schemas.openxmlformats.org/package/2006/relationships"><Relationship Id="rId3" Type="http://schemas.microsoft.com/office/2011/relationships/chartStyle" Target="style24.xml"/><Relationship Id="rId2" Type="http://schemas.microsoft.com/office/2011/relationships/chartColorStyle" Target="colors24.xml"/><Relationship Id="rId1" Type="http://schemas.openxmlformats.org/officeDocument/2006/relationships/package" Target="../embeddings/Hoja_de_c_lculo_de_Microsoft_Office_Excel18.xlsx"/></Relationships>
</file>

<file path=ppt/charts/_rels/chart35.xml.rels><?xml version="1.0" encoding="UTF-8" standalone="yes"?>
<Relationships xmlns="http://schemas.openxmlformats.org/package/2006/relationships"><Relationship Id="rId3" Type="http://schemas.microsoft.com/office/2011/relationships/chartStyle" Target="style25.xml"/><Relationship Id="rId2" Type="http://schemas.microsoft.com/office/2011/relationships/chartColorStyle" Target="colors25.xml"/><Relationship Id="rId1" Type="http://schemas.openxmlformats.org/officeDocument/2006/relationships/package" Target="../embeddings/Hoja_de_c_lculo_de_Microsoft_Office_Excel19.xlsx"/></Relationships>
</file>

<file path=ppt/charts/_rels/chart36.xml.rels><?xml version="1.0" encoding="UTF-8" standalone="yes"?>
<Relationships xmlns="http://schemas.openxmlformats.org/package/2006/relationships"><Relationship Id="rId3" Type="http://schemas.microsoft.com/office/2011/relationships/chartStyle" Target="style26.xml"/><Relationship Id="rId2" Type="http://schemas.microsoft.com/office/2011/relationships/chartColorStyle" Target="colors26.xml"/><Relationship Id="rId1" Type="http://schemas.openxmlformats.org/officeDocument/2006/relationships/package" Target="../embeddings/Hoja_de_c_lculo_de_Microsoft_Office_Excel20.xlsx"/></Relationships>
</file>

<file path=ppt/charts/_rels/chart37.xml.rels><?xml version="1.0" encoding="UTF-8" standalone="yes"?>
<Relationships xmlns="http://schemas.openxmlformats.org/package/2006/relationships"><Relationship Id="rId3" Type="http://schemas.microsoft.com/office/2011/relationships/chartStyle" Target="style27.xml"/><Relationship Id="rId2" Type="http://schemas.microsoft.com/office/2011/relationships/chartColorStyle" Target="colors27.xml"/><Relationship Id="rId1" Type="http://schemas.openxmlformats.org/officeDocument/2006/relationships/package" Target="../embeddings/Hoja_de_c_lculo_de_Microsoft_Office_Excel21.xlsx"/></Relationships>
</file>

<file path=ppt/charts/_rels/chart38.xml.rels><?xml version="1.0" encoding="UTF-8" standalone="yes"?>
<Relationships xmlns="http://schemas.openxmlformats.org/package/2006/relationships"><Relationship Id="rId3" Type="http://schemas.microsoft.com/office/2011/relationships/chartStyle" Target="style28.xml"/><Relationship Id="rId2" Type="http://schemas.microsoft.com/office/2011/relationships/chartColorStyle" Target="colors28.xml"/><Relationship Id="rId1" Type="http://schemas.openxmlformats.org/officeDocument/2006/relationships/package" Target="../embeddings/Hoja_de_c_lculo_de_Microsoft_Office_Excel22.xlsx"/></Relationships>
</file>

<file path=ppt/charts/_rels/chart39.xml.rels><?xml version="1.0" encoding="UTF-8" standalone="yes"?>
<Relationships xmlns="http://schemas.openxmlformats.org/package/2006/relationships"><Relationship Id="rId3" Type="http://schemas.microsoft.com/office/2011/relationships/chartStyle" Target="style29.xml"/><Relationship Id="rId2" Type="http://schemas.microsoft.com/office/2011/relationships/chartColorStyle" Target="colors29.xml"/><Relationship Id="rId1" Type="http://schemas.openxmlformats.org/officeDocument/2006/relationships/package" Target="../embeddings/Hoja_de_c_lculo_de_Microsoft_Office_Excel23.xlsx"/></Relationships>
</file>

<file path=ppt/charts/_rels/chart4.xml.rels><?xml version="1.0" encoding="UTF-8" standalone="yes"?>
<Relationships xmlns="http://schemas.openxmlformats.org/package/2006/relationships"><Relationship Id="rId1" Type="http://schemas.openxmlformats.org/officeDocument/2006/relationships/oleObject" Target="file:///E:\Disco%20D\Diana%20Longas\Mis%20documentos\2017\Financiero\20170710%20Resultados%20y%20Balances%202008-2017.xlsx" TargetMode="External"/></Relationships>
</file>

<file path=ppt/charts/_rels/chart40.xml.rels><?xml version="1.0" encoding="UTF-8" standalone="yes"?>
<Relationships xmlns="http://schemas.openxmlformats.org/package/2006/relationships"><Relationship Id="rId3" Type="http://schemas.microsoft.com/office/2011/relationships/chartStyle" Target="style30.xml"/><Relationship Id="rId2" Type="http://schemas.microsoft.com/office/2011/relationships/chartColorStyle" Target="colors30.xml"/><Relationship Id="rId1" Type="http://schemas.openxmlformats.org/officeDocument/2006/relationships/package" Target="../embeddings/Hoja_de_c_lculo_de_Microsoft_Office_Excel24.xlsx"/></Relationships>
</file>

<file path=ppt/charts/_rels/chart41.xml.rels><?xml version="1.0" encoding="UTF-8" standalone="yes"?>
<Relationships xmlns="http://schemas.openxmlformats.org/package/2006/relationships"><Relationship Id="rId3" Type="http://schemas.microsoft.com/office/2011/relationships/chartStyle" Target="style31.xml"/><Relationship Id="rId2" Type="http://schemas.microsoft.com/office/2011/relationships/chartColorStyle" Target="colors31.xml"/><Relationship Id="rId1" Type="http://schemas.openxmlformats.org/officeDocument/2006/relationships/package" Target="../embeddings/Hoja_de_c_lculo_de_Microsoft_Office_Excel25.xlsx"/></Relationships>
</file>

<file path=ppt/charts/_rels/chart42.xml.rels><?xml version="1.0" encoding="UTF-8" standalone="yes"?>
<Relationships xmlns="http://schemas.openxmlformats.org/package/2006/relationships"><Relationship Id="rId3" Type="http://schemas.microsoft.com/office/2011/relationships/chartStyle" Target="style32.xml"/><Relationship Id="rId2" Type="http://schemas.microsoft.com/office/2011/relationships/chartColorStyle" Target="colors32.xml"/><Relationship Id="rId1" Type="http://schemas.openxmlformats.org/officeDocument/2006/relationships/package" Target="../embeddings/Hoja_de_c_lculo_de_Microsoft_Office_Excel26.xlsx"/></Relationships>
</file>

<file path=ppt/charts/_rels/chart43.xml.rels><?xml version="1.0" encoding="UTF-8" standalone="yes"?>
<Relationships xmlns="http://schemas.openxmlformats.org/package/2006/relationships"><Relationship Id="rId3" Type="http://schemas.microsoft.com/office/2011/relationships/chartStyle" Target="style33.xml"/><Relationship Id="rId2" Type="http://schemas.microsoft.com/office/2011/relationships/chartColorStyle" Target="colors33.xml"/><Relationship Id="rId1" Type="http://schemas.openxmlformats.org/officeDocument/2006/relationships/package" Target="../embeddings/Hoja_de_c_lculo_de_Microsoft_Office_Excel27.xlsx"/></Relationships>
</file>

<file path=ppt/charts/_rels/chart44.xml.rels><?xml version="1.0" encoding="UTF-8" standalone="yes"?>
<Relationships xmlns="http://schemas.openxmlformats.org/package/2006/relationships"><Relationship Id="rId3" Type="http://schemas.microsoft.com/office/2011/relationships/chartStyle" Target="style34.xml"/><Relationship Id="rId2" Type="http://schemas.microsoft.com/office/2011/relationships/chartColorStyle" Target="colors34.xml"/><Relationship Id="rId1" Type="http://schemas.openxmlformats.org/officeDocument/2006/relationships/package" Target="../embeddings/Hoja_de_c_lculo_de_Microsoft_Office_Excel28.xlsx"/></Relationships>
</file>

<file path=ppt/charts/_rels/chart45.xml.rels><?xml version="1.0" encoding="UTF-8" standalone="yes"?>
<Relationships xmlns="http://schemas.openxmlformats.org/package/2006/relationships"><Relationship Id="rId3" Type="http://schemas.microsoft.com/office/2011/relationships/chartStyle" Target="style35.xml"/><Relationship Id="rId2" Type="http://schemas.microsoft.com/office/2011/relationships/chartColorStyle" Target="colors35.xml"/><Relationship Id="rId1" Type="http://schemas.openxmlformats.org/officeDocument/2006/relationships/package" Target="../embeddings/Hoja_de_c_lculo_de_Microsoft_Office_Excel29.xlsx"/></Relationships>
</file>

<file path=ppt/charts/_rels/chart46.xml.rels><?xml version="1.0" encoding="UTF-8" standalone="yes"?>
<Relationships xmlns="http://schemas.openxmlformats.org/package/2006/relationships"><Relationship Id="rId3" Type="http://schemas.microsoft.com/office/2011/relationships/chartStyle" Target="style36.xml"/><Relationship Id="rId2" Type="http://schemas.microsoft.com/office/2011/relationships/chartColorStyle" Target="colors36.xml"/><Relationship Id="rId1" Type="http://schemas.openxmlformats.org/officeDocument/2006/relationships/package" Target="../embeddings/Hoja_de_c_lculo_de_Microsoft_Office_Excel30.xlsx"/></Relationships>
</file>

<file path=ppt/charts/_rels/chart47.xml.rels><?xml version="1.0" encoding="UTF-8" standalone="yes"?>
<Relationships xmlns="http://schemas.openxmlformats.org/package/2006/relationships"><Relationship Id="rId3" Type="http://schemas.microsoft.com/office/2011/relationships/chartStyle" Target="style37.xml"/><Relationship Id="rId2" Type="http://schemas.microsoft.com/office/2011/relationships/chartColorStyle" Target="colors37.xml"/><Relationship Id="rId1" Type="http://schemas.openxmlformats.org/officeDocument/2006/relationships/package" Target="../embeddings/Hoja_de_c_lculo_de_Microsoft_Office_Excel31.xlsx"/></Relationships>
</file>

<file path=ppt/charts/_rels/chart48.xml.rels><?xml version="1.0" encoding="UTF-8" standalone="yes"?>
<Relationships xmlns="http://schemas.openxmlformats.org/package/2006/relationships"><Relationship Id="rId3" Type="http://schemas.microsoft.com/office/2011/relationships/chartStyle" Target="style38.xml"/><Relationship Id="rId2" Type="http://schemas.microsoft.com/office/2011/relationships/chartColorStyle" Target="colors38.xml"/><Relationship Id="rId1" Type="http://schemas.openxmlformats.org/officeDocument/2006/relationships/package" Target="../embeddings/Hoja_de_c_lculo_de_Microsoft_Office_Excel32.xlsx"/></Relationships>
</file>

<file path=ppt/charts/_rels/chart49.xml.rels><?xml version="1.0" encoding="UTF-8" standalone="yes"?>
<Relationships xmlns="http://schemas.openxmlformats.org/package/2006/relationships"><Relationship Id="rId3" Type="http://schemas.microsoft.com/office/2011/relationships/chartStyle" Target="style39.xml"/><Relationship Id="rId2" Type="http://schemas.microsoft.com/office/2011/relationships/chartColorStyle" Target="colors39.xml"/><Relationship Id="rId1" Type="http://schemas.openxmlformats.org/officeDocument/2006/relationships/package" Target="../embeddings/Hoja_de_c_lculo_de_Microsoft_Office_Excel33.xlsx"/></Relationships>
</file>

<file path=ppt/charts/_rels/chart5.xml.rels><?xml version="1.0" encoding="UTF-8" standalone="yes"?>
<Relationships xmlns="http://schemas.openxmlformats.org/package/2006/relationships"><Relationship Id="rId1" Type="http://schemas.openxmlformats.org/officeDocument/2006/relationships/oleObject" Target="file:///E:\Disco%20D\Diana%20Longas\Mis%20documentos\2017\Financiero\20170710%20Resultados%20y%20Balances%202008-2017.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E:\Disco%20D\Diana%20Longas\Mis%20documentos\2017\Financiero\20170710%20Resultados%20y%20Balances%202008-2017.xlsx" TargetMode="External"/></Relationships>
</file>

<file path=ppt/charts/_rels/chart7.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Libro1" TargetMode="External"/></Relationships>
</file>

<file path=ppt/charts/_rels/chart8.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Hoja_de_c_lculo_de_Microsoft_Office_Excel1.xlsx"/></Relationships>
</file>

<file path=ppt/charts/_rels/chart9.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file:///I:\Nueva%20carpeta\2009\COSTOS\2017\Soporte%20costos%20por%20producto%20para%20sup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stacked"/>
        <c:ser>
          <c:idx val="0"/>
          <c:order val="0"/>
          <c:tx>
            <c:strRef>
              <c:f>'Presentación Corporativa'!$B$98</c:f>
              <c:strCache>
                <c:ptCount val="1"/>
                <c:pt idx="0">
                  <c:v>Activo</c:v>
                </c:pt>
              </c:strCache>
            </c:strRef>
          </c:tx>
          <c:spPr>
            <a:solidFill>
              <a:schemeClr val="accent1"/>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s-ES" sz="9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Corporativa'!$A$99:$A$108</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'Presentación Corporativa'!$B$99:$B$108</c:f>
              <c:numCache>
                <c:formatCode>0</c:formatCode>
                <c:ptCount val="10"/>
                <c:pt idx="0">
                  <c:v>64.249538000000001</c:v>
                </c:pt>
                <c:pt idx="1">
                  <c:v>71.295335999999978</c:v>
                </c:pt>
                <c:pt idx="2">
                  <c:v>63.727551000000012</c:v>
                </c:pt>
                <c:pt idx="3">
                  <c:v>51.089419000000007</c:v>
                </c:pt>
                <c:pt idx="4">
                  <c:v>54.035964</c:v>
                </c:pt>
                <c:pt idx="5">
                  <c:v>61.522222000000063</c:v>
                </c:pt>
                <c:pt idx="6">
                  <c:v>58.580138000000012</c:v>
                </c:pt>
                <c:pt idx="7">
                  <c:v>70.794223000000684</c:v>
                </c:pt>
                <c:pt idx="8">
                  <c:v>75.803426000000002</c:v>
                </c:pt>
                <c:pt idx="9">
                  <c:v>78.40931526032999</c:v>
                </c:pt>
              </c:numCache>
            </c:numRef>
          </c:val>
          <c:extLst xmlns:c16r2="http://schemas.microsoft.com/office/drawing/2015/06/chart">
            <c:ext xmlns:c16="http://schemas.microsoft.com/office/drawing/2014/chart" uri="{C3380CC4-5D6E-409C-BE32-E72D297353CC}">
              <c16:uniqueId val="{00000000-5817-4010-8AB5-284C0C2B1E8E}"/>
            </c:ext>
          </c:extLst>
        </c:ser>
        <c:ser>
          <c:idx val="1"/>
          <c:order val="1"/>
          <c:tx>
            <c:strRef>
              <c:f>'Presentación Corporativa'!$C$98</c:f>
              <c:strCache>
                <c:ptCount val="1"/>
                <c:pt idx="0">
                  <c:v>Pasivo</c:v>
                </c:pt>
              </c:strCache>
            </c:strRef>
          </c:tx>
          <c:spPr>
            <a:solidFill>
              <a:schemeClr val="accent2"/>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s-ES" sz="9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Corporativa'!$A$99:$A$108</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'Presentación Corporativa'!$C$99:$C$108</c:f>
              <c:numCache>
                <c:formatCode>0</c:formatCode>
                <c:ptCount val="10"/>
                <c:pt idx="0">
                  <c:v>5.9300819999999996</c:v>
                </c:pt>
                <c:pt idx="1">
                  <c:v>3.2739509999999998</c:v>
                </c:pt>
                <c:pt idx="2">
                  <c:v>2.2973599999999998</c:v>
                </c:pt>
                <c:pt idx="3">
                  <c:v>2.5855670000000002</c:v>
                </c:pt>
                <c:pt idx="4">
                  <c:v>3.0356589999999799</c:v>
                </c:pt>
                <c:pt idx="5">
                  <c:v>7.2044480000000002</c:v>
                </c:pt>
                <c:pt idx="6">
                  <c:v>8.7856070000000006</c:v>
                </c:pt>
                <c:pt idx="7">
                  <c:v>11.809990000000004</c:v>
                </c:pt>
                <c:pt idx="8">
                  <c:v>10.353763000000002</c:v>
                </c:pt>
                <c:pt idx="9">
                  <c:v>10.75449149009</c:v>
                </c:pt>
              </c:numCache>
            </c:numRef>
          </c:val>
          <c:extLst xmlns:c16r2="http://schemas.microsoft.com/office/drawing/2015/06/chart">
            <c:ext xmlns:c16="http://schemas.microsoft.com/office/drawing/2014/chart" uri="{C3380CC4-5D6E-409C-BE32-E72D297353CC}">
              <c16:uniqueId val="{00000001-5817-4010-8AB5-284C0C2B1E8E}"/>
            </c:ext>
          </c:extLst>
        </c:ser>
        <c:ser>
          <c:idx val="2"/>
          <c:order val="2"/>
          <c:tx>
            <c:strRef>
              <c:f>'Presentación Corporativa'!$D$98</c:f>
              <c:strCache>
                <c:ptCount val="1"/>
                <c:pt idx="0">
                  <c:v>Patrimonio</c:v>
                </c:pt>
              </c:strCache>
            </c:strRef>
          </c:tx>
          <c:spPr>
            <a:solidFill>
              <a:schemeClr val="accent3"/>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s-ES" sz="9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Corporativa'!$A$99:$A$108</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'Presentación Corporativa'!$D$99:$D$108</c:f>
              <c:numCache>
                <c:formatCode>0</c:formatCode>
                <c:ptCount val="10"/>
                <c:pt idx="0">
                  <c:v>58.319456000000002</c:v>
                </c:pt>
                <c:pt idx="1">
                  <c:v>68.021384999999981</c:v>
                </c:pt>
                <c:pt idx="2">
                  <c:v>61.430191000000001</c:v>
                </c:pt>
                <c:pt idx="3">
                  <c:v>48.503852000000002</c:v>
                </c:pt>
                <c:pt idx="4">
                  <c:v>51.000305000000012</c:v>
                </c:pt>
                <c:pt idx="5">
                  <c:v>54.317773999999993</c:v>
                </c:pt>
                <c:pt idx="6">
                  <c:v>49.794531000000013</c:v>
                </c:pt>
                <c:pt idx="7">
                  <c:v>58.984233000000003</c:v>
                </c:pt>
                <c:pt idx="8">
                  <c:v>65.449663000000626</c:v>
                </c:pt>
                <c:pt idx="9">
                  <c:v>67.654823770240313</c:v>
                </c:pt>
              </c:numCache>
            </c:numRef>
          </c:val>
          <c:extLst xmlns:c16r2="http://schemas.microsoft.com/office/drawing/2015/06/chart">
            <c:ext xmlns:c16="http://schemas.microsoft.com/office/drawing/2014/chart" uri="{C3380CC4-5D6E-409C-BE32-E72D297353CC}">
              <c16:uniqueId val="{00000002-5817-4010-8AB5-284C0C2B1E8E}"/>
            </c:ext>
          </c:extLst>
        </c:ser>
        <c:overlap val="100"/>
        <c:axId val="75687424"/>
        <c:axId val="75688960"/>
      </c:barChart>
      <c:catAx>
        <c:axId val="75687424"/>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900" b="0" i="0" u="none" strike="noStrike" kern="1200" baseline="0">
                <a:solidFill>
                  <a:schemeClr val="tx1">
                    <a:lumMod val="65000"/>
                    <a:lumOff val="35000"/>
                  </a:schemeClr>
                </a:solidFill>
                <a:latin typeface="+mn-lt"/>
                <a:ea typeface="+mn-ea"/>
                <a:cs typeface="+mn-cs"/>
              </a:defRPr>
            </a:pPr>
            <a:endParaRPr lang="es-CO"/>
          </a:p>
        </c:txPr>
        <c:crossAx val="75688960"/>
        <c:crosses val="autoZero"/>
        <c:auto val="1"/>
        <c:lblAlgn val="ctr"/>
        <c:lblOffset val="100"/>
      </c:catAx>
      <c:valAx>
        <c:axId val="75688960"/>
        <c:scaling>
          <c:orientation val="minMax"/>
        </c:scaling>
        <c:axPos val="l"/>
        <c:numFmt formatCode="0" sourceLinked="1"/>
        <c:majorTickMark val="none"/>
        <c:tickLblPos val="nextTo"/>
        <c:spPr>
          <a:noFill/>
          <a:ln>
            <a:noFill/>
          </a:ln>
          <a:effectLst/>
        </c:spPr>
        <c:txPr>
          <a:bodyPr rot="-60000000" spcFirstLastPara="1" vertOverflow="ellipsis" vert="horz" wrap="square" anchor="ctr" anchorCtr="1"/>
          <a:lstStyle/>
          <a:p>
            <a:pPr>
              <a:defRPr lang="es-ES" sz="900" b="0" i="0" u="none" strike="noStrike" kern="1200" baseline="0">
                <a:solidFill>
                  <a:schemeClr val="tx1">
                    <a:lumMod val="65000"/>
                    <a:lumOff val="35000"/>
                  </a:schemeClr>
                </a:solidFill>
                <a:latin typeface="+mn-lt"/>
                <a:ea typeface="+mn-ea"/>
                <a:cs typeface="+mn-cs"/>
              </a:defRPr>
            </a:pPr>
            <a:endParaRPr lang="es-CO"/>
          </a:p>
        </c:txPr>
        <c:crossAx val="75687424"/>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lang="es-ES"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solidFill>
      <a:schemeClr val="bg1"/>
    </a:solidFill>
    <a:ln w="9525" cap="flat" cmpd="sng" algn="ctr">
      <a:solidFill>
        <a:schemeClr val="tx1">
          <a:lumMod val="15000"/>
          <a:lumOff val="85000"/>
        </a:schemeClr>
      </a:solidFill>
      <a:round/>
    </a:ln>
    <a:effectLst/>
  </c:spPr>
  <c:txPr>
    <a:bodyPr/>
    <a:lstStyle/>
    <a:p>
      <a:pPr>
        <a:defRPr/>
      </a:pPr>
      <a:endParaRPr lang="es-CO"/>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3.7345681735127957E-2"/>
          <c:y val="4.2131124000570598E-2"/>
          <c:w val="0.92530863652974704"/>
          <c:h val="0.72253692871214426"/>
        </c:manualLayout>
      </c:layout>
      <c:barChart>
        <c:barDir val="col"/>
        <c:grouping val="clustered"/>
        <c:ser>
          <c:idx val="0"/>
          <c:order val="0"/>
          <c:tx>
            <c:strRef>
              <c:f>Hoja1!$A$10</c:f>
              <c:strCache>
                <c:ptCount val="1"/>
                <c:pt idx="0">
                  <c:v>Ingresos</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Hoja1!$B$9:$D$9</c:f>
              <c:numCache>
                <c:formatCode>General</c:formatCode>
                <c:ptCount val="3"/>
                <c:pt idx="0">
                  <c:v>2015</c:v>
                </c:pt>
                <c:pt idx="1">
                  <c:v>2016</c:v>
                </c:pt>
                <c:pt idx="2">
                  <c:v>2017</c:v>
                </c:pt>
              </c:numCache>
            </c:numRef>
          </c:cat>
          <c:val>
            <c:numRef>
              <c:f>Hoja1!$B$10:$D$10</c:f>
              <c:numCache>
                <c:formatCode>_(* #,##0_);_(* \(#,##0\);_(* "-"??_);_(@_)</c:formatCode>
                <c:ptCount val="3"/>
                <c:pt idx="0">
                  <c:v>6476.8547869999993</c:v>
                </c:pt>
                <c:pt idx="1">
                  <c:v>5368.6239479299984</c:v>
                </c:pt>
                <c:pt idx="2">
                  <c:v>5963.3697938000014</c:v>
                </c:pt>
              </c:numCache>
            </c:numRef>
          </c:val>
          <c:extLst xmlns:c16r2="http://schemas.microsoft.com/office/drawing/2015/06/chart">
            <c:ext xmlns:c16="http://schemas.microsoft.com/office/drawing/2014/chart" uri="{C3380CC4-5D6E-409C-BE32-E72D297353CC}">
              <c16:uniqueId val="{00000000-52CA-462F-AD59-D3EECBEADBFD}"/>
            </c:ext>
          </c:extLst>
        </c:ser>
        <c:ser>
          <c:idx val="1"/>
          <c:order val="1"/>
          <c:tx>
            <c:strRef>
              <c:f>Hoja1!$A$11</c:f>
              <c:strCache>
                <c:ptCount val="1"/>
                <c:pt idx="0">
                  <c:v>Costos</c:v>
                </c:pt>
              </c:strCache>
            </c:strRef>
          </c:tx>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Hoja1!$B$9:$D$9</c:f>
              <c:numCache>
                <c:formatCode>General</c:formatCode>
                <c:ptCount val="3"/>
                <c:pt idx="0">
                  <c:v>2015</c:v>
                </c:pt>
                <c:pt idx="1">
                  <c:v>2016</c:v>
                </c:pt>
                <c:pt idx="2">
                  <c:v>2017</c:v>
                </c:pt>
              </c:numCache>
            </c:numRef>
          </c:cat>
          <c:val>
            <c:numRef>
              <c:f>Hoja1!$B$11:$D$11</c:f>
              <c:numCache>
                <c:formatCode>_(* #,##0_);_(* \(#,##0\);_(* "-"??_);_(@_)</c:formatCode>
                <c:ptCount val="3"/>
                <c:pt idx="0">
                  <c:v>5167.869387919498</c:v>
                </c:pt>
                <c:pt idx="1">
                  <c:v>5122.1531156177634</c:v>
                </c:pt>
                <c:pt idx="2">
                  <c:v>4952.4489373952665</c:v>
                </c:pt>
              </c:numCache>
            </c:numRef>
          </c:val>
          <c:extLst xmlns:c16r2="http://schemas.microsoft.com/office/drawing/2015/06/chart">
            <c:ext xmlns:c16="http://schemas.microsoft.com/office/drawing/2014/chart" uri="{C3380CC4-5D6E-409C-BE32-E72D297353CC}">
              <c16:uniqueId val="{00000001-52CA-462F-AD59-D3EECBEADBFD}"/>
            </c:ext>
          </c:extLst>
        </c:ser>
        <c:dLbls>
          <c:showVal val="1"/>
        </c:dLbls>
        <c:gapWidth val="100"/>
        <c:overlap val="-24"/>
        <c:axId val="80504704"/>
        <c:axId val="80506240"/>
      </c:barChart>
      <c:catAx>
        <c:axId val="80504704"/>
        <c:scaling>
          <c:orientation val="minMax"/>
        </c:scaling>
        <c:axPos val="b"/>
        <c:numFmt formatCode="General" sourceLinked="1"/>
        <c:maj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80506240"/>
        <c:crosses val="autoZero"/>
        <c:auto val="1"/>
        <c:lblAlgn val="ctr"/>
        <c:lblOffset val="100"/>
      </c:catAx>
      <c:valAx>
        <c:axId val="80506240"/>
        <c:scaling>
          <c:orientation val="minMax"/>
        </c:scaling>
        <c:axPos val="l"/>
        <c:numFmt formatCode="_(* #,##0_);_(* \(#,##0\);_(* &quot;-&quot;??_);_(@_)" sourceLinked="1"/>
        <c:maj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80504704"/>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Hoja1!$A$15</c:f>
              <c:strCache>
                <c:ptCount val="1"/>
                <c:pt idx="0">
                  <c:v>Ingresos</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Hoja1!$B$14:$D$14</c:f>
              <c:numCache>
                <c:formatCode>General</c:formatCode>
                <c:ptCount val="3"/>
                <c:pt idx="0">
                  <c:v>2015</c:v>
                </c:pt>
                <c:pt idx="1">
                  <c:v>2016</c:v>
                </c:pt>
                <c:pt idx="2">
                  <c:v>2017</c:v>
                </c:pt>
              </c:numCache>
            </c:numRef>
          </c:cat>
          <c:val>
            <c:numRef>
              <c:f>Hoja1!$B$15:$D$15</c:f>
              <c:numCache>
                <c:formatCode>_(* #,##0_);_(* \(#,##0\);_(* "-"??_);_(@_)</c:formatCode>
                <c:ptCount val="3"/>
                <c:pt idx="0">
                  <c:v>3692.0403310000002</c:v>
                </c:pt>
                <c:pt idx="1">
                  <c:v>3919.2105037200004</c:v>
                </c:pt>
                <c:pt idx="2">
                  <c:v>2280.1135420000105</c:v>
                </c:pt>
              </c:numCache>
            </c:numRef>
          </c:val>
          <c:extLst xmlns:c16r2="http://schemas.microsoft.com/office/drawing/2015/06/chart">
            <c:ext xmlns:c16="http://schemas.microsoft.com/office/drawing/2014/chart" uri="{C3380CC4-5D6E-409C-BE32-E72D297353CC}">
              <c16:uniqueId val="{00000000-228B-4D32-B743-F3AE35022D6E}"/>
            </c:ext>
          </c:extLst>
        </c:ser>
        <c:ser>
          <c:idx val="1"/>
          <c:order val="1"/>
          <c:tx>
            <c:strRef>
              <c:f>Hoja1!$A$16</c:f>
              <c:strCache>
                <c:ptCount val="1"/>
                <c:pt idx="0">
                  <c:v>Costos</c:v>
                </c:pt>
              </c:strCache>
            </c:strRef>
          </c:tx>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Hoja1!$B$14:$D$14</c:f>
              <c:numCache>
                <c:formatCode>General</c:formatCode>
                <c:ptCount val="3"/>
                <c:pt idx="0">
                  <c:v>2015</c:v>
                </c:pt>
                <c:pt idx="1">
                  <c:v>2016</c:v>
                </c:pt>
                <c:pt idx="2">
                  <c:v>2017</c:v>
                </c:pt>
              </c:numCache>
            </c:numRef>
          </c:cat>
          <c:val>
            <c:numRef>
              <c:f>Hoja1!$B$16:$D$16</c:f>
              <c:numCache>
                <c:formatCode>_(* #,##0_);_(* \(#,##0\);_(* "-"??_);_(@_)</c:formatCode>
                <c:ptCount val="3"/>
                <c:pt idx="0">
                  <c:v>3728.3973790390692</c:v>
                </c:pt>
                <c:pt idx="1">
                  <c:v>3254.5654136937342</c:v>
                </c:pt>
                <c:pt idx="2">
                  <c:v>1993.4751538232717</c:v>
                </c:pt>
              </c:numCache>
            </c:numRef>
          </c:val>
          <c:extLst xmlns:c16r2="http://schemas.microsoft.com/office/drawing/2015/06/chart">
            <c:ext xmlns:c16="http://schemas.microsoft.com/office/drawing/2014/chart" uri="{C3380CC4-5D6E-409C-BE32-E72D297353CC}">
              <c16:uniqueId val="{00000001-228B-4D32-B743-F3AE35022D6E}"/>
            </c:ext>
          </c:extLst>
        </c:ser>
        <c:dLbls>
          <c:showVal val="1"/>
        </c:dLbls>
        <c:gapWidth val="100"/>
        <c:overlap val="-24"/>
        <c:axId val="80548992"/>
        <c:axId val="80550528"/>
      </c:barChart>
      <c:catAx>
        <c:axId val="80548992"/>
        <c:scaling>
          <c:orientation val="minMax"/>
        </c:scaling>
        <c:axPos val="b"/>
        <c:numFmt formatCode="General" sourceLinked="1"/>
        <c:maj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80550528"/>
        <c:crosses val="autoZero"/>
        <c:auto val="1"/>
        <c:lblAlgn val="ctr"/>
        <c:lblOffset val="100"/>
      </c:catAx>
      <c:valAx>
        <c:axId val="80550528"/>
        <c:scaling>
          <c:orientation val="minMax"/>
        </c:scaling>
        <c:axPos val="l"/>
        <c:numFmt formatCode="_(* #,##0_);_(* \(#,##0\);_(* &quot;-&quot;??_);_(@_)" sourceLinked="1"/>
        <c:maj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80548992"/>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Hoja1!$A$25</c:f>
              <c:strCache>
                <c:ptCount val="1"/>
                <c:pt idx="0">
                  <c:v>Ingresos</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Hoja1!$B$24:$D$24</c:f>
              <c:numCache>
                <c:formatCode>General</c:formatCode>
                <c:ptCount val="3"/>
                <c:pt idx="0">
                  <c:v>2015</c:v>
                </c:pt>
                <c:pt idx="1">
                  <c:v>2016</c:v>
                </c:pt>
                <c:pt idx="2">
                  <c:v>2017</c:v>
                </c:pt>
              </c:numCache>
            </c:numRef>
          </c:cat>
          <c:val>
            <c:numRef>
              <c:f>Hoja1!$B$25:$D$25</c:f>
              <c:numCache>
                <c:formatCode>_(* #,##0_);_(* \(#,##0\);_(* "-"??_);_(@_)</c:formatCode>
                <c:ptCount val="3"/>
                <c:pt idx="0">
                  <c:v>317.41581700000029</c:v>
                </c:pt>
                <c:pt idx="1">
                  <c:v>279.92370677999821</c:v>
                </c:pt>
                <c:pt idx="2">
                  <c:v>139.07712629</c:v>
                </c:pt>
              </c:numCache>
            </c:numRef>
          </c:val>
          <c:extLst xmlns:c16r2="http://schemas.microsoft.com/office/drawing/2015/06/chart">
            <c:ext xmlns:c16="http://schemas.microsoft.com/office/drawing/2014/chart" uri="{C3380CC4-5D6E-409C-BE32-E72D297353CC}">
              <c16:uniqueId val="{00000000-A5BC-4DCC-BD8F-9386BB7C9EFA}"/>
            </c:ext>
          </c:extLst>
        </c:ser>
        <c:ser>
          <c:idx val="1"/>
          <c:order val="1"/>
          <c:tx>
            <c:strRef>
              <c:f>Hoja1!$A$26</c:f>
              <c:strCache>
                <c:ptCount val="1"/>
                <c:pt idx="0">
                  <c:v>Costos</c:v>
                </c:pt>
              </c:strCache>
            </c:strRef>
          </c:tx>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Hoja1!$B$24:$D$24</c:f>
              <c:numCache>
                <c:formatCode>General</c:formatCode>
                <c:ptCount val="3"/>
                <c:pt idx="0">
                  <c:v>2015</c:v>
                </c:pt>
                <c:pt idx="1">
                  <c:v>2016</c:v>
                </c:pt>
                <c:pt idx="2">
                  <c:v>2017</c:v>
                </c:pt>
              </c:numCache>
            </c:numRef>
          </c:cat>
          <c:val>
            <c:numRef>
              <c:f>Hoja1!$B$26:$D$26</c:f>
              <c:numCache>
                <c:formatCode>_(* #,##0_);_(* \(#,##0\);_(* "-"??_);_(@_)</c:formatCode>
                <c:ptCount val="3"/>
                <c:pt idx="0">
                  <c:v>1487.3803220329494</c:v>
                </c:pt>
                <c:pt idx="1">
                  <c:v>1209.8111521874707</c:v>
                </c:pt>
                <c:pt idx="2">
                  <c:v>574.12589327341652</c:v>
                </c:pt>
              </c:numCache>
            </c:numRef>
          </c:val>
          <c:extLst xmlns:c16r2="http://schemas.microsoft.com/office/drawing/2015/06/chart">
            <c:ext xmlns:c16="http://schemas.microsoft.com/office/drawing/2014/chart" uri="{C3380CC4-5D6E-409C-BE32-E72D297353CC}">
              <c16:uniqueId val="{00000001-A5BC-4DCC-BD8F-9386BB7C9EFA}"/>
            </c:ext>
          </c:extLst>
        </c:ser>
        <c:dLbls>
          <c:showVal val="1"/>
        </c:dLbls>
        <c:gapWidth val="100"/>
        <c:overlap val="-24"/>
        <c:axId val="80593280"/>
        <c:axId val="80594816"/>
      </c:barChart>
      <c:catAx>
        <c:axId val="80593280"/>
        <c:scaling>
          <c:orientation val="minMax"/>
        </c:scaling>
        <c:axPos val="b"/>
        <c:numFmt formatCode="General" sourceLinked="1"/>
        <c:maj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80594816"/>
        <c:crosses val="autoZero"/>
        <c:auto val="1"/>
        <c:lblAlgn val="ctr"/>
        <c:lblOffset val="100"/>
      </c:catAx>
      <c:valAx>
        <c:axId val="80594816"/>
        <c:scaling>
          <c:orientation val="minMax"/>
        </c:scaling>
        <c:axPos val="l"/>
        <c:numFmt formatCode="_(* #,##0_);_(* \(#,##0\);_(* &quot;-&quot;??_);_(@_)" sourceLinked="1"/>
        <c:maj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80593280"/>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Hoja1!$A$20</c:f>
              <c:strCache>
                <c:ptCount val="1"/>
                <c:pt idx="0">
                  <c:v>Ingresos</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Hoja1!$B$19:$D$19</c:f>
              <c:numCache>
                <c:formatCode>General</c:formatCode>
                <c:ptCount val="3"/>
                <c:pt idx="0">
                  <c:v>2015</c:v>
                </c:pt>
                <c:pt idx="1">
                  <c:v>2016</c:v>
                </c:pt>
                <c:pt idx="2">
                  <c:v>2017</c:v>
                </c:pt>
              </c:numCache>
            </c:numRef>
          </c:cat>
          <c:val>
            <c:numRef>
              <c:f>Hoja1!$B$20:$D$20</c:f>
              <c:numCache>
                <c:formatCode>_(* #,##0_);_(* \(#,##0\);_(* "-"??_);_(@_)</c:formatCode>
                <c:ptCount val="3"/>
                <c:pt idx="0">
                  <c:v>5957.1971190000004</c:v>
                </c:pt>
                <c:pt idx="1">
                  <c:v>1591.2807909999999</c:v>
                </c:pt>
                <c:pt idx="2">
                  <c:v>1228.7965380000001</c:v>
                </c:pt>
              </c:numCache>
            </c:numRef>
          </c:val>
          <c:extLst xmlns:c16r2="http://schemas.microsoft.com/office/drawing/2015/06/chart">
            <c:ext xmlns:c16="http://schemas.microsoft.com/office/drawing/2014/chart" uri="{C3380CC4-5D6E-409C-BE32-E72D297353CC}">
              <c16:uniqueId val="{00000000-7DB9-4813-8714-414F91533816}"/>
            </c:ext>
          </c:extLst>
        </c:ser>
        <c:ser>
          <c:idx val="1"/>
          <c:order val="1"/>
          <c:tx>
            <c:strRef>
              <c:f>Hoja1!$A$21</c:f>
              <c:strCache>
                <c:ptCount val="1"/>
                <c:pt idx="0">
                  <c:v>Costos</c:v>
                </c:pt>
              </c:strCache>
            </c:strRef>
          </c:tx>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Hoja1!$B$19:$D$19</c:f>
              <c:numCache>
                <c:formatCode>General</c:formatCode>
                <c:ptCount val="3"/>
                <c:pt idx="0">
                  <c:v>2015</c:v>
                </c:pt>
                <c:pt idx="1">
                  <c:v>2016</c:v>
                </c:pt>
                <c:pt idx="2">
                  <c:v>2017</c:v>
                </c:pt>
              </c:numCache>
            </c:numRef>
          </c:cat>
          <c:val>
            <c:numRef>
              <c:f>Hoja1!$B$21:$D$21</c:f>
              <c:numCache>
                <c:formatCode>_(* #,##0_);_(* \(#,##0\);_(* "-"??_);_(@_)</c:formatCode>
                <c:ptCount val="3"/>
                <c:pt idx="0">
                  <c:v>3260.44015452242</c:v>
                </c:pt>
                <c:pt idx="1">
                  <c:v>1927.9939349584827</c:v>
                </c:pt>
                <c:pt idx="2">
                  <c:v>927.9506895402352</c:v>
                </c:pt>
              </c:numCache>
            </c:numRef>
          </c:val>
          <c:extLst xmlns:c16r2="http://schemas.microsoft.com/office/drawing/2015/06/chart">
            <c:ext xmlns:c16="http://schemas.microsoft.com/office/drawing/2014/chart" uri="{C3380CC4-5D6E-409C-BE32-E72D297353CC}">
              <c16:uniqueId val="{00000001-7DB9-4813-8714-414F91533816}"/>
            </c:ext>
          </c:extLst>
        </c:ser>
        <c:dLbls>
          <c:showVal val="1"/>
        </c:dLbls>
        <c:gapWidth val="100"/>
        <c:overlap val="-24"/>
        <c:axId val="80645504"/>
        <c:axId val="80655488"/>
      </c:barChart>
      <c:catAx>
        <c:axId val="80645504"/>
        <c:scaling>
          <c:orientation val="minMax"/>
        </c:scaling>
        <c:axPos val="b"/>
        <c:numFmt formatCode="General" sourceLinked="1"/>
        <c:maj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80655488"/>
        <c:crosses val="autoZero"/>
        <c:auto val="1"/>
        <c:lblAlgn val="ctr"/>
        <c:lblOffset val="100"/>
      </c:catAx>
      <c:valAx>
        <c:axId val="80655488"/>
        <c:scaling>
          <c:orientation val="minMax"/>
        </c:scaling>
        <c:axPos val="l"/>
        <c:numFmt formatCode="_(* #,##0_);_(* \(#,##0\);_(* &quot;-&quot;??_);_(@_)" sourceLinked="1"/>
        <c:maj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80645504"/>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14.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'Presentación Corporativa'!$A$141</c:f>
              <c:strCache>
                <c:ptCount val="1"/>
                <c:pt idx="0">
                  <c:v>Ingresos operacionales </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lang="es-ES" sz="14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Corporativa'!$B$140:$C$140</c:f>
              <c:numCache>
                <c:formatCode>General</c:formatCode>
                <c:ptCount val="2"/>
                <c:pt idx="0">
                  <c:v>2016</c:v>
                </c:pt>
                <c:pt idx="1">
                  <c:v>2017</c:v>
                </c:pt>
              </c:numCache>
            </c:numRef>
          </c:cat>
          <c:val>
            <c:numRef>
              <c:f>'Presentación Corporativa'!$B$141:$C$141</c:f>
              <c:numCache>
                <c:formatCode>0</c:formatCode>
                <c:ptCount val="2"/>
                <c:pt idx="0">
                  <c:v>14.222430224320041</c:v>
                </c:pt>
                <c:pt idx="1">
                  <c:v>17.844938102090104</c:v>
                </c:pt>
              </c:numCache>
            </c:numRef>
          </c:val>
          <c:extLst xmlns:c16r2="http://schemas.microsoft.com/office/drawing/2015/06/chart">
            <c:ext xmlns:c16="http://schemas.microsoft.com/office/drawing/2014/chart" uri="{C3380CC4-5D6E-409C-BE32-E72D297353CC}">
              <c16:uniqueId val="{00000000-748C-40A3-94D6-36F2E052C974}"/>
            </c:ext>
          </c:extLst>
        </c:ser>
        <c:gapWidth val="100"/>
        <c:overlap val="-24"/>
        <c:axId val="92640384"/>
        <c:axId val="92641920"/>
      </c:barChart>
      <c:catAx>
        <c:axId val="92640384"/>
        <c:scaling>
          <c:orientation val="minMax"/>
        </c:scaling>
        <c:axPos val="b"/>
        <c:numFmt formatCode="General" sourceLinked="1"/>
        <c:maj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400" b="0" i="0" u="none" strike="noStrike" kern="1200" baseline="0">
                <a:solidFill>
                  <a:schemeClr val="tx1">
                    <a:lumMod val="65000"/>
                    <a:lumOff val="35000"/>
                  </a:schemeClr>
                </a:solidFill>
                <a:latin typeface="+mn-lt"/>
                <a:ea typeface="+mn-ea"/>
                <a:cs typeface="+mn-cs"/>
              </a:defRPr>
            </a:pPr>
            <a:endParaRPr lang="es-CO"/>
          </a:p>
        </c:txPr>
        <c:crossAx val="92641920"/>
        <c:crosses val="autoZero"/>
        <c:auto val="1"/>
        <c:lblAlgn val="ctr"/>
        <c:lblOffset val="100"/>
      </c:catAx>
      <c:valAx>
        <c:axId val="92641920"/>
        <c:scaling>
          <c:orientation val="minMax"/>
        </c:scaling>
        <c:delete val="1"/>
        <c:axPos val="l"/>
        <c:numFmt formatCode="0" sourceLinked="1"/>
        <c:majorTickMark val="none"/>
        <c:tickLblPos val="none"/>
        <c:crossAx val="92640384"/>
        <c:crosses val="autoZero"/>
        <c:crossBetween val="between"/>
      </c:valAx>
      <c:spPr>
        <a:noFill/>
        <a:ln>
          <a:noFill/>
        </a:ln>
        <a:effectLst/>
      </c:spPr>
    </c:plotArea>
    <c:plotVisOnly val="1"/>
    <c:dispBlanksAs val="gap"/>
  </c:chart>
  <c:spPr>
    <a:noFill/>
    <a:ln w="9525" cap="flat" cmpd="sng" algn="ctr">
      <a:noFill/>
      <a:round/>
    </a:ln>
    <a:effectLst/>
  </c:spPr>
  <c:txPr>
    <a:bodyPr/>
    <a:lstStyle/>
    <a:p>
      <a:pPr>
        <a:defRPr/>
      </a:pPr>
      <a:endParaRPr lang="es-CO"/>
    </a:p>
  </c:txPr>
  <c:externalData r:id="rId1"/>
</c:chartSpace>
</file>

<file path=ppt/charts/chart15.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'Presentación Corporativa'!$A$142</c:f>
              <c:strCache>
                <c:ptCount val="1"/>
                <c:pt idx="0">
                  <c:v>Gastos Operacioneales</c:v>
                </c:pt>
              </c:strCache>
            </c:strRef>
          </c:tx>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lang="es-ES" sz="14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Corporativa'!$B$140:$C$140</c:f>
              <c:numCache>
                <c:formatCode>General</c:formatCode>
                <c:ptCount val="2"/>
                <c:pt idx="0">
                  <c:v>2016</c:v>
                </c:pt>
                <c:pt idx="1">
                  <c:v>2017</c:v>
                </c:pt>
              </c:numCache>
            </c:numRef>
          </c:cat>
          <c:val>
            <c:numRef>
              <c:f>'Presentación Corporativa'!$B$142:$C$142</c:f>
              <c:numCache>
                <c:formatCode>0</c:formatCode>
                <c:ptCount val="2"/>
                <c:pt idx="0">
                  <c:v>12.085652659500061</c:v>
                </c:pt>
                <c:pt idx="1">
                  <c:v>10.408329419840001</c:v>
                </c:pt>
              </c:numCache>
            </c:numRef>
          </c:val>
          <c:extLst xmlns:c16r2="http://schemas.microsoft.com/office/drawing/2015/06/chart">
            <c:ext xmlns:c16="http://schemas.microsoft.com/office/drawing/2014/chart" uri="{C3380CC4-5D6E-409C-BE32-E72D297353CC}">
              <c16:uniqueId val="{00000000-8ACC-4A79-96F2-2B667E2ED5C2}"/>
            </c:ext>
          </c:extLst>
        </c:ser>
        <c:gapWidth val="100"/>
        <c:overlap val="-24"/>
        <c:axId val="92940544"/>
        <c:axId val="92950528"/>
      </c:barChart>
      <c:catAx>
        <c:axId val="92940544"/>
        <c:scaling>
          <c:orientation val="minMax"/>
        </c:scaling>
        <c:axPos val="b"/>
        <c:numFmt formatCode="General" sourceLinked="1"/>
        <c:maj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400" b="0" i="0" u="none" strike="noStrike" kern="1200" baseline="0">
                <a:solidFill>
                  <a:schemeClr val="tx1">
                    <a:lumMod val="65000"/>
                    <a:lumOff val="35000"/>
                  </a:schemeClr>
                </a:solidFill>
                <a:latin typeface="+mn-lt"/>
                <a:ea typeface="+mn-ea"/>
                <a:cs typeface="+mn-cs"/>
              </a:defRPr>
            </a:pPr>
            <a:endParaRPr lang="es-CO"/>
          </a:p>
        </c:txPr>
        <c:crossAx val="92950528"/>
        <c:crosses val="autoZero"/>
        <c:auto val="1"/>
        <c:lblAlgn val="ctr"/>
        <c:lblOffset val="100"/>
      </c:catAx>
      <c:valAx>
        <c:axId val="92950528"/>
        <c:scaling>
          <c:orientation val="minMax"/>
        </c:scaling>
        <c:delete val="1"/>
        <c:axPos val="l"/>
        <c:numFmt formatCode="0" sourceLinked="1"/>
        <c:majorTickMark val="none"/>
        <c:tickLblPos val="none"/>
        <c:crossAx val="92940544"/>
        <c:crosses val="autoZero"/>
        <c:crossBetween val="between"/>
      </c:valAx>
      <c:spPr>
        <a:noFill/>
        <a:ln>
          <a:noFill/>
        </a:ln>
        <a:effectLst/>
      </c:spPr>
    </c:plotArea>
    <c:plotVisOnly val="1"/>
    <c:dispBlanksAs val="gap"/>
  </c:chart>
  <c:spPr>
    <a:noFill/>
    <a:ln w="9525" cap="flat" cmpd="sng" algn="ctr">
      <a:noFill/>
      <a:round/>
    </a:ln>
    <a:effectLst/>
  </c:spPr>
  <c:txPr>
    <a:bodyPr/>
    <a:lstStyle/>
    <a:p>
      <a:pPr>
        <a:defRPr/>
      </a:pPr>
      <a:endParaRPr lang="es-CO"/>
    </a:p>
  </c:txPr>
  <c:externalData r:id="rId1"/>
</c:chartSpace>
</file>

<file path=ppt/charts/chart16.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pieChart>
        <c:varyColors val="1"/>
        <c:ser>
          <c:idx val="0"/>
          <c:order val="0"/>
          <c:dPt>
            <c:idx val="0"/>
            <c:spPr>
              <a:solidFill>
                <a:srgbClr val="002060"/>
              </a:solidFill>
              <a:ln w="19050">
                <a:solidFill>
                  <a:schemeClr val="lt1"/>
                </a:solidFill>
              </a:ln>
              <a:effectLst/>
            </c:spPr>
            <c:extLst xmlns:c16r2="http://schemas.microsoft.com/office/drawing/2015/06/chart">
              <c:ext xmlns:c16="http://schemas.microsoft.com/office/drawing/2014/chart" uri="{C3380CC4-5D6E-409C-BE32-E72D297353CC}">
                <c16:uniqueId val="{00000001-C6D1-45AA-AC89-056870D234A5}"/>
              </c:ext>
            </c:extLst>
          </c:dPt>
          <c:dPt>
            <c:idx val="1"/>
            <c:spPr>
              <a:solidFill>
                <a:srgbClr val="6BADF5"/>
              </a:solidFill>
              <a:ln w="19050">
                <a:solidFill>
                  <a:schemeClr val="lt1"/>
                </a:solidFill>
              </a:ln>
              <a:effectLst/>
            </c:spPr>
            <c:extLst xmlns:c16r2="http://schemas.microsoft.com/office/drawing/2015/06/chart">
              <c:ext xmlns:c16="http://schemas.microsoft.com/office/drawing/2014/chart" uri="{C3380CC4-5D6E-409C-BE32-E72D297353CC}">
                <c16:uniqueId val="{00000003-C6D1-45AA-AC89-056870D234A5}"/>
              </c:ext>
            </c:extLst>
          </c:dPt>
          <c:dPt>
            <c:idx val="2"/>
            <c:spPr>
              <a:solidFill>
                <a:srgbClr val="00B050"/>
              </a:solidFill>
              <a:ln w="19050">
                <a:solidFill>
                  <a:schemeClr val="lt1"/>
                </a:solidFill>
              </a:ln>
              <a:effectLst/>
            </c:spPr>
            <c:extLst xmlns:c16r2="http://schemas.microsoft.com/office/drawing/2015/06/chart">
              <c:ext xmlns:c16="http://schemas.microsoft.com/office/drawing/2014/chart" uri="{C3380CC4-5D6E-409C-BE32-E72D297353CC}">
                <c16:uniqueId val="{00000005-C6D1-45AA-AC89-056870D234A5}"/>
              </c:ext>
            </c:extLst>
          </c:dPt>
          <c:dPt>
            <c:idx val="3"/>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C6D1-45AA-AC89-056870D234A5}"/>
              </c:ext>
            </c:extLst>
          </c:dPt>
          <c:dLbls>
            <c:spPr>
              <a:noFill/>
              <a:ln>
                <a:noFill/>
              </a:ln>
              <a:effectLst/>
            </c:spPr>
            <c:txPr>
              <a:bodyPr rot="0" vert="horz"/>
              <a:lstStyle/>
              <a:p>
                <a:pPr>
                  <a:defRPr sz="1400">
                    <a:solidFill>
                      <a:schemeClr val="bg1"/>
                    </a:solidFill>
                  </a:defRPr>
                </a:pPr>
                <a:endParaRPr lang="es-CO"/>
              </a:p>
            </c:txPr>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'Presentación Corporativa'!$A$37:$A$40</c:f>
              <c:strCache>
                <c:ptCount val="4"/>
                <c:pt idx="0">
                  <c:v>Registro de Facturas</c:v>
                </c:pt>
                <c:pt idx="1">
                  <c:v>Gas</c:v>
                </c:pt>
                <c:pt idx="2">
                  <c:v>MCP</c:v>
                </c:pt>
                <c:pt idx="3">
                  <c:v>Convenios </c:v>
                </c:pt>
              </c:strCache>
            </c:strRef>
          </c:cat>
          <c:val>
            <c:numRef>
              <c:f>'Presentación Corporativa'!$B$37:$B$40</c:f>
              <c:numCache>
                <c:formatCode>0</c:formatCode>
                <c:ptCount val="4"/>
                <c:pt idx="0">
                  <c:v>8.1071127740000009</c:v>
                </c:pt>
                <c:pt idx="1">
                  <c:v>2.2801135420000227</c:v>
                </c:pt>
                <c:pt idx="2">
                  <c:v>6.047972510089977</c:v>
                </c:pt>
                <c:pt idx="3">
                  <c:v>1.2287965379999948</c:v>
                </c:pt>
              </c:numCache>
            </c:numRef>
          </c:val>
          <c:extLst xmlns:c16r2="http://schemas.microsoft.com/office/drawing/2015/06/chart">
            <c:ext xmlns:c16="http://schemas.microsoft.com/office/drawing/2014/chart" uri="{C3380CC4-5D6E-409C-BE32-E72D297353CC}">
              <c16:uniqueId val="{00000008-C6D1-45AA-AC89-056870D234A5}"/>
            </c:ext>
          </c:extLst>
        </c:ser>
        <c:dLbls>
          <c:showPercent val="1"/>
        </c:dLbls>
        <c:firstSliceAng val="0"/>
      </c:pieChart>
      <c:spPr>
        <a:noFill/>
        <a:ln>
          <a:noFill/>
        </a:ln>
        <a:effectLst/>
      </c:spPr>
    </c:plotArea>
    <c:legend>
      <c:legendPos val="r"/>
      <c:layout/>
      <c:spPr>
        <a:noFill/>
        <a:ln>
          <a:noFill/>
        </a:ln>
        <a:effectLst/>
      </c:spPr>
      <c:txPr>
        <a:bodyPr rot="0" vert="horz"/>
        <a:lstStyle/>
        <a:p>
          <a:pPr>
            <a:defRPr/>
          </a:pPr>
          <a:endParaRPr lang="es-CO"/>
        </a:p>
      </c:txPr>
    </c:legend>
    <c:plotVisOnly val="1"/>
    <c:dispBlanksAs val="zero"/>
  </c:chart>
  <c:spPr>
    <a:noFill/>
    <a:ln w="9525" cap="flat" cmpd="sng" algn="ctr">
      <a:noFill/>
      <a:round/>
    </a:ln>
    <a:effectLst/>
  </c:spPr>
  <c:txPr>
    <a:bodyPr/>
    <a:lstStyle/>
    <a:p>
      <a:pPr>
        <a:defRPr sz="1050"/>
      </a:pPr>
      <a:endParaRPr lang="es-CO"/>
    </a:p>
  </c:txPr>
  <c:externalData r:id="rId1"/>
</c:chartSpace>
</file>

<file path=ppt/charts/chart17.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pieChart>
        <c:varyColors val="1"/>
        <c:ser>
          <c:idx val="0"/>
          <c:order val="0"/>
          <c:dPt>
            <c:idx val="0"/>
            <c:spPr>
              <a:solidFill>
                <a:srgbClr val="00B050"/>
              </a:solidFill>
              <a:ln w="19050">
                <a:solidFill>
                  <a:schemeClr val="lt1"/>
                </a:solidFill>
              </a:ln>
              <a:effectLst/>
            </c:spPr>
            <c:extLst xmlns:c16r2="http://schemas.microsoft.com/office/drawing/2015/06/chart">
              <c:ext xmlns:c16="http://schemas.microsoft.com/office/drawing/2014/chart" uri="{C3380CC4-5D6E-409C-BE32-E72D297353CC}">
                <c16:uniqueId val="{00000001-36E3-4AC7-9C93-53BDA7975C9D}"/>
              </c:ext>
            </c:extLst>
          </c:dPt>
          <c:dPt>
            <c:idx val="1"/>
            <c:spPr>
              <a:solidFill>
                <a:srgbClr val="002060"/>
              </a:solidFill>
              <a:ln w="19050">
                <a:solidFill>
                  <a:schemeClr val="lt1"/>
                </a:solidFill>
              </a:ln>
              <a:effectLst/>
            </c:spPr>
            <c:extLst xmlns:c16r2="http://schemas.microsoft.com/office/drawing/2015/06/chart">
              <c:ext xmlns:c16="http://schemas.microsoft.com/office/drawing/2014/chart" uri="{C3380CC4-5D6E-409C-BE32-E72D297353CC}">
                <c16:uniqueId val="{00000003-36E3-4AC7-9C93-53BDA7975C9D}"/>
              </c:ext>
            </c:extLst>
          </c:dPt>
          <c:dPt>
            <c:idx val="2"/>
            <c:spPr>
              <a:solidFill>
                <a:srgbClr val="6BADF5"/>
              </a:solidFill>
              <a:ln w="19050">
                <a:solidFill>
                  <a:schemeClr val="lt1"/>
                </a:solidFill>
              </a:ln>
              <a:effectLst/>
            </c:spPr>
            <c:extLst xmlns:c16r2="http://schemas.microsoft.com/office/drawing/2015/06/chart">
              <c:ext xmlns:c16="http://schemas.microsoft.com/office/drawing/2014/chart" uri="{C3380CC4-5D6E-409C-BE32-E72D297353CC}">
                <c16:uniqueId val="{00000005-36E3-4AC7-9C93-53BDA7975C9D}"/>
              </c:ext>
            </c:extLst>
          </c:dPt>
          <c:dPt>
            <c:idx val="3"/>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36E3-4AC7-9C93-53BDA7975C9D}"/>
              </c:ext>
            </c:extLst>
          </c:dPt>
          <c:dPt>
            <c:idx val="4"/>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36E3-4AC7-9C93-53BDA7975C9D}"/>
              </c:ext>
            </c:extLst>
          </c:dPt>
          <c:dPt>
            <c:idx val="5"/>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36E3-4AC7-9C93-53BDA7975C9D}"/>
              </c:ext>
            </c:extLst>
          </c:dPt>
          <c:dLbls>
            <c:dLbl>
              <c:idx val="1"/>
              <c:spPr>
                <a:noFill/>
                <a:ln>
                  <a:noFill/>
                </a:ln>
                <a:effectLst/>
              </c:spPr>
              <c:txPr>
                <a:bodyPr rot="0" vert="horz"/>
                <a:lstStyle/>
                <a:p>
                  <a:pPr>
                    <a:defRPr sz="1200" b="1">
                      <a:solidFill>
                        <a:schemeClr val="bg1"/>
                      </a:solidFill>
                    </a:defRPr>
                  </a:pPr>
                  <a:endParaRPr lang="es-CO"/>
                </a:p>
              </c:txPr>
            </c:dLbl>
            <c:spPr>
              <a:noFill/>
              <a:ln>
                <a:noFill/>
              </a:ln>
              <a:effectLst/>
            </c:spPr>
            <c:txPr>
              <a:bodyPr rot="0" vert="horz"/>
              <a:lstStyle/>
              <a:p>
                <a:pPr>
                  <a:defRPr sz="1200"/>
                </a:pPr>
                <a:endParaRPr lang="es-CO"/>
              </a:p>
            </c:txPr>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'Presentación Corporativa'!$A$43:$A$49</c:f>
              <c:strCache>
                <c:ptCount val="7"/>
                <c:pt idx="0">
                  <c:v>Beneficios a empleados</c:v>
                </c:pt>
                <c:pt idx="1">
                  <c:v>Honorarios</c:v>
                </c:pt>
                <c:pt idx="2">
                  <c:v>Servicios</c:v>
                </c:pt>
                <c:pt idx="3">
                  <c:v>Impuestos</c:v>
                </c:pt>
                <c:pt idx="4">
                  <c:v>Gastos sistematización</c:v>
                </c:pt>
                <c:pt idx="5">
                  <c:v>Contribuciones y afiliaciones</c:v>
                </c:pt>
                <c:pt idx="6">
                  <c:v>Amortizaciones</c:v>
                </c:pt>
              </c:strCache>
            </c:strRef>
          </c:cat>
          <c:val>
            <c:numRef>
              <c:f>'Presentación Corporativa'!$B$43:$B$49</c:f>
              <c:numCache>
                <c:formatCode>0.0</c:formatCode>
                <c:ptCount val="7"/>
                <c:pt idx="0">
                  <c:v>5.6645771899999771</c:v>
                </c:pt>
                <c:pt idx="1">
                  <c:v>1.2583293699999998</c:v>
                </c:pt>
                <c:pt idx="2">
                  <c:v>0.81057908980999949</c:v>
                </c:pt>
                <c:pt idx="3">
                  <c:v>0.5950412277799999</c:v>
                </c:pt>
                <c:pt idx="4">
                  <c:v>0.37016696600000215</c:v>
                </c:pt>
                <c:pt idx="5">
                  <c:v>0.34396545404000006</c:v>
                </c:pt>
                <c:pt idx="6" formatCode="General">
                  <c:v>0.3390949996300025</c:v>
                </c:pt>
              </c:numCache>
            </c:numRef>
          </c:val>
          <c:extLst xmlns:c16r2="http://schemas.microsoft.com/office/drawing/2015/06/chart">
            <c:ext xmlns:c16="http://schemas.microsoft.com/office/drawing/2014/chart" uri="{C3380CC4-5D6E-409C-BE32-E72D297353CC}">
              <c16:uniqueId val="{0000000C-36E3-4AC7-9C93-53BDA7975C9D}"/>
            </c:ext>
          </c:extLst>
        </c:ser>
        <c:dLbls>
          <c:showPercent val="1"/>
        </c:dLbls>
        <c:firstSliceAng val="0"/>
      </c:pieChart>
      <c:spPr>
        <a:noFill/>
        <a:ln>
          <a:noFill/>
        </a:ln>
        <a:effectLst/>
      </c:spPr>
    </c:plotArea>
    <c:legend>
      <c:legendPos val="r"/>
      <c:layout/>
      <c:spPr>
        <a:noFill/>
        <a:ln>
          <a:noFill/>
        </a:ln>
        <a:effectLst/>
      </c:spPr>
      <c:txPr>
        <a:bodyPr rot="0" vert="horz"/>
        <a:lstStyle/>
        <a:p>
          <a:pPr>
            <a:defRPr/>
          </a:pPr>
          <a:endParaRPr lang="es-CO"/>
        </a:p>
      </c:txPr>
    </c:legend>
    <c:plotVisOnly val="1"/>
    <c:dispBlanksAs val="zero"/>
  </c:chart>
  <c:spPr>
    <a:noFill/>
    <a:ln w="9525" cap="flat" cmpd="sng" algn="ctr">
      <a:noFill/>
      <a:round/>
    </a:ln>
    <a:effectLst/>
  </c:spPr>
  <c:txPr>
    <a:bodyPr/>
    <a:lstStyle/>
    <a:p>
      <a:pPr>
        <a:defRPr sz="1050"/>
      </a:pPr>
      <a:endParaRPr lang="es-CO"/>
    </a:p>
  </c:txPr>
  <c:externalData r:id="rId1"/>
</c:chartSpace>
</file>

<file path=ppt/charts/chart18.xml><?xml version="1.0" encoding="utf-8"?>
<c:chartSpace xmlns:c="http://schemas.openxmlformats.org/drawingml/2006/chart" xmlns:a="http://schemas.openxmlformats.org/drawingml/2006/main" xmlns:r="http://schemas.openxmlformats.org/officeDocument/2006/relationships">
  <c:lang val="es-CO"/>
  <c:chart>
    <c:autoTitleDeleted val="1"/>
    <c:plotArea>
      <c:layout/>
      <c:barChart>
        <c:barDir val="col"/>
        <c:grouping val="clustered"/>
        <c:ser>
          <c:idx val="0"/>
          <c:order val="0"/>
          <c:tx>
            <c:strRef>
              <c:f>Hoja1!$B$58</c:f>
              <c:strCache>
                <c:ptCount val="1"/>
                <c:pt idx="0">
                  <c:v>MCP</c:v>
                </c:pt>
              </c:strCache>
            </c:strRef>
          </c:tx>
          <c:spPr>
            <a:solidFill>
              <a:srgbClr val="04499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Hoja1!$C$56:$D$56</c:f>
              <c:strCache>
                <c:ptCount val="2"/>
                <c:pt idx="0">
                  <c:v>2016</c:v>
                </c:pt>
                <c:pt idx="1">
                  <c:v>2017</c:v>
                </c:pt>
              </c:strCache>
            </c:strRef>
          </c:cat>
          <c:val>
            <c:numRef>
              <c:f>Hoja1!$C$58:$D$58</c:f>
              <c:numCache>
                <c:formatCode>_(* #,##0_);_(* \(#,##0\);_(* "-"??_);_(@_)</c:formatCode>
                <c:ptCount val="2"/>
                <c:pt idx="0">
                  <c:v>223121727216.60501</c:v>
                </c:pt>
                <c:pt idx="1">
                  <c:v>773447694392.75806</c:v>
                </c:pt>
              </c:numCache>
            </c:numRef>
          </c:val>
          <c:extLst xmlns:c16r2="http://schemas.microsoft.com/office/drawing/2015/06/chart">
            <c:ext xmlns:c16="http://schemas.microsoft.com/office/drawing/2014/chart" uri="{C3380CC4-5D6E-409C-BE32-E72D297353CC}">
              <c16:uniqueId val="{00000000-F887-4EE0-8151-DC2A94EE386E}"/>
            </c:ext>
          </c:extLst>
        </c:ser>
        <c:gapWidth val="219"/>
        <c:overlap val="-27"/>
        <c:axId val="136710784"/>
        <c:axId val="123761408"/>
      </c:barChart>
      <c:catAx>
        <c:axId val="136710784"/>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23761408"/>
        <c:crosses val="autoZero"/>
        <c:auto val="1"/>
        <c:lblAlgn val="ctr"/>
        <c:lblOffset val="100"/>
      </c:catAx>
      <c:valAx>
        <c:axId val="123761408"/>
        <c:scaling>
          <c:orientation val="minMax"/>
        </c:scaling>
        <c:delete val="1"/>
        <c:axPos val="l"/>
        <c:numFmt formatCode="_(* #,##0_);_(* \(#,##0\);_(* &quot;-&quot;??_);_(@_)" sourceLinked="1"/>
        <c:majorTickMark val="none"/>
        <c:tickLblPos val="none"/>
        <c:crossAx val="136710784"/>
        <c:crosses val="autoZero"/>
        <c:crossBetween val="between"/>
        <c:dispUnits>
          <c:builtInUnit val="millions"/>
          <c:dispUnitsLbl>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dispUnitsLbl>
        </c:dispUnits>
      </c:valAx>
      <c:spPr>
        <a:noFill/>
        <a:ln>
          <a:noFill/>
        </a:ln>
        <a:effectLst/>
      </c:spPr>
    </c:plotArea>
    <c:plotVisOnly val="1"/>
    <c:dispBlanksAs val="gap"/>
  </c:chart>
  <c:spPr>
    <a:noFill/>
    <a:ln>
      <a:noFill/>
    </a:ln>
    <a:effectLst/>
  </c:spPr>
  <c:txPr>
    <a:bodyPr/>
    <a:lstStyle/>
    <a:p>
      <a:pPr>
        <a:defRPr/>
      </a:pPr>
      <a:endParaRPr lang="es-CO"/>
    </a:p>
  </c:txPr>
  <c:externalData r:id="rId1"/>
</c:chartSpace>
</file>

<file path=ppt/charts/chart19.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5.5722729479440521E-2"/>
          <c:y val="6.4133228173814394E-2"/>
          <c:w val="0.92788823243837637"/>
          <c:h val="0.80771692134796047"/>
        </c:manualLayout>
      </c:layout>
      <c:barChart>
        <c:barDir val="col"/>
        <c:grouping val="clustered"/>
        <c:ser>
          <c:idx val="0"/>
          <c:order val="0"/>
          <c:tx>
            <c:strRef>
              <c:f>Hoja1!$B$57</c:f>
              <c:strCache>
                <c:ptCount val="1"/>
                <c:pt idx="0">
                  <c:v>Registro de Facturas</c:v>
                </c:pt>
              </c:strCache>
            </c:strRef>
          </c:tx>
          <c:spPr>
            <a:solidFill>
              <a:srgbClr val="04499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dLbl>
              <c:idx val="0"/>
              <c:layout>
                <c:manualLayout>
                  <c:x val="1.6389038082188392E-3"/>
                  <c:y val="5.2472641233121162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layout>
                    <c:manualLayout>
                      <c:w val="0.27386082635336678"/>
                      <c:h val="0.15829246771991454"/>
                    </c:manualLayout>
                  </c15:layout>
                </c:ext>
                <c:ext xmlns:c16="http://schemas.microsoft.com/office/drawing/2014/chart" uri="{C3380CC4-5D6E-409C-BE32-E72D297353CC}">
                  <c16:uniqueId val="{00000000-35F6-4B59-87CA-AE29BC7BDE0D}"/>
                </c:ext>
              </c:extLst>
            </c:dLbl>
            <c:dLbl>
              <c:idx val="1"/>
              <c:layout>
                <c:manualLayout>
                  <c:x val="-3.2778076164377968E-3"/>
                  <c:y val="-1.3360934856218666E-17"/>
                </c:manualLayout>
              </c:layout>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layout>
                    <c:manualLayout>
                      <c:w val="0.26755091764418032"/>
                      <c:h val="0.11704337095632424"/>
                    </c:manualLayout>
                  </c15:layout>
                </c:ext>
                <c:ext xmlns:c16="http://schemas.microsoft.com/office/drawing/2014/chart" uri="{C3380CC4-5D6E-409C-BE32-E72D297353CC}">
                  <c16:uniqueId val="{00000001-35F6-4B59-87CA-AE29BC7BDE0D}"/>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Hoja1!$C$56:$D$56</c:f>
              <c:strCache>
                <c:ptCount val="2"/>
                <c:pt idx="0">
                  <c:v>2016</c:v>
                </c:pt>
                <c:pt idx="1">
                  <c:v>2017</c:v>
                </c:pt>
              </c:strCache>
            </c:strRef>
          </c:cat>
          <c:val>
            <c:numRef>
              <c:f>Hoja1!$C$57:$D$57</c:f>
              <c:numCache>
                <c:formatCode>_(* #,##0_);_(* \(#,##0\);_(* "-"??_);_(@_)</c:formatCode>
                <c:ptCount val="2"/>
                <c:pt idx="0">
                  <c:v>10183810938634.5</c:v>
                </c:pt>
                <c:pt idx="1">
                  <c:v>9447084648794.209</c:v>
                </c:pt>
              </c:numCache>
            </c:numRef>
          </c:val>
          <c:extLst xmlns:c16r2="http://schemas.microsoft.com/office/drawing/2015/06/chart">
            <c:ext xmlns:c16="http://schemas.microsoft.com/office/drawing/2014/chart" uri="{C3380CC4-5D6E-409C-BE32-E72D297353CC}">
              <c16:uniqueId val="{00000002-35F6-4B59-87CA-AE29BC7BDE0D}"/>
            </c:ext>
          </c:extLst>
        </c:ser>
        <c:gapWidth val="219"/>
        <c:overlap val="-27"/>
        <c:axId val="123820288"/>
        <c:axId val="123826176"/>
      </c:barChart>
      <c:catAx>
        <c:axId val="12382028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23826176"/>
        <c:crosses val="autoZero"/>
        <c:auto val="1"/>
        <c:lblAlgn val="ctr"/>
        <c:lblOffset val="100"/>
      </c:catAx>
      <c:valAx>
        <c:axId val="123826176"/>
        <c:scaling>
          <c:orientation val="minMax"/>
          <c:min val="500"/>
        </c:scaling>
        <c:delete val="1"/>
        <c:axPos val="l"/>
        <c:numFmt formatCode="_(* #,##0_);_(* \(#,##0\);_(* &quot;-&quot;??_);_(@_)" sourceLinked="1"/>
        <c:majorTickMark val="none"/>
        <c:tickLblPos val="none"/>
        <c:crossAx val="123820288"/>
        <c:crosses val="autoZero"/>
        <c:crossBetween val="between"/>
        <c:dispUnits>
          <c:builtInUnit val="millions"/>
          <c:dispUnitsLbl>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dispUnitsLbl>
        </c:dispUnits>
      </c:valAx>
      <c:spPr>
        <a:noFill/>
        <a:ln>
          <a:noFill/>
        </a:ln>
        <a:effectLst/>
      </c:spPr>
    </c:plotArea>
    <c:plotVisOnly val="1"/>
    <c:dispBlanksAs val="gap"/>
  </c:chart>
  <c:spPr>
    <a:noFill/>
    <a:ln>
      <a:noFill/>
    </a:ln>
    <a:effectLst/>
  </c:spPr>
  <c:txPr>
    <a:bodyPr/>
    <a:lstStyle/>
    <a:p>
      <a:pPr>
        <a:defRPr/>
      </a:pPr>
      <a:endParaRPr lang="es-CO"/>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stacked"/>
        <c:ser>
          <c:idx val="0"/>
          <c:order val="0"/>
          <c:tx>
            <c:strRef>
              <c:f>'Presentación Corporativa'!$B$98</c:f>
              <c:strCache>
                <c:ptCount val="1"/>
                <c:pt idx="0">
                  <c:v>Activo</c:v>
                </c:pt>
              </c:strCache>
            </c:strRef>
          </c:tx>
          <c:spPr>
            <a:solidFill>
              <a:schemeClr val="accent1"/>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s-ES" sz="9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Corporativa'!$A$99:$A$108</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'Presentación Corporativa'!$B$99:$B$108</c:f>
              <c:numCache>
                <c:formatCode>0</c:formatCode>
                <c:ptCount val="10"/>
                <c:pt idx="0">
                  <c:v>64.249538000000001</c:v>
                </c:pt>
                <c:pt idx="1">
                  <c:v>71.295335999999978</c:v>
                </c:pt>
                <c:pt idx="2">
                  <c:v>63.727551000000012</c:v>
                </c:pt>
                <c:pt idx="3">
                  <c:v>51.089419000000007</c:v>
                </c:pt>
                <c:pt idx="4">
                  <c:v>54.035964</c:v>
                </c:pt>
                <c:pt idx="5">
                  <c:v>61.522222000000063</c:v>
                </c:pt>
                <c:pt idx="6">
                  <c:v>58.580138000000012</c:v>
                </c:pt>
                <c:pt idx="7">
                  <c:v>70.794223000000684</c:v>
                </c:pt>
                <c:pt idx="8">
                  <c:v>75.803426000000002</c:v>
                </c:pt>
                <c:pt idx="9">
                  <c:v>78.40931526032999</c:v>
                </c:pt>
              </c:numCache>
            </c:numRef>
          </c:val>
          <c:extLst xmlns:c16r2="http://schemas.microsoft.com/office/drawing/2015/06/chart">
            <c:ext xmlns:c16="http://schemas.microsoft.com/office/drawing/2014/chart" uri="{C3380CC4-5D6E-409C-BE32-E72D297353CC}">
              <c16:uniqueId val="{00000000-C127-40C6-8DFD-094743F55601}"/>
            </c:ext>
          </c:extLst>
        </c:ser>
        <c:ser>
          <c:idx val="1"/>
          <c:order val="1"/>
          <c:tx>
            <c:strRef>
              <c:f>'Presentación Corporativa'!$C$98</c:f>
              <c:strCache>
                <c:ptCount val="1"/>
                <c:pt idx="0">
                  <c:v>Pasivo</c:v>
                </c:pt>
              </c:strCache>
            </c:strRef>
          </c:tx>
          <c:spPr>
            <a:solidFill>
              <a:schemeClr val="accent2"/>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s-ES" sz="9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Corporativa'!$A$99:$A$108</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'Presentación Corporativa'!$C$99:$C$108</c:f>
              <c:numCache>
                <c:formatCode>0</c:formatCode>
                <c:ptCount val="10"/>
                <c:pt idx="0">
                  <c:v>5.9300819999999996</c:v>
                </c:pt>
                <c:pt idx="1">
                  <c:v>3.2739509999999998</c:v>
                </c:pt>
                <c:pt idx="2">
                  <c:v>2.2973599999999998</c:v>
                </c:pt>
                <c:pt idx="3">
                  <c:v>2.5855670000000002</c:v>
                </c:pt>
                <c:pt idx="4">
                  <c:v>3.0356589999999799</c:v>
                </c:pt>
                <c:pt idx="5">
                  <c:v>7.2044480000000002</c:v>
                </c:pt>
                <c:pt idx="6">
                  <c:v>8.7856070000000006</c:v>
                </c:pt>
                <c:pt idx="7">
                  <c:v>11.809990000000004</c:v>
                </c:pt>
                <c:pt idx="8">
                  <c:v>10.353763000000002</c:v>
                </c:pt>
                <c:pt idx="9">
                  <c:v>10.75449149009</c:v>
                </c:pt>
              </c:numCache>
            </c:numRef>
          </c:val>
          <c:extLst xmlns:c16r2="http://schemas.microsoft.com/office/drawing/2015/06/chart">
            <c:ext xmlns:c16="http://schemas.microsoft.com/office/drawing/2014/chart" uri="{C3380CC4-5D6E-409C-BE32-E72D297353CC}">
              <c16:uniqueId val="{00000001-C127-40C6-8DFD-094743F55601}"/>
            </c:ext>
          </c:extLst>
        </c:ser>
        <c:ser>
          <c:idx val="2"/>
          <c:order val="2"/>
          <c:tx>
            <c:strRef>
              <c:f>'Presentación Corporativa'!$D$98</c:f>
              <c:strCache>
                <c:ptCount val="1"/>
                <c:pt idx="0">
                  <c:v>Patrimonio</c:v>
                </c:pt>
              </c:strCache>
            </c:strRef>
          </c:tx>
          <c:spPr>
            <a:solidFill>
              <a:schemeClr val="accent3"/>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s-ES" sz="9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Corporativa'!$A$99:$A$108</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'Presentación Corporativa'!$D$99:$D$108</c:f>
              <c:numCache>
                <c:formatCode>0</c:formatCode>
                <c:ptCount val="10"/>
                <c:pt idx="0">
                  <c:v>58.319456000000002</c:v>
                </c:pt>
                <c:pt idx="1">
                  <c:v>68.021384999999981</c:v>
                </c:pt>
                <c:pt idx="2">
                  <c:v>61.430191000000001</c:v>
                </c:pt>
                <c:pt idx="3">
                  <c:v>48.503852000000002</c:v>
                </c:pt>
                <c:pt idx="4">
                  <c:v>51.000305000000012</c:v>
                </c:pt>
                <c:pt idx="5">
                  <c:v>54.317773999999993</c:v>
                </c:pt>
                <c:pt idx="6">
                  <c:v>49.794531000000013</c:v>
                </c:pt>
                <c:pt idx="7">
                  <c:v>58.984233000000003</c:v>
                </c:pt>
                <c:pt idx="8">
                  <c:v>65.449663000000626</c:v>
                </c:pt>
                <c:pt idx="9">
                  <c:v>67.654823770240313</c:v>
                </c:pt>
              </c:numCache>
            </c:numRef>
          </c:val>
          <c:extLst xmlns:c16r2="http://schemas.microsoft.com/office/drawing/2015/06/chart">
            <c:ext xmlns:c16="http://schemas.microsoft.com/office/drawing/2014/chart" uri="{C3380CC4-5D6E-409C-BE32-E72D297353CC}">
              <c16:uniqueId val="{00000002-C127-40C6-8DFD-094743F55601}"/>
            </c:ext>
          </c:extLst>
        </c:ser>
        <c:overlap val="100"/>
        <c:axId val="76855552"/>
        <c:axId val="76865536"/>
      </c:barChart>
      <c:catAx>
        <c:axId val="7685555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900" b="0" i="0" u="none" strike="noStrike" kern="1200" baseline="0">
                <a:solidFill>
                  <a:schemeClr val="tx1">
                    <a:lumMod val="65000"/>
                    <a:lumOff val="35000"/>
                  </a:schemeClr>
                </a:solidFill>
                <a:latin typeface="+mn-lt"/>
                <a:ea typeface="+mn-ea"/>
                <a:cs typeface="+mn-cs"/>
              </a:defRPr>
            </a:pPr>
            <a:endParaRPr lang="es-CO"/>
          </a:p>
        </c:txPr>
        <c:crossAx val="76865536"/>
        <c:crosses val="autoZero"/>
        <c:auto val="1"/>
        <c:lblAlgn val="ctr"/>
        <c:lblOffset val="100"/>
      </c:catAx>
      <c:valAx>
        <c:axId val="76865536"/>
        <c:scaling>
          <c:orientation val="minMax"/>
        </c:scaling>
        <c:axPos val="l"/>
        <c:numFmt formatCode="0" sourceLinked="1"/>
        <c:majorTickMark val="none"/>
        <c:tickLblPos val="nextTo"/>
        <c:spPr>
          <a:noFill/>
          <a:ln>
            <a:noFill/>
          </a:ln>
          <a:effectLst/>
        </c:spPr>
        <c:txPr>
          <a:bodyPr rot="-60000000" spcFirstLastPara="1" vertOverflow="ellipsis" vert="horz" wrap="square" anchor="ctr" anchorCtr="1"/>
          <a:lstStyle/>
          <a:p>
            <a:pPr>
              <a:defRPr lang="es-ES" sz="900" b="0" i="0" u="none" strike="noStrike" kern="1200" baseline="0">
                <a:solidFill>
                  <a:schemeClr val="tx1">
                    <a:lumMod val="65000"/>
                    <a:lumOff val="35000"/>
                  </a:schemeClr>
                </a:solidFill>
                <a:latin typeface="+mn-lt"/>
                <a:ea typeface="+mn-ea"/>
                <a:cs typeface="+mn-cs"/>
              </a:defRPr>
            </a:pPr>
            <a:endParaRPr lang="es-CO"/>
          </a:p>
        </c:txPr>
        <c:crossAx val="76855552"/>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lang="es-ES"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solidFill>
      <a:schemeClr val="bg1"/>
    </a:solidFill>
    <a:ln w="9525" cap="flat" cmpd="sng" algn="ctr">
      <a:solidFill>
        <a:schemeClr val="tx1">
          <a:lumMod val="15000"/>
          <a:lumOff val="85000"/>
        </a:schemeClr>
      </a:solidFill>
      <a:round/>
    </a:ln>
    <a:effectLst/>
  </c:spPr>
  <c:txPr>
    <a:bodyPr/>
    <a:lstStyle/>
    <a:p>
      <a:pPr>
        <a:defRPr/>
      </a:pPr>
      <a:endParaRPr lang="es-CO"/>
    </a:p>
  </c:txPr>
  <c:externalData r:id="rId1"/>
</c:chartSpace>
</file>

<file path=ppt/charts/chart20.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Hoja1!$B$59</c:f>
              <c:strCache>
                <c:ptCount val="1"/>
                <c:pt idx="0">
                  <c:v>Mercado de Financieros</c:v>
                </c:pt>
              </c:strCache>
            </c:strRef>
          </c:tx>
          <c:spPr>
            <a:solidFill>
              <a:srgbClr val="04499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Hoja1!$C$56:$D$56</c:f>
              <c:strCache>
                <c:ptCount val="2"/>
                <c:pt idx="0">
                  <c:v>2016</c:v>
                </c:pt>
                <c:pt idx="1">
                  <c:v>2017</c:v>
                </c:pt>
              </c:strCache>
            </c:strRef>
          </c:cat>
          <c:val>
            <c:numRef>
              <c:f>Hoja1!$C$59:$D$59</c:f>
              <c:numCache>
                <c:formatCode>_(* #,##0_);_(* \(#,##0\);_(* "-"??_);_(@_)</c:formatCode>
                <c:ptCount val="2"/>
                <c:pt idx="0">
                  <c:v>23823317926</c:v>
                </c:pt>
                <c:pt idx="1">
                  <c:v>24885347943</c:v>
                </c:pt>
              </c:numCache>
            </c:numRef>
          </c:val>
          <c:extLst xmlns:c16r2="http://schemas.microsoft.com/office/drawing/2015/06/chart">
            <c:ext xmlns:c16="http://schemas.microsoft.com/office/drawing/2014/chart" uri="{C3380CC4-5D6E-409C-BE32-E72D297353CC}">
              <c16:uniqueId val="{00000000-579A-4388-81D5-66D82B7CBF99}"/>
            </c:ext>
          </c:extLst>
        </c:ser>
        <c:gapWidth val="219"/>
        <c:overlap val="-27"/>
        <c:axId val="123879424"/>
        <c:axId val="123880960"/>
      </c:barChart>
      <c:catAx>
        <c:axId val="123879424"/>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23880960"/>
        <c:crosses val="autoZero"/>
        <c:auto val="1"/>
        <c:lblAlgn val="ctr"/>
        <c:lblOffset val="100"/>
      </c:catAx>
      <c:valAx>
        <c:axId val="123880960"/>
        <c:scaling>
          <c:orientation val="minMax"/>
          <c:min val="0"/>
        </c:scaling>
        <c:delete val="1"/>
        <c:axPos val="l"/>
        <c:numFmt formatCode="_(* #,##0_);_(* \(#,##0\);_(* &quot;-&quot;??_);_(@_)" sourceLinked="1"/>
        <c:majorTickMark val="none"/>
        <c:tickLblPos val="none"/>
        <c:crossAx val="123879424"/>
        <c:crosses val="autoZero"/>
        <c:crossBetween val="between"/>
        <c:dispUnits>
          <c:builtInUnit val="millions"/>
          <c:dispUnitsLbl>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dispUnitsLbl>
        </c:dispUnits>
      </c:valAx>
      <c:spPr>
        <a:noFill/>
        <a:ln>
          <a:noFill/>
        </a:ln>
        <a:effectLst/>
      </c:spPr>
    </c:plotArea>
    <c:plotVisOnly val="1"/>
    <c:dispBlanksAs val="gap"/>
  </c:chart>
  <c:spPr>
    <a:noFill/>
    <a:ln>
      <a:noFill/>
    </a:ln>
    <a:effectLst/>
  </c:spPr>
  <c:txPr>
    <a:bodyPr/>
    <a:lstStyle/>
    <a:p>
      <a:pPr>
        <a:defRPr/>
      </a:pPr>
      <a:endParaRPr lang="es-CO"/>
    </a:p>
  </c:txPr>
  <c:externalData r:id="rId1"/>
</c:chartSpace>
</file>

<file path=ppt/charts/chart21.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Hoja1!$B$60</c:f>
              <c:strCache>
                <c:ptCount val="1"/>
                <c:pt idx="0">
                  <c:v>Mercado de Gas</c:v>
                </c:pt>
              </c:strCache>
            </c:strRef>
          </c:tx>
          <c:spPr>
            <a:solidFill>
              <a:srgbClr val="04499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Hoja1!$C$56:$D$56</c:f>
              <c:strCache>
                <c:ptCount val="2"/>
                <c:pt idx="0">
                  <c:v>2016</c:v>
                </c:pt>
                <c:pt idx="1">
                  <c:v>2017</c:v>
                </c:pt>
              </c:strCache>
            </c:strRef>
          </c:cat>
          <c:val>
            <c:numRef>
              <c:f>Hoja1!$C$60:$D$60</c:f>
              <c:numCache>
                <c:formatCode>_(* #,##0_);_(* \(#,##0\);_(* "-"??_);_(@_)</c:formatCode>
                <c:ptCount val="2"/>
                <c:pt idx="0">
                  <c:v>21500000</c:v>
                </c:pt>
                <c:pt idx="1">
                  <c:v>14600000</c:v>
                </c:pt>
              </c:numCache>
            </c:numRef>
          </c:val>
          <c:extLst xmlns:c16r2="http://schemas.microsoft.com/office/drawing/2015/06/chart">
            <c:ext xmlns:c16="http://schemas.microsoft.com/office/drawing/2014/chart" uri="{C3380CC4-5D6E-409C-BE32-E72D297353CC}">
              <c16:uniqueId val="{00000000-698C-4E6C-9810-3EBDD0CF2B39}"/>
            </c:ext>
          </c:extLst>
        </c:ser>
        <c:gapWidth val="219"/>
        <c:overlap val="-27"/>
        <c:axId val="124823040"/>
        <c:axId val="124824576"/>
      </c:barChart>
      <c:catAx>
        <c:axId val="12482304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24824576"/>
        <c:crosses val="autoZero"/>
        <c:auto val="1"/>
        <c:lblAlgn val="ctr"/>
        <c:lblOffset val="100"/>
      </c:catAx>
      <c:valAx>
        <c:axId val="124824576"/>
        <c:scaling>
          <c:orientation val="minMax"/>
          <c:min val="0"/>
        </c:scaling>
        <c:delete val="1"/>
        <c:axPos val="l"/>
        <c:numFmt formatCode="_(* #,##0_);_(* \(#,##0\);_(* &quot;-&quot;??_);_(@_)" sourceLinked="1"/>
        <c:majorTickMark val="none"/>
        <c:tickLblPos val="none"/>
        <c:crossAx val="124823040"/>
        <c:crosses val="autoZero"/>
        <c:crossBetween val="between"/>
        <c:dispUnits>
          <c:builtInUnit val="millions"/>
          <c:dispUnitsLbl>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dispUnitsLbl>
        </c:dispUnits>
      </c:valAx>
      <c:spPr>
        <a:noFill/>
        <a:ln>
          <a:noFill/>
        </a:ln>
        <a:effectLst/>
      </c:spPr>
    </c:plotArea>
    <c:plotVisOnly val="1"/>
    <c:dispBlanksAs val="gap"/>
  </c:chart>
  <c:spPr>
    <a:noFill/>
    <a:ln>
      <a:noFill/>
    </a:ln>
    <a:effectLst/>
  </c:spPr>
  <c:txPr>
    <a:bodyPr/>
    <a:lstStyle/>
    <a:p>
      <a:pPr>
        <a:defRPr/>
      </a:pPr>
      <a:endParaRPr lang="es-CO"/>
    </a:p>
  </c:txPr>
  <c:externalData r:id="rId1"/>
</c:chartSpace>
</file>

<file path=ppt/charts/chart22.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3.3485397466394853E-2"/>
          <c:y val="5.5099334990073676E-2"/>
          <c:w val="0.92633212557392897"/>
          <c:h val="0.81828239320273555"/>
        </c:manualLayout>
      </c:layout>
      <c:barChart>
        <c:barDir val="col"/>
        <c:grouping val="clustered"/>
        <c:ser>
          <c:idx val="0"/>
          <c:order val="0"/>
          <c:tx>
            <c:strRef>
              <c:f>Hoja1!$B$127</c:f>
              <c:strCache>
                <c:ptCount val="1"/>
                <c:pt idx="0">
                  <c:v>MCP</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5400000" spcFirstLastPara="1" vertOverflow="ellipsis" wrap="square" lIns="38100" tIns="19050" rIns="38100" bIns="19050" anchor="t" anchorCtr="1">
                <a:spAutoFit/>
              </a:bodyPr>
              <a:lstStyle/>
              <a:p>
                <a:pPr>
                  <a:defRPr sz="1200" b="1" i="0" u="none" strike="noStrike" kern="1200" baseline="0">
                    <a:solidFill>
                      <a:schemeClr val="tx1"/>
                    </a:solidFill>
                    <a:latin typeface="Calibri" panose="020F0502020204030204" pitchFamily="34" charset="0"/>
                    <a:ea typeface="+mn-ea"/>
                    <a:cs typeface="+mn-cs"/>
                  </a:defRPr>
                </a:pPr>
                <a:endParaRPr lang="es-CO"/>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Hoja1!$C$125:$L$125</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Hoja1!$C$127:$L$127</c:f>
              <c:numCache>
                <c:formatCode>_(* #,##0_);_(* \(#,##0\);_(* "-"??_);_(@_)</c:formatCode>
                <c:ptCount val="10"/>
                <c:pt idx="0">
                  <c:v>400065</c:v>
                </c:pt>
                <c:pt idx="1">
                  <c:v>299626</c:v>
                </c:pt>
                <c:pt idx="2">
                  <c:v>424485</c:v>
                </c:pt>
                <c:pt idx="3">
                  <c:v>475541</c:v>
                </c:pt>
                <c:pt idx="4">
                  <c:v>606138</c:v>
                </c:pt>
                <c:pt idx="5">
                  <c:v>538226</c:v>
                </c:pt>
                <c:pt idx="6">
                  <c:v>603540</c:v>
                </c:pt>
                <c:pt idx="7">
                  <c:v>575945</c:v>
                </c:pt>
                <c:pt idx="8">
                  <c:v>499611</c:v>
                </c:pt>
                <c:pt idx="9" formatCode="_(&quot;$&quot;* #,##0.00_);_(&quot;$&quot;* \(#,##0.00\);_(&quot;$&quot;* &quot;-&quot;??_);_(@_)">
                  <c:v>829950.69439275505</c:v>
                </c:pt>
              </c:numCache>
            </c:numRef>
          </c:val>
          <c:extLst xmlns:c16r2="http://schemas.microsoft.com/office/drawing/2015/06/chart">
            <c:ext xmlns:c16="http://schemas.microsoft.com/office/drawing/2014/chart" uri="{C3380CC4-5D6E-409C-BE32-E72D297353CC}">
              <c16:uniqueId val="{00000000-36BB-4A6C-80C2-846918929198}"/>
            </c:ext>
          </c:extLst>
        </c:ser>
        <c:gapWidth val="219"/>
        <c:overlap val="-27"/>
        <c:axId val="138233728"/>
        <c:axId val="138235264"/>
      </c:barChart>
      <c:catAx>
        <c:axId val="13823372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8235264"/>
        <c:crosses val="autoZero"/>
        <c:auto val="1"/>
        <c:lblAlgn val="ctr"/>
        <c:lblOffset val="100"/>
      </c:catAx>
      <c:valAx>
        <c:axId val="138235264"/>
        <c:scaling>
          <c:orientation val="minMax"/>
        </c:scaling>
        <c:delete val="1"/>
        <c:axPos val="l"/>
        <c:numFmt formatCode="_(* #,##0_);_(* \(#,##0\);_(* &quot;-&quot;??_);_(@_)" sourceLinked="1"/>
        <c:majorTickMark val="none"/>
        <c:tickLblPos val="none"/>
        <c:crossAx val="138233728"/>
        <c:crosses val="autoZero"/>
        <c:crossBetween val="between"/>
      </c:valAx>
      <c:spPr>
        <a:noFill/>
        <a:ln>
          <a:noFill/>
        </a:ln>
        <a:effectLst/>
      </c:spPr>
    </c:plotArea>
    <c:plotVisOnly val="1"/>
    <c:dispBlanksAs val="gap"/>
  </c:chart>
  <c:spPr>
    <a:noFill/>
    <a:ln>
      <a:noFill/>
    </a:ln>
    <a:effectLst/>
  </c:spPr>
  <c:txPr>
    <a:bodyPr/>
    <a:lstStyle/>
    <a:p>
      <a:pPr>
        <a:defRPr/>
      </a:pPr>
      <a:endParaRPr lang="es-CO"/>
    </a:p>
  </c:txPr>
  <c:externalData r:id="rId1"/>
</c:chartSpace>
</file>

<file path=ppt/charts/chart23.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3.2623225887326274E-2"/>
          <c:y val="1.1169803886388193E-2"/>
          <c:w val="0.92822890304788264"/>
          <c:h val="0.8549042475158215"/>
        </c:manualLayout>
      </c:layout>
      <c:barChart>
        <c:barDir val="col"/>
        <c:grouping val="clustered"/>
        <c:ser>
          <c:idx val="0"/>
          <c:order val="0"/>
          <c:tx>
            <c:strRef>
              <c:f>Hoja1!$B$126</c:f>
              <c:strCache>
                <c:ptCount val="1"/>
                <c:pt idx="0">
                  <c:v>Registro de Facturas</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5400000" spcFirstLastPara="1" vertOverflow="ellipsis" wrap="square" lIns="38100" tIns="19050" rIns="38100" bIns="19050" anchor="ctr" anchorCtr="1">
                <a:spAutoFit/>
              </a:bodyPr>
              <a:lstStyle/>
              <a:p>
                <a:pPr>
                  <a:defRPr sz="1200" b="1" i="0" u="none" strike="noStrike" kern="1200" baseline="0">
                    <a:solidFill>
                      <a:schemeClr val="tx1"/>
                    </a:solidFill>
                    <a:latin typeface="Calibri" panose="020F0502020204030204" pitchFamily="34" charset="0"/>
                    <a:ea typeface="+mn-ea"/>
                    <a:cs typeface="+mn-cs"/>
                  </a:defRPr>
                </a:pPr>
                <a:endParaRPr lang="es-CO"/>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Hoja1!$C$125:$L$125</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Hoja1!$C$126:$L$126</c:f>
              <c:numCache>
                <c:formatCode>_(* #,##0_);_(* \(#,##0\);_(* "-"??_);_(@_)</c:formatCode>
                <c:ptCount val="10"/>
                <c:pt idx="0">
                  <c:v>13757000000000</c:v>
                </c:pt>
                <c:pt idx="1">
                  <c:v>12783000000000</c:v>
                </c:pt>
                <c:pt idx="2">
                  <c:v>11986000000000</c:v>
                </c:pt>
                <c:pt idx="3">
                  <c:v>14555000000000</c:v>
                </c:pt>
                <c:pt idx="4">
                  <c:v>15363000000000</c:v>
                </c:pt>
                <c:pt idx="5">
                  <c:v>15757000000000</c:v>
                </c:pt>
                <c:pt idx="6">
                  <c:v>15577000000000</c:v>
                </c:pt>
                <c:pt idx="7">
                  <c:v>17925000000000</c:v>
                </c:pt>
                <c:pt idx="8">
                  <c:v>21155000000000</c:v>
                </c:pt>
                <c:pt idx="9">
                  <c:v>9447000000000</c:v>
                </c:pt>
              </c:numCache>
            </c:numRef>
          </c:val>
          <c:extLst xmlns:c16r2="http://schemas.microsoft.com/office/drawing/2015/06/chart">
            <c:ext xmlns:c16="http://schemas.microsoft.com/office/drawing/2014/chart" uri="{C3380CC4-5D6E-409C-BE32-E72D297353CC}">
              <c16:uniqueId val="{00000000-A374-4869-B5E5-CAFA8C98A176}"/>
            </c:ext>
          </c:extLst>
        </c:ser>
        <c:gapWidth val="219"/>
        <c:overlap val="-27"/>
        <c:axId val="139246976"/>
        <c:axId val="138286208"/>
      </c:barChart>
      <c:catAx>
        <c:axId val="13924697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8286208"/>
        <c:crosses val="autoZero"/>
        <c:auto val="1"/>
        <c:lblAlgn val="ctr"/>
        <c:lblOffset val="100"/>
      </c:catAx>
      <c:valAx>
        <c:axId val="138286208"/>
        <c:scaling>
          <c:orientation val="minMax"/>
        </c:scaling>
        <c:delete val="1"/>
        <c:axPos val="l"/>
        <c:numFmt formatCode="_(* #,##0_);_(* \(#,##0\);_(* &quot;-&quot;??_);_(@_)" sourceLinked="1"/>
        <c:majorTickMark val="none"/>
        <c:tickLblPos val="none"/>
        <c:crossAx val="139246976"/>
        <c:crosses val="autoZero"/>
        <c:crossBetween val="between"/>
        <c:dispUnits>
          <c:builtInUnit val="millions"/>
          <c:dispUnitsLbl>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dispUnitsLbl>
        </c:dispUnits>
      </c:valAx>
      <c:spPr>
        <a:noFill/>
        <a:ln w="25400">
          <a:noFill/>
        </a:ln>
        <a:effectLst/>
      </c:spPr>
    </c:plotArea>
    <c:plotVisOnly val="1"/>
    <c:dispBlanksAs val="gap"/>
  </c:chart>
  <c:spPr>
    <a:noFill/>
    <a:ln>
      <a:noFill/>
    </a:ln>
    <a:effectLst/>
  </c:spPr>
  <c:txPr>
    <a:bodyPr/>
    <a:lstStyle/>
    <a:p>
      <a:pPr>
        <a:defRPr/>
      </a:pPr>
      <a:endParaRPr lang="es-CO"/>
    </a:p>
  </c:txPr>
  <c:externalData r:id="rId1"/>
</c:chartSpace>
</file>

<file path=ppt/charts/chart24.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Hoja1!$B$128</c:f>
              <c:strCache>
                <c:ptCount val="1"/>
                <c:pt idx="0">
                  <c:v>Mercado de Financieros</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5400000" spcFirstLastPara="1" vertOverflow="ellipsis" wrap="square" lIns="38100" tIns="19050" rIns="38100" bIns="19050" anchor="ctr" anchorCtr="1">
                <a:spAutoFit/>
              </a:bodyPr>
              <a:lstStyle/>
              <a:p>
                <a:pPr>
                  <a:defRPr sz="1200" b="1" i="0" u="none" strike="noStrike" kern="1200" baseline="0">
                    <a:solidFill>
                      <a:schemeClr val="tx1"/>
                    </a:solidFill>
                    <a:latin typeface="Calibri" panose="020F0502020204030204" pitchFamily="34" charset="0"/>
                    <a:ea typeface="+mn-ea"/>
                    <a:cs typeface="+mn-cs"/>
                  </a:defRPr>
                </a:pPr>
                <a:endParaRPr lang="es-CO"/>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Hoja1!$C$125:$L$125</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Hoja1!$C$128:$L$128</c:f>
              <c:numCache>
                <c:formatCode>_(* #,##0_);_(* \(#,##0\);_(* "-"??_);_(@_)</c:formatCode>
                <c:ptCount val="10"/>
                <c:pt idx="0">
                  <c:v>193437</c:v>
                </c:pt>
                <c:pt idx="1">
                  <c:v>242505</c:v>
                </c:pt>
                <c:pt idx="2">
                  <c:v>108018</c:v>
                </c:pt>
                <c:pt idx="3">
                  <c:v>106330</c:v>
                </c:pt>
                <c:pt idx="4">
                  <c:v>91428</c:v>
                </c:pt>
                <c:pt idx="5">
                  <c:v>95950</c:v>
                </c:pt>
                <c:pt idx="6">
                  <c:v>102072</c:v>
                </c:pt>
                <c:pt idx="7">
                  <c:v>65059</c:v>
                </c:pt>
                <c:pt idx="8">
                  <c:v>45667</c:v>
                </c:pt>
                <c:pt idx="9">
                  <c:v>24885</c:v>
                </c:pt>
              </c:numCache>
            </c:numRef>
          </c:val>
          <c:extLst xmlns:c16r2="http://schemas.microsoft.com/office/drawing/2015/06/chart">
            <c:ext xmlns:c16="http://schemas.microsoft.com/office/drawing/2014/chart" uri="{C3380CC4-5D6E-409C-BE32-E72D297353CC}">
              <c16:uniqueId val="{00000000-AB48-44A6-BA9C-1F5FF3710AB2}"/>
            </c:ext>
          </c:extLst>
        </c:ser>
        <c:gapWidth val="219"/>
        <c:overlap val="-27"/>
        <c:axId val="139224192"/>
        <c:axId val="139225728"/>
      </c:barChart>
      <c:catAx>
        <c:axId val="13922419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9225728"/>
        <c:crosses val="autoZero"/>
        <c:auto val="1"/>
        <c:lblAlgn val="ctr"/>
        <c:lblOffset val="100"/>
      </c:catAx>
      <c:valAx>
        <c:axId val="139225728"/>
        <c:scaling>
          <c:orientation val="minMax"/>
        </c:scaling>
        <c:delete val="1"/>
        <c:axPos val="l"/>
        <c:numFmt formatCode="_(* #,##0_);_(* \(#,##0\);_(* &quot;-&quot;??_);_(@_)" sourceLinked="1"/>
        <c:majorTickMark val="none"/>
        <c:tickLblPos val="none"/>
        <c:crossAx val="139224192"/>
        <c:crosses val="autoZero"/>
        <c:crossBetween val="between"/>
      </c:valAx>
      <c:spPr>
        <a:noFill/>
        <a:ln>
          <a:noFill/>
        </a:ln>
        <a:effectLst/>
      </c:spPr>
    </c:plotArea>
    <c:plotVisOnly val="1"/>
    <c:dispBlanksAs val="gap"/>
  </c:chart>
  <c:spPr>
    <a:noFill/>
    <a:ln>
      <a:noFill/>
    </a:ln>
    <a:effectLst/>
  </c:spPr>
  <c:txPr>
    <a:bodyPr/>
    <a:lstStyle/>
    <a:p>
      <a:pPr>
        <a:defRPr/>
      </a:pPr>
      <a:endParaRPr lang="es-CO"/>
    </a:p>
  </c:txPr>
  <c:externalData r:id="rId1"/>
</c:chartSpace>
</file>

<file path=ppt/charts/chart25.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4.3265441380282155E-2"/>
          <c:y val="0.11993082609687286"/>
          <c:w val="0.91346911723943569"/>
          <c:h val="0.75053249426136359"/>
        </c:manualLayout>
      </c:layout>
      <c:barChart>
        <c:barDir val="col"/>
        <c:grouping val="clustered"/>
        <c:ser>
          <c:idx val="0"/>
          <c:order val="0"/>
          <c:tx>
            <c:strRef>
              <c:f>Hoja1!$B$129</c:f>
              <c:strCache>
                <c:ptCount val="1"/>
                <c:pt idx="0">
                  <c:v>Mercado de Gas</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Calibri" panose="020F0502020204030204" pitchFamily="34" charset="0"/>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Hoja1!$K$125:$L$125</c:f>
              <c:numCache>
                <c:formatCode>General</c:formatCode>
                <c:ptCount val="2"/>
                <c:pt idx="0">
                  <c:v>2016</c:v>
                </c:pt>
                <c:pt idx="1">
                  <c:v>2017</c:v>
                </c:pt>
              </c:numCache>
            </c:numRef>
          </c:cat>
          <c:val>
            <c:numRef>
              <c:f>Hoja1!$K$129:$L$129</c:f>
              <c:numCache>
                <c:formatCode>_(* #,##0_);_(* \(#,##0\);_(* "-"??_);_(@_)</c:formatCode>
                <c:ptCount val="2"/>
                <c:pt idx="0">
                  <c:v>75</c:v>
                </c:pt>
                <c:pt idx="1">
                  <c:v>65</c:v>
                </c:pt>
              </c:numCache>
            </c:numRef>
          </c:val>
          <c:extLst xmlns:c16r2="http://schemas.microsoft.com/office/drawing/2015/06/chart">
            <c:ext xmlns:c16="http://schemas.microsoft.com/office/drawing/2014/chart" uri="{C3380CC4-5D6E-409C-BE32-E72D297353CC}">
              <c16:uniqueId val="{00000000-3292-41B4-BC65-947F2CEE78B0}"/>
            </c:ext>
          </c:extLst>
        </c:ser>
        <c:gapWidth val="219"/>
        <c:overlap val="-27"/>
        <c:axId val="139135232"/>
        <c:axId val="139141120"/>
      </c:barChart>
      <c:catAx>
        <c:axId val="13913523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9141120"/>
        <c:crosses val="autoZero"/>
        <c:auto val="1"/>
        <c:lblAlgn val="ctr"/>
        <c:lblOffset val="100"/>
      </c:catAx>
      <c:valAx>
        <c:axId val="139141120"/>
        <c:scaling>
          <c:orientation val="minMax"/>
        </c:scaling>
        <c:delete val="1"/>
        <c:axPos val="l"/>
        <c:numFmt formatCode="_(* #,##0_);_(* \(#,##0\);_(* &quot;-&quot;??_);_(@_)" sourceLinked="1"/>
        <c:majorTickMark val="none"/>
        <c:tickLblPos val="none"/>
        <c:crossAx val="139135232"/>
        <c:crosses val="autoZero"/>
        <c:crossBetween val="between"/>
      </c:valAx>
      <c:spPr>
        <a:noFill/>
        <a:ln>
          <a:noFill/>
        </a:ln>
        <a:effectLst/>
      </c:spPr>
    </c:plotArea>
    <c:plotVisOnly val="1"/>
    <c:dispBlanksAs val="gap"/>
  </c:chart>
  <c:spPr>
    <a:noFill/>
    <a:ln>
      <a:noFill/>
    </a:ln>
    <a:effectLst/>
  </c:spPr>
  <c:txPr>
    <a:bodyPr/>
    <a:lstStyle/>
    <a:p>
      <a:pPr>
        <a:defRPr/>
      </a:pPr>
      <a:endParaRPr lang="es-CO"/>
    </a:p>
  </c:txPr>
  <c:externalData r:id="rId1"/>
</c:chartSpace>
</file>

<file path=ppt/charts/chart26.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REGISTRO DE FACTURAS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 #,##0.00_-;_-"$"* "-"??_-;_-@_-</c:formatCode>
                <c:ptCount val="3"/>
                <c:pt idx="0">
                  <c:v>15577367236033.1</c:v>
                </c:pt>
                <c:pt idx="1">
                  <c:v>17925582091210.398</c:v>
                </c:pt>
                <c:pt idx="2">
                  <c:v>21154877419630.801</c:v>
                </c:pt>
              </c:numCache>
            </c:numRef>
          </c:val>
          <c:extLst xmlns:c16r2="http://schemas.microsoft.com/office/drawing/2015/06/chart">
            <c:ext xmlns:c16="http://schemas.microsoft.com/office/drawing/2014/chart" uri="{C3380CC4-5D6E-409C-BE32-E72D297353CC}">
              <c16:uniqueId val="{00000000-E3A2-4757-8679-F571AF8997D1}"/>
            </c:ext>
          </c:extLst>
        </c:ser>
        <c:dLbls>
          <c:showVal val="1"/>
        </c:dLbls>
        <c:gapWidth val="219"/>
        <c:axId val="141580160"/>
        <c:axId val="141590528"/>
      </c:barChart>
      <c:lineChart>
        <c:grouping val="stacked"/>
        <c:ser>
          <c:idx val="1"/>
          <c:order val="1"/>
          <c:tx>
            <c:strRef>
              <c:f>Hoja1!$C$1</c:f>
              <c:strCache>
                <c:ptCount val="1"/>
                <c:pt idx="0">
                  <c:v>REGISTRO DE FACTURAS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numFmt formatCode="#,##0" sourceLinked="0"/>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b"/>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2617931</c:v>
                </c:pt>
                <c:pt idx="1">
                  <c:v>2554872</c:v>
                </c:pt>
                <c:pt idx="2">
                  <c:v>2930872</c:v>
                </c:pt>
              </c:numCache>
            </c:numRef>
          </c:val>
          <c:extLst xmlns:c16r2="http://schemas.microsoft.com/office/drawing/2015/06/chart">
            <c:ext xmlns:c16="http://schemas.microsoft.com/office/drawing/2014/chart" uri="{C3380CC4-5D6E-409C-BE32-E72D297353CC}">
              <c16:uniqueId val="{00000001-E3A2-4757-8679-F571AF8997D1}"/>
            </c:ext>
          </c:extLst>
        </c:ser>
        <c:dLbls>
          <c:showVal val="1"/>
        </c:dLbls>
        <c:marker val="1"/>
        <c:axId val="141603200"/>
        <c:axId val="141592832"/>
      </c:lineChart>
      <c:catAx>
        <c:axId val="141580160"/>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 </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590528"/>
        <c:crosses val="autoZero"/>
        <c:auto val="1"/>
        <c:lblAlgn val="ctr"/>
        <c:lblOffset val="100"/>
      </c:catAx>
      <c:valAx>
        <c:axId val="141590528"/>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Valor</a:t>
                </a:r>
                <a:r>
                  <a:rPr lang="es-CO" baseline="0"/>
                  <a:t> del Negocio en Millones de pesos </a:t>
                </a:r>
                <a:endParaRPr lang="es-CO"/>
              </a:p>
            </c:rich>
          </c:tx>
          <c:layout/>
          <c:spPr>
            <a:noFill/>
            <a:ln>
              <a:noFill/>
            </a:ln>
            <a:effectLst/>
          </c:spPr>
        </c:title>
        <c:numFmt formatCode="_-&quot;$&quot;* #,##0.00_-;\-&quot;$&quot;* #,##0.00_-;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580160"/>
        <c:crosses val="autoZero"/>
        <c:crossBetween val="between"/>
        <c:dispUnits>
          <c:builtInUnit val="millions"/>
        </c:dispUnits>
      </c:valAx>
      <c:valAx>
        <c:axId val="141592832"/>
        <c:scaling>
          <c:orientation val="minMax"/>
          <c:max val="3500000"/>
          <c:min val="200000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Número de Operaciones en #</a:t>
                </a:r>
              </a:p>
            </c:rich>
          </c:tx>
          <c:layout/>
          <c:spPr>
            <a:noFill/>
            <a:ln>
              <a:noFill/>
            </a:ln>
            <a:effectLst/>
          </c:spPr>
        </c:title>
        <c:numFmt formatCode="#,##0" sourceLinked="0"/>
        <c:tickLblPos val="high"/>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603200"/>
        <c:crosses val="max"/>
        <c:crossBetween val="between"/>
      </c:valAx>
      <c:catAx>
        <c:axId val="141603200"/>
        <c:scaling>
          <c:orientation val="minMax"/>
        </c:scaling>
        <c:delete val="1"/>
        <c:axPos val="b"/>
        <c:numFmt formatCode="General" sourceLinked="1"/>
        <c:tickLblPos val="none"/>
        <c:crossAx val="141592832"/>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27.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4158852270670869"/>
          <c:y val="0.11103436004957257"/>
          <c:w val="0.7357545093029958"/>
          <c:h val="0.75283616516289897"/>
        </c:manualLayout>
      </c:layout>
      <c:barChart>
        <c:barDir val="col"/>
        <c:grouping val="clustered"/>
        <c:ser>
          <c:idx val="0"/>
          <c:order val="0"/>
          <c:tx>
            <c:strRef>
              <c:f>Hoja1!$B$1</c:f>
              <c:strCache>
                <c:ptCount val="1"/>
                <c:pt idx="0">
                  <c:v>REGISTRO DE FACTURAS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 #,##0.00_-;_-"$"* "-"??_-;_-@_-</c:formatCode>
                <c:ptCount val="4"/>
                <c:pt idx="0">
                  <c:v>7464648842853.0107</c:v>
                </c:pt>
                <c:pt idx="1">
                  <c:v>7691799184223.54</c:v>
                </c:pt>
                <c:pt idx="2">
                  <c:v>10183753369067.201</c:v>
                </c:pt>
                <c:pt idx="3">
                  <c:v>9436540583454.8203</c:v>
                </c:pt>
              </c:numCache>
            </c:numRef>
          </c:val>
          <c:extLst xmlns:c16r2="http://schemas.microsoft.com/office/drawing/2015/06/chart">
            <c:ext xmlns:c16="http://schemas.microsoft.com/office/drawing/2014/chart" uri="{C3380CC4-5D6E-409C-BE32-E72D297353CC}">
              <c16:uniqueId val="{00000000-5105-4810-A425-D82A5CB7A9C9}"/>
            </c:ext>
          </c:extLst>
        </c:ser>
        <c:dLbls>
          <c:showVal val="1"/>
        </c:dLbls>
        <c:gapWidth val="219"/>
        <c:axId val="141692288"/>
        <c:axId val="141698176"/>
      </c:barChart>
      <c:lineChart>
        <c:grouping val="stacked"/>
        <c:ser>
          <c:idx val="1"/>
          <c:order val="1"/>
          <c:tx>
            <c:strRef>
              <c:f>Hoja1!$C$1</c:f>
              <c:strCache>
                <c:ptCount val="1"/>
                <c:pt idx="0">
                  <c:v>REGISTRO DE FACTURAS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numFmt formatCode="#,##0" sourceLinked="0"/>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t"/>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1258730</c:v>
                </c:pt>
                <c:pt idx="1">
                  <c:v>1150881</c:v>
                </c:pt>
                <c:pt idx="2">
                  <c:v>1444634</c:v>
                </c:pt>
                <c:pt idx="3">
                  <c:v>1380445</c:v>
                </c:pt>
              </c:numCache>
            </c:numRef>
          </c:val>
          <c:extLst xmlns:c16r2="http://schemas.microsoft.com/office/drawing/2015/06/chart">
            <c:ext xmlns:c16="http://schemas.microsoft.com/office/drawing/2014/chart" uri="{C3380CC4-5D6E-409C-BE32-E72D297353CC}">
              <c16:uniqueId val="{00000001-5105-4810-A425-D82A5CB7A9C9}"/>
            </c:ext>
          </c:extLst>
        </c:ser>
        <c:dLbls>
          <c:showVal val="1"/>
        </c:dLbls>
        <c:marker val="1"/>
        <c:axId val="141714944"/>
        <c:axId val="141700480"/>
      </c:lineChart>
      <c:catAx>
        <c:axId val="14169228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698176"/>
        <c:crosses val="autoZero"/>
        <c:auto val="1"/>
        <c:lblAlgn val="ctr"/>
        <c:lblOffset val="100"/>
      </c:catAx>
      <c:valAx>
        <c:axId val="141698176"/>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quot;$&quot;* #,##0.00_-;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692288"/>
        <c:crosses val="autoZero"/>
        <c:crossBetween val="between"/>
        <c:dispUnits>
          <c:builtInUnit val="millions"/>
        </c:dispUnits>
      </c:valAx>
      <c:valAx>
        <c:axId val="141700480"/>
        <c:scaling>
          <c:orientation val="minMax"/>
          <c:max val="2000000"/>
          <c:min val="1000000"/>
        </c:scaling>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s-CO" sz="1400" b="0" i="0" baseline="0">
                    <a:effectLst/>
                  </a:rPr>
                  <a:t>Número de Operaciones en #</a:t>
                </a:r>
                <a:endParaRPr lang="es-CO" sz="1400">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714944"/>
        <c:crosses val="max"/>
        <c:crossBetween val="between"/>
      </c:valAx>
      <c:catAx>
        <c:axId val="141714944"/>
        <c:scaling>
          <c:orientation val="minMax"/>
        </c:scaling>
        <c:delete val="1"/>
        <c:axPos val="b"/>
        <c:numFmt formatCode="General" sourceLinked="1"/>
        <c:tickLblPos val="none"/>
        <c:crossAx val="141700480"/>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28.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MCP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 #,##0.00_-;_-"$"* "-"??_-;_-@_-</c:formatCode>
                <c:ptCount val="3"/>
                <c:pt idx="0">
                  <c:v>603540878278.26001</c:v>
                </c:pt>
                <c:pt idx="1">
                  <c:v>575945043185.57983</c:v>
                </c:pt>
                <c:pt idx="2">
                  <c:v>499611193632.21503</c:v>
                </c:pt>
              </c:numCache>
            </c:numRef>
          </c:val>
          <c:extLst xmlns:c16r2="http://schemas.microsoft.com/office/drawing/2015/06/chart">
            <c:ext xmlns:c16="http://schemas.microsoft.com/office/drawing/2014/chart" uri="{C3380CC4-5D6E-409C-BE32-E72D297353CC}">
              <c16:uniqueId val="{00000000-FC63-4289-85B0-A7B8CFC04956}"/>
            </c:ext>
          </c:extLst>
        </c:ser>
        <c:dLbls>
          <c:showVal val="1"/>
        </c:dLbls>
        <c:gapWidth val="219"/>
        <c:axId val="141780480"/>
        <c:axId val="141782400"/>
      </c:barChart>
      <c:lineChart>
        <c:grouping val="stacked"/>
        <c:ser>
          <c:idx val="1"/>
          <c:order val="1"/>
          <c:tx>
            <c:strRef>
              <c:f>Hoja1!$C$1</c:f>
              <c:strCache>
                <c:ptCount val="1"/>
                <c:pt idx="0">
                  <c:v>MCP NÚMERO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dLbl>
              <c:idx val="1"/>
              <c:layout/>
              <c:tx>
                <c:rich>
                  <a:bodyPr/>
                  <a:lstStyle/>
                  <a:p>
                    <a:fld id="{3C219ABA-8C96-4C3F-93D3-C55E48763D5F}" type="VALUE">
                      <a:rPr lang="en-US" smtClean="0"/>
                      <a:pPr/>
                      <a:t>[VALOR]</a:t>
                    </a:fld>
                    <a:endParaRPr lang="es-CO"/>
                  </a:p>
                </c:rich>
              </c:tx>
              <c:dLblPos val="l"/>
              <c:showVal val="1"/>
              <c:extLst xmlns:c16r2="http://schemas.microsoft.com/office/drawing/2015/06/chart">
                <c:ext xmlns:c15="http://schemas.microsoft.com/office/drawing/2012/chart" uri="{CE6537A1-D6FC-4f65-9D91-7224C49458BB}">
                  <c15:dlblFieldTable/>
                  <c15:showDataLabelsRange val="0"/>
                </c:ext>
                <c:ext xmlns:c16="http://schemas.microsoft.com/office/drawing/2014/chart" uri="{C3380CC4-5D6E-409C-BE32-E72D297353CC}">
                  <c16:uniqueId val="{00000001-FC63-4289-85B0-A7B8CFC04956}"/>
                </c:ext>
              </c:extLst>
            </c:dLbl>
            <c:numFmt formatCode="#,##0" sourceLinked="0"/>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l"/>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 #,##0.00_-;_-"$"* "-"??_-;_-@_-</c:formatCode>
                <c:ptCount val="3"/>
                <c:pt idx="0">
                  <c:v>2270</c:v>
                </c:pt>
                <c:pt idx="1">
                  <c:v>1259</c:v>
                </c:pt>
                <c:pt idx="2">
                  <c:v>650</c:v>
                </c:pt>
              </c:numCache>
            </c:numRef>
          </c:val>
          <c:extLst xmlns:c16r2="http://schemas.microsoft.com/office/drawing/2015/06/chart">
            <c:ext xmlns:c16="http://schemas.microsoft.com/office/drawing/2014/chart" uri="{C3380CC4-5D6E-409C-BE32-E72D297353CC}">
              <c16:uniqueId val="{00000002-FC63-4289-85B0-A7B8CFC04956}"/>
            </c:ext>
          </c:extLst>
        </c:ser>
        <c:dLbls>
          <c:showVal val="1"/>
        </c:dLbls>
        <c:marker val="1"/>
        <c:axId val="141819904"/>
        <c:axId val="141797248"/>
      </c:lineChart>
      <c:catAx>
        <c:axId val="141780480"/>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782400"/>
        <c:crosses val="autoZero"/>
        <c:auto val="1"/>
        <c:lblAlgn val="ctr"/>
        <c:lblOffset val="100"/>
      </c:catAx>
      <c:valAx>
        <c:axId val="141782400"/>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quot;$&quot;* #,##0.00_-;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780480"/>
        <c:crosses val="autoZero"/>
        <c:crossBetween val="between"/>
        <c:dispUnits>
          <c:builtInUnit val="millions"/>
        </c:dispUnits>
      </c:valAx>
      <c:valAx>
        <c:axId val="141797248"/>
        <c:scaling>
          <c:orientation val="minMax"/>
          <c:max val="3000"/>
          <c:min val="50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819904"/>
        <c:crosses val="max"/>
        <c:crossBetween val="between"/>
      </c:valAx>
      <c:catAx>
        <c:axId val="141819904"/>
        <c:scaling>
          <c:orientation val="minMax"/>
        </c:scaling>
        <c:delete val="1"/>
        <c:axPos val="b"/>
        <c:numFmt formatCode="General" sourceLinked="1"/>
        <c:tickLblPos val="none"/>
        <c:crossAx val="141797248"/>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29.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5655375016397904"/>
          <c:y val="0.10885323587232888"/>
          <c:w val="0.7357545093029958"/>
          <c:h val="0.75283616516289897"/>
        </c:manualLayout>
      </c:layout>
      <c:barChart>
        <c:barDir val="col"/>
        <c:grouping val="clustered"/>
        <c:ser>
          <c:idx val="0"/>
          <c:order val="0"/>
          <c:tx>
            <c:strRef>
              <c:f>Hoja1!$B$1</c:f>
              <c:strCache>
                <c:ptCount val="1"/>
                <c:pt idx="0">
                  <c:v>MCP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#,##0.00_);_("$"* \(#,##0.00\);_("$"* "-"??_);_(@_)</c:formatCode>
                <c:ptCount val="4"/>
                <c:pt idx="0">
                  <c:v>134733512440.92999</c:v>
                </c:pt>
                <c:pt idx="1">
                  <c:v>325058226514.56</c:v>
                </c:pt>
                <c:pt idx="2">
                  <c:v>223124537908.785</c:v>
                </c:pt>
                <c:pt idx="3">
                  <c:v>829950694392.75806</c:v>
                </c:pt>
              </c:numCache>
            </c:numRef>
          </c:val>
          <c:extLst xmlns:c16r2="http://schemas.microsoft.com/office/drawing/2015/06/chart">
            <c:ext xmlns:c16="http://schemas.microsoft.com/office/drawing/2014/chart" uri="{C3380CC4-5D6E-409C-BE32-E72D297353CC}">
              <c16:uniqueId val="{00000000-FAC3-458D-831D-E3FFDEA556FD}"/>
            </c:ext>
          </c:extLst>
        </c:ser>
        <c:dLbls>
          <c:showVal val="1"/>
        </c:dLbls>
        <c:gapWidth val="219"/>
        <c:axId val="141982720"/>
        <c:axId val="141984896"/>
      </c:barChart>
      <c:lineChart>
        <c:grouping val="stacked"/>
        <c:ser>
          <c:idx val="1"/>
          <c:order val="1"/>
          <c:tx>
            <c:strRef>
              <c:f>Hoja1!$C$1</c:f>
              <c:strCache>
                <c:ptCount val="1"/>
                <c:pt idx="0">
                  <c:v>MCP NÚMERO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numFmt formatCode="#,##0" sourceLinked="0"/>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b"/>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1667</c:v>
                </c:pt>
                <c:pt idx="1">
                  <c:v>532</c:v>
                </c:pt>
                <c:pt idx="2">
                  <c:v>246</c:v>
                </c:pt>
                <c:pt idx="3">
                  <c:v>316</c:v>
                </c:pt>
              </c:numCache>
            </c:numRef>
          </c:val>
          <c:extLst xmlns:c16r2="http://schemas.microsoft.com/office/drawing/2015/06/chart">
            <c:ext xmlns:c16="http://schemas.microsoft.com/office/drawing/2014/chart" uri="{C3380CC4-5D6E-409C-BE32-E72D297353CC}">
              <c16:uniqueId val="{00000001-FAC3-458D-831D-E3FFDEA556FD}"/>
            </c:ext>
          </c:extLst>
        </c:ser>
        <c:dLbls>
          <c:showVal val="1"/>
        </c:dLbls>
        <c:marker val="1"/>
        <c:axId val="142013952"/>
        <c:axId val="141987200"/>
      </c:lineChart>
      <c:catAx>
        <c:axId val="141982720"/>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Corte Primer Semestre por año </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984896"/>
        <c:crosses val="autoZero"/>
        <c:auto val="1"/>
        <c:lblAlgn val="ctr"/>
        <c:lblOffset val="100"/>
      </c:catAx>
      <c:valAx>
        <c:axId val="141984896"/>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1982720"/>
        <c:crosses val="autoZero"/>
        <c:crossBetween val="between"/>
        <c:dispUnits>
          <c:builtInUnit val="millions"/>
        </c:dispUnits>
      </c:valAx>
      <c:valAx>
        <c:axId val="141987200"/>
        <c:scaling>
          <c:orientation val="minMax"/>
          <c:min val="10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013952"/>
        <c:crosses val="max"/>
        <c:crossBetween val="between"/>
      </c:valAx>
      <c:catAx>
        <c:axId val="142013952"/>
        <c:scaling>
          <c:orientation val="minMax"/>
        </c:scaling>
        <c:delete val="1"/>
        <c:axPos val="b"/>
        <c:numFmt formatCode="General" sourceLinked="1"/>
        <c:tickLblPos val="none"/>
        <c:crossAx val="141987200"/>
        <c:crosses val="autoZero"/>
        <c:auto val="1"/>
        <c:lblAlgn val="ctr"/>
        <c:lblOffset val="100"/>
      </c:catAx>
      <c:spPr>
        <a:noFill/>
        <a:ln>
          <a:noFill/>
        </a:ln>
        <a:effectLst/>
      </c:spPr>
    </c:plotArea>
    <c:legend>
      <c:legendPos val="b"/>
      <c:layout>
        <c:manualLayout>
          <c:xMode val="edge"/>
          <c:yMode val="edge"/>
          <c:x val="0.27384320145444274"/>
          <c:y val="0.95804228231628064"/>
          <c:w val="0.45231359709111735"/>
          <c:h val="4.1957717683719371E-2"/>
        </c:manualLayout>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'Presentación Corporativa'!$A$226</c:f>
              <c:strCache>
                <c:ptCount val="1"/>
                <c:pt idx="0">
                  <c:v>Ebitda</c:v>
                </c:pt>
              </c:strCache>
            </c:strRef>
          </c:tx>
          <c:spPr>
            <a:solidFill>
              <a:srgbClr val="044990"/>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s-ES" sz="1200" b="0" i="0" u="none" strike="noStrike" kern="1200" baseline="0">
                    <a:solidFill>
                      <a:schemeClr val="bg1"/>
                    </a:solidFill>
                    <a:latin typeface="+mn-lt"/>
                    <a:ea typeface="+mn-ea"/>
                    <a:cs typeface="+mn-cs"/>
                  </a:defRPr>
                </a:pPr>
                <a:endParaRPr lang="es-CO"/>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Corporativa'!$B$225:$C$225</c:f>
              <c:numCache>
                <c:formatCode>General</c:formatCode>
                <c:ptCount val="2"/>
                <c:pt idx="0">
                  <c:v>2016</c:v>
                </c:pt>
                <c:pt idx="1">
                  <c:v>2017</c:v>
                </c:pt>
              </c:numCache>
            </c:numRef>
          </c:cat>
          <c:val>
            <c:numRef>
              <c:f>'Presentación Corporativa'!$B$226:$C$226</c:f>
              <c:numCache>
                <c:formatCode>0.00</c:formatCode>
                <c:ptCount val="2"/>
                <c:pt idx="0">
                  <c:v>2.7231273779000227</c:v>
                </c:pt>
                <c:pt idx="1">
                  <c:v>8.0204838886500021</c:v>
                </c:pt>
              </c:numCache>
            </c:numRef>
          </c:val>
          <c:extLst xmlns:c16r2="http://schemas.microsoft.com/office/drawing/2015/06/chart">
            <c:ext xmlns:c16="http://schemas.microsoft.com/office/drawing/2014/chart" uri="{C3380CC4-5D6E-409C-BE32-E72D297353CC}">
              <c16:uniqueId val="{00000000-C300-41BB-B0E3-8D794CBE47F0}"/>
            </c:ext>
          </c:extLst>
        </c:ser>
        <c:gapWidth val="219"/>
        <c:overlap val="-27"/>
        <c:axId val="77049856"/>
        <c:axId val="77051392"/>
      </c:barChart>
      <c:lineChart>
        <c:grouping val="standard"/>
        <c:ser>
          <c:idx val="1"/>
          <c:order val="1"/>
          <c:tx>
            <c:strRef>
              <c:f>'Presentación Corporativa'!$A$227</c:f>
              <c:strCache>
                <c:ptCount val="1"/>
                <c:pt idx="0">
                  <c:v>Margen Ebitda</c:v>
                </c:pt>
              </c:strCache>
            </c:strRef>
          </c:tx>
          <c:spPr>
            <a:ln w="28575" cap="rnd">
              <a:solidFill>
                <a:schemeClr val="accent2"/>
              </a:solidFill>
              <a:round/>
            </a:ln>
            <a:effectLst/>
          </c:spPr>
          <c:marker>
            <c:symbol val="circle"/>
            <c:size val="5"/>
            <c:spPr>
              <a:solidFill>
                <a:srgbClr val="00B050"/>
              </a:solidFill>
              <a:ln w="9525">
                <a:solidFill>
                  <a:schemeClr val="accent2"/>
                </a:solidFill>
              </a:ln>
              <a:effectLst/>
            </c:spPr>
          </c:marker>
          <c:dPt>
            <c:idx val="1"/>
            <c:marker>
              <c:spPr>
                <a:solidFill>
                  <a:srgbClr val="00B050"/>
                </a:solidFill>
                <a:ln w="9525">
                  <a:solidFill>
                    <a:srgbClr val="00B050"/>
                  </a:solidFill>
                </a:ln>
                <a:effectLst/>
              </c:spPr>
            </c:marker>
            <c:spPr>
              <a:ln w="28575" cap="rnd">
                <a:solidFill>
                  <a:srgbClr val="00B050"/>
                </a:solidFill>
                <a:round/>
              </a:ln>
              <a:effectLst/>
            </c:spPr>
            <c:extLst xmlns:c16r2="http://schemas.microsoft.com/office/drawing/2015/06/chart">
              <c:ext xmlns:c16="http://schemas.microsoft.com/office/drawing/2014/chart" uri="{C3380CC4-5D6E-409C-BE32-E72D297353CC}">
                <c16:uniqueId val="{00000000-121A-4AD3-B446-BAB00DB4AF14}"/>
              </c:ext>
            </c:extLst>
          </c:dPt>
          <c:dLbls>
            <c:spPr>
              <a:noFill/>
              <a:ln>
                <a:noFill/>
              </a:ln>
              <a:effectLst/>
            </c:spPr>
            <c:txPr>
              <a:bodyPr rot="0" spcFirstLastPara="1" vertOverflow="ellipsis" vert="horz" wrap="square" lIns="38100" tIns="19050" rIns="38100" bIns="19050" anchor="ctr" anchorCtr="1">
                <a:spAutoFit/>
              </a:bodyPr>
              <a:lstStyle/>
              <a:p>
                <a:pPr>
                  <a:defRPr lang="es-ES" sz="1200" b="0" i="0" u="none" strike="noStrike" kern="1200" baseline="0">
                    <a:solidFill>
                      <a:schemeClr val="tx1">
                        <a:lumMod val="75000"/>
                        <a:lumOff val="25000"/>
                      </a:schemeClr>
                    </a:solidFill>
                    <a:latin typeface="+mn-lt"/>
                    <a:ea typeface="+mn-ea"/>
                    <a:cs typeface="+mn-cs"/>
                  </a:defRPr>
                </a:pPr>
                <a:endParaRPr lang="es-CO"/>
              </a:p>
            </c:txPr>
            <c:dLblPos val="t"/>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'Presentación Corporativa'!$B$227:$C$227</c:f>
              <c:numCache>
                <c:formatCode>0%</c:formatCode>
                <c:ptCount val="2"/>
                <c:pt idx="0">
                  <c:v>0.19</c:v>
                </c:pt>
                <c:pt idx="1">
                  <c:v>0.45</c:v>
                </c:pt>
              </c:numCache>
            </c:numRef>
          </c:val>
          <c:extLst xmlns:c16r2="http://schemas.microsoft.com/office/drawing/2015/06/chart">
            <c:ext xmlns:c16="http://schemas.microsoft.com/office/drawing/2014/chart" uri="{C3380CC4-5D6E-409C-BE32-E72D297353CC}">
              <c16:uniqueId val="{00000001-C300-41BB-B0E3-8D794CBE47F0}"/>
            </c:ext>
          </c:extLst>
        </c:ser>
        <c:marker val="1"/>
        <c:axId val="77062912"/>
        <c:axId val="77052928"/>
      </c:lineChart>
      <c:catAx>
        <c:axId val="7704985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200" b="0" i="0" u="none" strike="noStrike" kern="1200" baseline="0">
                <a:solidFill>
                  <a:schemeClr val="tx1">
                    <a:lumMod val="65000"/>
                    <a:lumOff val="35000"/>
                  </a:schemeClr>
                </a:solidFill>
                <a:latin typeface="+mn-lt"/>
                <a:ea typeface="+mn-ea"/>
                <a:cs typeface="+mn-cs"/>
              </a:defRPr>
            </a:pPr>
            <a:endParaRPr lang="es-CO"/>
          </a:p>
        </c:txPr>
        <c:crossAx val="77051392"/>
        <c:crosses val="autoZero"/>
        <c:auto val="1"/>
        <c:lblAlgn val="ctr"/>
        <c:lblOffset val="100"/>
      </c:catAx>
      <c:valAx>
        <c:axId val="77051392"/>
        <c:scaling>
          <c:orientation val="minMax"/>
        </c:scaling>
        <c:axPos val="l"/>
        <c:numFmt formatCode="0.00" sourceLinked="1"/>
        <c:majorTickMark val="none"/>
        <c:tickLblPos val="nextTo"/>
        <c:spPr>
          <a:noFill/>
          <a:ln>
            <a:noFill/>
          </a:ln>
          <a:effectLst/>
        </c:spPr>
        <c:txPr>
          <a:bodyPr rot="-60000000" spcFirstLastPara="1" vertOverflow="ellipsis" vert="horz" wrap="square" anchor="ctr" anchorCtr="1"/>
          <a:lstStyle/>
          <a:p>
            <a:pPr>
              <a:defRPr lang="es-ES" sz="900" b="0" i="0" u="none" strike="noStrike" kern="1200" baseline="0">
                <a:solidFill>
                  <a:schemeClr val="bg1"/>
                </a:solidFill>
                <a:latin typeface="+mn-lt"/>
                <a:ea typeface="+mn-ea"/>
                <a:cs typeface="+mn-cs"/>
              </a:defRPr>
            </a:pPr>
            <a:endParaRPr lang="es-CO"/>
          </a:p>
        </c:txPr>
        <c:crossAx val="77049856"/>
        <c:crosses val="autoZero"/>
        <c:crossBetween val="between"/>
      </c:valAx>
      <c:valAx>
        <c:axId val="77052928"/>
        <c:scaling>
          <c:orientation val="minMax"/>
        </c:scaling>
        <c:axPos val="r"/>
        <c:numFmt formatCode="0%" sourceLinked="1"/>
        <c:majorTickMark val="none"/>
        <c:tickLblPos val="nextTo"/>
        <c:spPr>
          <a:noFill/>
          <a:ln>
            <a:noFill/>
          </a:ln>
          <a:effectLst/>
        </c:spPr>
        <c:txPr>
          <a:bodyPr rot="-60000000" spcFirstLastPara="1" vertOverflow="ellipsis" vert="horz" wrap="square" anchor="ctr" anchorCtr="1"/>
          <a:lstStyle/>
          <a:p>
            <a:pPr>
              <a:defRPr lang="es-ES" sz="900" b="0" i="0" u="none" strike="noStrike" kern="1200" baseline="0">
                <a:solidFill>
                  <a:schemeClr val="bg1"/>
                </a:solidFill>
                <a:latin typeface="+mn-lt"/>
                <a:ea typeface="+mn-ea"/>
                <a:cs typeface="+mn-cs"/>
              </a:defRPr>
            </a:pPr>
            <a:endParaRPr lang="es-CO"/>
          </a:p>
        </c:txPr>
        <c:crossAx val="77062912"/>
        <c:crosses val="max"/>
        <c:crossBetween val="between"/>
      </c:valAx>
      <c:catAx>
        <c:axId val="77062912"/>
        <c:scaling>
          <c:orientation val="minMax"/>
        </c:scaling>
        <c:delete val="1"/>
        <c:axPos val="b"/>
        <c:majorTickMark val="none"/>
        <c:tickLblPos val="none"/>
        <c:crossAx val="77052928"/>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lang="es-ES"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w="9525" cap="flat" cmpd="sng" algn="ctr">
      <a:noFill/>
      <a:round/>
    </a:ln>
    <a:effectLst/>
  </c:spPr>
  <c:txPr>
    <a:bodyPr/>
    <a:lstStyle/>
    <a:p>
      <a:pPr>
        <a:defRPr/>
      </a:pPr>
      <a:endParaRPr lang="es-CO"/>
    </a:p>
  </c:txPr>
  <c:externalData r:id="rId1"/>
</c:chartSpace>
</file>

<file path=ppt/charts/chart30.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5132893064411221"/>
          <c:y val="0.10987442052320356"/>
          <c:w val="0.73936508416260449"/>
          <c:h val="0.77325280927559825"/>
        </c:manualLayout>
      </c:layout>
      <c:barChart>
        <c:barDir val="col"/>
        <c:grouping val="clustered"/>
        <c:ser>
          <c:idx val="0"/>
          <c:order val="0"/>
          <c:tx>
            <c:strRef>
              <c:f>Hoja1!$B$1</c:f>
              <c:strCache>
                <c:ptCount val="1"/>
                <c:pt idx="0">
                  <c:v>OTRAS OMAs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 #,##0.00_-;_-"$"* "-"??_-;_-@_-</c:formatCode>
                <c:ptCount val="3"/>
                <c:pt idx="0">
                  <c:v>174019699777.56</c:v>
                </c:pt>
                <c:pt idx="1">
                  <c:v>97657431132</c:v>
                </c:pt>
                <c:pt idx="2">
                  <c:v>70216116176</c:v>
                </c:pt>
              </c:numCache>
            </c:numRef>
          </c:val>
          <c:extLst xmlns:c16r2="http://schemas.microsoft.com/office/drawing/2015/06/chart">
            <c:ext xmlns:c16="http://schemas.microsoft.com/office/drawing/2014/chart" uri="{C3380CC4-5D6E-409C-BE32-E72D297353CC}">
              <c16:uniqueId val="{00000000-4DC4-4430-B841-7E3111128752}"/>
            </c:ext>
          </c:extLst>
        </c:ser>
        <c:dLbls>
          <c:showVal val="1"/>
        </c:dLbls>
        <c:gapWidth val="219"/>
        <c:axId val="142095488"/>
        <c:axId val="142097408"/>
      </c:barChart>
      <c:lineChart>
        <c:grouping val="stacked"/>
        <c:ser>
          <c:idx val="1"/>
          <c:order val="1"/>
          <c:tx>
            <c:strRef>
              <c:f>Hoja1!$C$1</c:f>
              <c:strCache>
                <c:ptCount val="1"/>
                <c:pt idx="0">
                  <c:v>OTRAS OMAs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numFmt formatCode="#,##0" sourceLinked="0"/>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 #,##0.00_-;_-"$"* "-"??_-;_-@_-</c:formatCode>
                <c:ptCount val="3"/>
                <c:pt idx="0">
                  <c:v>1912</c:v>
                </c:pt>
                <c:pt idx="1">
                  <c:v>556</c:v>
                </c:pt>
                <c:pt idx="2">
                  <c:v>401</c:v>
                </c:pt>
              </c:numCache>
            </c:numRef>
          </c:val>
          <c:extLst xmlns:c16r2="http://schemas.microsoft.com/office/drawing/2015/06/chart">
            <c:ext xmlns:c16="http://schemas.microsoft.com/office/drawing/2014/chart" uri="{C3380CC4-5D6E-409C-BE32-E72D297353CC}">
              <c16:uniqueId val="{00000001-4DC4-4430-B841-7E3111128752}"/>
            </c:ext>
          </c:extLst>
        </c:ser>
        <c:dLbls>
          <c:showVal val="1"/>
        </c:dLbls>
        <c:marker val="1"/>
        <c:axId val="142110080"/>
        <c:axId val="142108160"/>
      </c:lineChart>
      <c:catAx>
        <c:axId val="142095488"/>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 </a:t>
                </a:r>
              </a:p>
            </c:rich>
          </c:tx>
          <c:layout>
            <c:manualLayout>
              <c:xMode val="edge"/>
              <c:yMode val="edge"/>
              <c:x val="0.48138559109828205"/>
              <c:y val="0.92402607702663542"/>
            </c:manualLayout>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097408"/>
        <c:crosses val="autoZero"/>
        <c:auto val="1"/>
        <c:lblAlgn val="ctr"/>
        <c:lblOffset val="100"/>
      </c:catAx>
      <c:valAx>
        <c:axId val="142097408"/>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quot;$&quot;* #,##0.00_-;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095488"/>
        <c:crosses val="autoZero"/>
        <c:crossBetween val="between"/>
        <c:dispUnits>
          <c:builtInUnit val="millions"/>
        </c:dispUnits>
      </c:valAx>
      <c:valAx>
        <c:axId val="142108160"/>
        <c:scaling>
          <c:orientation val="minMax"/>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110080"/>
        <c:crosses val="max"/>
        <c:crossBetween val="between"/>
      </c:valAx>
      <c:catAx>
        <c:axId val="142110080"/>
        <c:scaling>
          <c:orientation val="minMax"/>
        </c:scaling>
        <c:delete val="1"/>
        <c:axPos val="b"/>
        <c:numFmt formatCode="General" sourceLinked="1"/>
        <c:tickLblPos val="none"/>
        <c:crossAx val="142108160"/>
        <c:crosses val="autoZero"/>
        <c:auto val="1"/>
        <c:lblAlgn val="ctr"/>
        <c:lblOffset val="100"/>
      </c:catAx>
      <c:spPr>
        <a:noFill/>
        <a:ln>
          <a:noFill/>
        </a:ln>
        <a:effectLst/>
      </c:spPr>
    </c:plotArea>
    <c:legend>
      <c:legendPos val="b"/>
      <c:layout>
        <c:manualLayout>
          <c:xMode val="edge"/>
          <c:yMode val="edge"/>
          <c:x val="0.19749336116523747"/>
          <c:y val="0.958949754103819"/>
          <c:w val="0.60928898184893932"/>
          <c:h val="4.1050245896185229E-2"/>
        </c:manualLayout>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31.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5655375016397904"/>
          <c:y val="0.10885323587232888"/>
          <c:w val="0.7357545093029958"/>
          <c:h val="0.75283616516289897"/>
        </c:manualLayout>
      </c:layout>
      <c:barChart>
        <c:barDir val="col"/>
        <c:grouping val="clustered"/>
        <c:ser>
          <c:idx val="0"/>
          <c:order val="0"/>
          <c:tx>
            <c:strRef>
              <c:f>Hoja1!$B$1</c:f>
              <c:strCache>
                <c:ptCount val="1"/>
                <c:pt idx="0">
                  <c:v>OTRAS OMAs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#,##0.00_);_("$"* \(#,##0.00\);_("$"* "-"??_);_(@_)</c:formatCode>
                <c:ptCount val="4"/>
                <c:pt idx="0">
                  <c:v>99194057642.089996</c:v>
                </c:pt>
                <c:pt idx="1">
                  <c:v>41678938588</c:v>
                </c:pt>
                <c:pt idx="2">
                  <c:v>44461364051</c:v>
                </c:pt>
                <c:pt idx="3">
                  <c:v>30620324189.480045</c:v>
                </c:pt>
              </c:numCache>
            </c:numRef>
          </c:val>
          <c:extLst xmlns:c16r2="http://schemas.microsoft.com/office/drawing/2015/06/chart">
            <c:ext xmlns:c16="http://schemas.microsoft.com/office/drawing/2014/chart" uri="{C3380CC4-5D6E-409C-BE32-E72D297353CC}">
              <c16:uniqueId val="{00000000-1A20-4EA5-B7C1-2A726FF7EE46}"/>
            </c:ext>
          </c:extLst>
        </c:ser>
        <c:dLbls>
          <c:showVal val="1"/>
        </c:dLbls>
        <c:gapWidth val="219"/>
        <c:axId val="142207616"/>
        <c:axId val="142250752"/>
      </c:barChart>
      <c:lineChart>
        <c:grouping val="stacked"/>
        <c:ser>
          <c:idx val="1"/>
          <c:order val="1"/>
          <c:tx>
            <c:strRef>
              <c:f>Hoja1!$C$1</c:f>
              <c:strCache>
                <c:ptCount val="1"/>
                <c:pt idx="0">
                  <c:v>OTRAS OMAs NÚMERO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numFmt formatCode="#,##0" sourceLinked="0"/>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1373</c:v>
                </c:pt>
                <c:pt idx="1">
                  <c:v>284</c:v>
                </c:pt>
                <c:pt idx="2">
                  <c:v>213</c:v>
                </c:pt>
                <c:pt idx="3">
                  <c:v>223</c:v>
                </c:pt>
              </c:numCache>
            </c:numRef>
          </c:val>
          <c:extLst xmlns:c16r2="http://schemas.microsoft.com/office/drawing/2015/06/chart">
            <c:ext xmlns:c16="http://schemas.microsoft.com/office/drawing/2014/chart" uri="{C3380CC4-5D6E-409C-BE32-E72D297353CC}">
              <c16:uniqueId val="{00000001-1A20-4EA5-B7C1-2A726FF7EE46}"/>
            </c:ext>
          </c:extLst>
        </c:ser>
        <c:dLbls>
          <c:showVal val="1"/>
        </c:dLbls>
        <c:marker val="1"/>
        <c:axId val="142255232"/>
        <c:axId val="142253056"/>
      </c:lineChart>
      <c:catAx>
        <c:axId val="142207616"/>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Primer</a:t>
                </a:r>
                <a:r>
                  <a:rPr lang="es-CO" baseline="0"/>
                  <a:t> Semestre por año</a:t>
                </a:r>
                <a:endParaRPr lang="es-CO"/>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250752"/>
        <c:crosses val="autoZero"/>
        <c:auto val="1"/>
        <c:lblAlgn val="ctr"/>
        <c:lblOffset val="100"/>
      </c:catAx>
      <c:valAx>
        <c:axId val="142250752"/>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207616"/>
        <c:crosses val="autoZero"/>
        <c:crossBetween val="between"/>
        <c:dispUnits>
          <c:builtInUnit val="millions"/>
        </c:dispUnits>
      </c:valAx>
      <c:valAx>
        <c:axId val="142253056"/>
        <c:scaling>
          <c:orientation val="minMax"/>
          <c:max val="2000"/>
          <c:min val="10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255232"/>
        <c:crosses val="max"/>
        <c:crossBetween val="between"/>
      </c:valAx>
      <c:catAx>
        <c:axId val="142255232"/>
        <c:scaling>
          <c:orientation val="minMax"/>
        </c:scaling>
        <c:delete val="1"/>
        <c:axPos val="b"/>
        <c:numFmt formatCode="General" sourceLinked="1"/>
        <c:tickLblPos val="none"/>
        <c:crossAx val="142253056"/>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32.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DISPONIBLE SIMPLE SIN ADMIN GARANTIAS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 #,##0.00_-;_-"$"* "-"??_-;_-@_-</c:formatCode>
                <c:ptCount val="3"/>
                <c:pt idx="0">
                  <c:v>62753921826.560005</c:v>
                </c:pt>
                <c:pt idx="1">
                  <c:v>11565947000</c:v>
                </c:pt>
                <c:pt idx="2">
                  <c:v>4845600000</c:v>
                </c:pt>
              </c:numCache>
            </c:numRef>
          </c:val>
          <c:extLst xmlns:c16r2="http://schemas.microsoft.com/office/drawing/2015/06/chart">
            <c:ext xmlns:c16="http://schemas.microsoft.com/office/drawing/2014/chart" uri="{C3380CC4-5D6E-409C-BE32-E72D297353CC}">
              <c16:uniqueId val="{00000000-DB25-4EAC-911A-597A81142969}"/>
            </c:ext>
          </c:extLst>
        </c:ser>
        <c:dLbls>
          <c:showVal val="1"/>
        </c:dLbls>
        <c:gapWidth val="219"/>
        <c:axId val="142323712"/>
        <c:axId val="142325632"/>
      </c:barChart>
      <c:lineChart>
        <c:grouping val="stacked"/>
        <c:ser>
          <c:idx val="1"/>
          <c:order val="1"/>
          <c:tx>
            <c:strRef>
              <c:f>Hoja1!$C$1</c:f>
              <c:strCache>
                <c:ptCount val="1"/>
                <c:pt idx="0">
                  <c:v>DISPONIBLE SIMPLE SIN ADMIN GARANTIAS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987</c:v>
                </c:pt>
                <c:pt idx="1">
                  <c:v>19</c:v>
                </c:pt>
                <c:pt idx="2">
                  <c:v>8</c:v>
                </c:pt>
              </c:numCache>
            </c:numRef>
          </c:val>
          <c:extLst xmlns:c16r2="http://schemas.microsoft.com/office/drawing/2015/06/chart">
            <c:ext xmlns:c16="http://schemas.microsoft.com/office/drawing/2014/chart" uri="{C3380CC4-5D6E-409C-BE32-E72D297353CC}">
              <c16:uniqueId val="{00000001-DB25-4EAC-911A-597A81142969}"/>
            </c:ext>
          </c:extLst>
        </c:ser>
        <c:dLbls>
          <c:showVal val="1"/>
        </c:dLbls>
        <c:marker val="1"/>
        <c:axId val="142338304"/>
        <c:axId val="142336384"/>
      </c:lineChart>
      <c:catAx>
        <c:axId val="142323712"/>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 </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325632"/>
        <c:crosses val="autoZero"/>
        <c:auto val="1"/>
        <c:lblAlgn val="ctr"/>
        <c:lblOffset val="100"/>
      </c:catAx>
      <c:valAx>
        <c:axId val="142325632"/>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quot;$&quot;* #,##0.00_-;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323712"/>
        <c:crosses val="autoZero"/>
        <c:crossBetween val="between"/>
        <c:dispUnits>
          <c:builtInUnit val="millions"/>
        </c:dispUnits>
      </c:valAx>
      <c:valAx>
        <c:axId val="142336384"/>
        <c:scaling>
          <c:orientation val="minMax"/>
          <c:max val="1000"/>
          <c:min val="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338304"/>
        <c:crosses val="max"/>
        <c:crossBetween val="between"/>
      </c:valAx>
      <c:catAx>
        <c:axId val="142338304"/>
        <c:scaling>
          <c:orientation val="minMax"/>
        </c:scaling>
        <c:delete val="1"/>
        <c:axPos val="b"/>
        <c:numFmt formatCode="General" sourceLinked="1"/>
        <c:tickLblPos val="none"/>
        <c:crossAx val="142336384"/>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33.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2491697279384889"/>
          <c:y val="0.11712495187992961"/>
          <c:w val="0.79197500407831278"/>
          <c:h val="0.74456442756989416"/>
        </c:manualLayout>
      </c:layout>
      <c:barChart>
        <c:barDir val="col"/>
        <c:grouping val="clustered"/>
        <c:ser>
          <c:idx val="0"/>
          <c:order val="0"/>
          <c:tx>
            <c:strRef>
              <c:f>Hoja1!$B$1</c:f>
              <c:strCache>
                <c:ptCount val="1"/>
                <c:pt idx="0">
                  <c:v>DISPONIBLE SIMPLE SIN ADMIN GARANTIAS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 #,##0.00_-;_-"$"* "-"??_-;_-@_-</c:formatCode>
                <c:ptCount val="4"/>
                <c:pt idx="0">
                  <c:v>43391980604.090004</c:v>
                </c:pt>
                <c:pt idx="1">
                  <c:v>482683000</c:v>
                </c:pt>
                <c:pt idx="2">
                  <c:v>4500000000</c:v>
                </c:pt>
                <c:pt idx="3">
                  <c:v>146810000</c:v>
                </c:pt>
              </c:numCache>
            </c:numRef>
          </c:val>
          <c:extLst xmlns:c16r2="http://schemas.microsoft.com/office/drawing/2015/06/chart">
            <c:ext xmlns:c16="http://schemas.microsoft.com/office/drawing/2014/chart" uri="{C3380CC4-5D6E-409C-BE32-E72D297353CC}">
              <c16:uniqueId val="{00000000-4A85-4E30-9A4E-6D1166F144D4}"/>
            </c:ext>
          </c:extLst>
        </c:ser>
        <c:dLbls>
          <c:showVal val="1"/>
        </c:dLbls>
        <c:gapWidth val="219"/>
        <c:axId val="142456320"/>
        <c:axId val="142458240"/>
      </c:barChart>
      <c:lineChart>
        <c:grouping val="stacked"/>
        <c:ser>
          <c:idx val="1"/>
          <c:order val="1"/>
          <c:tx>
            <c:strRef>
              <c:f>Hoja1!$C$1</c:f>
              <c:strCache>
                <c:ptCount val="1"/>
                <c:pt idx="0">
                  <c:v>DISPONIBLE SIMPLE SIN ADMIN GARANTIAS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921</c:v>
                </c:pt>
                <c:pt idx="1">
                  <c:v>3</c:v>
                </c:pt>
                <c:pt idx="2">
                  <c:v>7</c:v>
                </c:pt>
                <c:pt idx="3">
                  <c:v>2</c:v>
                </c:pt>
              </c:numCache>
            </c:numRef>
          </c:val>
          <c:extLst xmlns:c16r2="http://schemas.microsoft.com/office/drawing/2015/06/chart">
            <c:ext xmlns:c16="http://schemas.microsoft.com/office/drawing/2014/chart" uri="{C3380CC4-5D6E-409C-BE32-E72D297353CC}">
              <c16:uniqueId val="{00000001-4A85-4E30-9A4E-6D1166F144D4}"/>
            </c:ext>
          </c:extLst>
        </c:ser>
        <c:dLbls>
          <c:showVal val="1"/>
        </c:dLbls>
        <c:marker val="1"/>
        <c:axId val="1777664"/>
        <c:axId val="142464896"/>
      </c:lineChart>
      <c:catAx>
        <c:axId val="142456320"/>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Primer Semestre pro año</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458240"/>
        <c:crosses val="autoZero"/>
        <c:auto val="1"/>
        <c:lblAlgn val="ctr"/>
        <c:lblOffset val="100"/>
      </c:catAx>
      <c:valAx>
        <c:axId val="142458240"/>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manualLayout>
              <c:xMode val="edge"/>
              <c:yMode val="edge"/>
              <c:x val="1.0260798702180303E-2"/>
              <c:y val="0.10833330112743604"/>
            </c:manualLayout>
          </c:layout>
          <c:spPr>
            <a:noFill/>
            <a:ln>
              <a:noFill/>
            </a:ln>
            <a:effectLst/>
          </c:spPr>
        </c:title>
        <c:numFmt formatCode="_-&quot;$&quot;* #,##0.00_-;\-&quot;$&quot;* #,##0.00_-;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456320"/>
        <c:crosses val="autoZero"/>
        <c:crossBetween val="between"/>
        <c:dispUnits>
          <c:builtInUnit val="millions"/>
        </c:dispUnits>
      </c:valAx>
      <c:valAx>
        <c:axId val="142464896"/>
        <c:scaling>
          <c:orientation val="minMax"/>
          <c:max val="1200"/>
          <c:min val="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777664"/>
        <c:crosses val="max"/>
        <c:crossBetween val="between"/>
      </c:valAx>
      <c:catAx>
        <c:axId val="1777664"/>
        <c:scaling>
          <c:orientation val="minMax"/>
        </c:scaling>
        <c:delete val="1"/>
        <c:axPos val="b"/>
        <c:numFmt formatCode="General" sourceLinked="1"/>
        <c:tickLblPos val="none"/>
        <c:crossAx val="142464896"/>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34.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FORWARD SIMPLE VALOR NEGOCIO</c:v>
                </c:pt>
              </c:strCache>
            </c:strRef>
          </c:tx>
          <c:spPr>
            <a:solidFill>
              <a:srgbClr val="002060"/>
            </a:solidFill>
            <a:ln>
              <a:noFill/>
            </a:ln>
            <a:effectLst/>
          </c:spPr>
          <c:dLbls>
            <c:numFmt formatCode="&quot;$&quot;\ #,##0" sourceLinked="0"/>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 #,##0.00_-;_-"$"* "-"??_-;_-@_-</c:formatCode>
                <c:ptCount val="3"/>
                <c:pt idx="0">
                  <c:v>#N/A</c:v>
                </c:pt>
                <c:pt idx="1">
                  <c:v>427000000</c:v>
                </c:pt>
                <c:pt idx="2">
                  <c:v>859330000</c:v>
                </c:pt>
              </c:numCache>
            </c:numRef>
          </c:val>
          <c:extLst xmlns:c16r2="http://schemas.microsoft.com/office/drawing/2015/06/chart">
            <c:ext xmlns:c16="http://schemas.microsoft.com/office/drawing/2014/chart" uri="{C3380CC4-5D6E-409C-BE32-E72D297353CC}">
              <c16:uniqueId val="{00000000-5D13-4832-B0D1-6BF3547DCFFF}"/>
            </c:ext>
          </c:extLst>
        </c:ser>
        <c:dLbls>
          <c:showVal val="1"/>
        </c:dLbls>
        <c:gapWidth val="219"/>
        <c:axId val="1855488"/>
        <c:axId val="1857408"/>
      </c:barChart>
      <c:lineChart>
        <c:grouping val="stacked"/>
        <c:ser>
          <c:idx val="1"/>
          <c:order val="1"/>
          <c:tx>
            <c:strRef>
              <c:f>Hoja1!$C$1</c:f>
              <c:strCache>
                <c:ptCount val="1"/>
                <c:pt idx="0">
                  <c:v>FORWARD SIMPLE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dLbl>
              <c:idx val="1"/>
              <c:layout>
                <c:manualLayout>
                  <c:x val="-1.3896313302189095E-2"/>
                  <c:y val="4.0545824427002476E-2"/>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5D13-4832-B0D1-6BF3547DCFFF}"/>
                </c:ext>
              </c:extLst>
            </c:dLbl>
            <c:dLbl>
              <c:idx val="2"/>
              <c:layout>
                <c:manualLayout>
                  <c:x val="-1.1758418948006321E-2"/>
                  <c:y val="4.2679815186318366E-2"/>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5D13-4832-B0D1-6BF3547DCFFF}"/>
                </c:ext>
              </c:extLst>
            </c:dLbl>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#N/A</c:v>
                </c:pt>
                <c:pt idx="1">
                  <c:v>1</c:v>
                </c:pt>
                <c:pt idx="2">
                  <c:v>2</c:v>
                </c:pt>
              </c:numCache>
            </c:numRef>
          </c:val>
          <c:extLst xmlns:c16r2="http://schemas.microsoft.com/office/drawing/2015/06/chart">
            <c:ext xmlns:c16="http://schemas.microsoft.com/office/drawing/2014/chart" uri="{C3380CC4-5D6E-409C-BE32-E72D297353CC}">
              <c16:uniqueId val="{00000003-5D13-4832-B0D1-6BF3547DCFFF}"/>
            </c:ext>
          </c:extLst>
        </c:ser>
        <c:dLbls>
          <c:showVal val="1"/>
        </c:dLbls>
        <c:marker val="1"/>
        <c:axId val="1870080"/>
        <c:axId val="1868160"/>
      </c:lineChart>
      <c:catAx>
        <c:axId val="1855488"/>
        <c:scaling>
          <c:orientation val="minMax"/>
        </c:scaling>
        <c:axPos val="b"/>
        <c:title>
          <c:tx>
            <c:rich>
              <a:bodyPr rot="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r>
                  <a:rPr lang="es-CO"/>
                  <a:t>Año Total </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857408"/>
        <c:crosses val="autoZero"/>
        <c:auto val="1"/>
        <c:lblAlgn val="ctr"/>
        <c:lblOffset val="100"/>
      </c:catAx>
      <c:valAx>
        <c:axId val="1857408"/>
        <c:scaling>
          <c:orientation val="minMax"/>
        </c:scaling>
        <c:axPos val="l"/>
        <c:title>
          <c:tx>
            <c:rich>
              <a:bodyPr rot="-54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quot;$&quot;* #,##0.00_-;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855488"/>
        <c:crosses val="autoZero"/>
        <c:crossBetween val="between"/>
        <c:dispUnits>
          <c:builtInUnit val="millions"/>
        </c:dispUnits>
      </c:valAx>
      <c:valAx>
        <c:axId val="1868160"/>
        <c:scaling>
          <c:orientation val="minMax"/>
        </c:scaling>
        <c:axPos val="r"/>
        <c:title>
          <c:tx>
            <c:rich>
              <a:bodyPr rot="-54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870080"/>
        <c:crosses val="max"/>
        <c:crossBetween val="between"/>
      </c:valAx>
      <c:catAx>
        <c:axId val="1870080"/>
        <c:scaling>
          <c:orientation val="minMax"/>
        </c:scaling>
        <c:delete val="1"/>
        <c:axPos val="b"/>
        <c:numFmt formatCode="General" sourceLinked="1"/>
        <c:tickLblPos val="none"/>
        <c:crossAx val="1868160"/>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sz="1300"/>
      </a:pPr>
      <a:endParaRPr lang="es-CO"/>
    </a:p>
  </c:txPr>
  <c:externalData r:id="rId1"/>
</c:chartSpace>
</file>

<file path=ppt/charts/chart35.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2134294439322486"/>
          <c:y val="0.11294453358464121"/>
          <c:w val="0.81354284743283223"/>
          <c:h val="0.74874484586518331"/>
        </c:manualLayout>
      </c:layout>
      <c:barChart>
        <c:barDir val="col"/>
        <c:grouping val="clustered"/>
        <c:ser>
          <c:idx val="0"/>
          <c:order val="0"/>
          <c:tx>
            <c:strRef>
              <c:f>Hoja1!$B$1</c:f>
              <c:strCache>
                <c:ptCount val="1"/>
                <c:pt idx="0">
                  <c:v>FORWARD SIMPLE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#,##0.00_);_("$"* \(#,##0.00\);_("$"* "-"??_);_(@_)</c:formatCode>
                <c:ptCount val="4"/>
                <c:pt idx="0">
                  <c:v>#N/A</c:v>
                </c:pt>
                <c:pt idx="1">
                  <c:v>#N/A</c:v>
                </c:pt>
                <c:pt idx="2">
                  <c:v>#N/A</c:v>
                </c:pt>
                <c:pt idx="3">
                  <c:v>442918000</c:v>
                </c:pt>
              </c:numCache>
            </c:numRef>
          </c:val>
          <c:extLst xmlns:c16r2="http://schemas.microsoft.com/office/drawing/2015/06/chart">
            <c:ext xmlns:c16="http://schemas.microsoft.com/office/drawing/2014/chart" uri="{C3380CC4-5D6E-409C-BE32-E72D297353CC}">
              <c16:uniqueId val="{00000000-F4DA-449F-B59E-EFC35C4BBD1D}"/>
            </c:ext>
          </c:extLst>
        </c:ser>
        <c:dLbls>
          <c:showVal val="1"/>
        </c:dLbls>
        <c:gapWidth val="219"/>
        <c:axId val="142759424"/>
        <c:axId val="142761344"/>
      </c:barChart>
      <c:lineChart>
        <c:grouping val="stacked"/>
        <c:ser>
          <c:idx val="1"/>
          <c:order val="1"/>
          <c:tx>
            <c:strRef>
              <c:f>Hoja1!$C$1</c:f>
              <c:strCache>
                <c:ptCount val="1"/>
                <c:pt idx="0">
                  <c:v>FORWARD SIMPLE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#N/A</c:v>
                </c:pt>
                <c:pt idx="1">
                  <c:v>#N/A</c:v>
                </c:pt>
                <c:pt idx="2">
                  <c:v>#N/A</c:v>
                </c:pt>
                <c:pt idx="3">
                  <c:v>2</c:v>
                </c:pt>
              </c:numCache>
            </c:numRef>
          </c:val>
          <c:extLst xmlns:c16r2="http://schemas.microsoft.com/office/drawing/2015/06/chart">
            <c:ext xmlns:c16="http://schemas.microsoft.com/office/drawing/2014/chart" uri="{C3380CC4-5D6E-409C-BE32-E72D297353CC}">
              <c16:uniqueId val="{00000001-F4DA-449F-B59E-EFC35C4BBD1D}"/>
            </c:ext>
          </c:extLst>
        </c:ser>
        <c:dLbls>
          <c:showVal val="1"/>
        </c:dLbls>
        <c:marker val="1"/>
        <c:axId val="142786560"/>
        <c:axId val="142772096"/>
      </c:lineChart>
      <c:catAx>
        <c:axId val="142759424"/>
        <c:scaling>
          <c:orientation val="minMax"/>
        </c:scaling>
        <c:axPos val="b"/>
        <c:title>
          <c:layout/>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761344"/>
        <c:crosses val="autoZero"/>
        <c:auto val="1"/>
        <c:lblAlgn val="ctr"/>
        <c:lblOffset val="100"/>
      </c:catAx>
      <c:valAx>
        <c:axId val="142761344"/>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759424"/>
        <c:crosses val="autoZero"/>
        <c:crossBetween val="between"/>
        <c:dispUnits>
          <c:builtInUnit val="millions"/>
        </c:dispUnits>
      </c:valAx>
      <c:valAx>
        <c:axId val="142772096"/>
        <c:scaling>
          <c:orientation val="minMax"/>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786560"/>
        <c:crosses val="max"/>
        <c:crossBetween val="between"/>
      </c:valAx>
      <c:catAx>
        <c:axId val="142786560"/>
        <c:scaling>
          <c:orientation val="minMax"/>
        </c:scaling>
        <c:delete val="1"/>
        <c:axPos val="b"/>
        <c:numFmt formatCode="General" sourceLinked="1"/>
        <c:tickLblPos val="none"/>
        <c:crossAx val="142772096"/>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36.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FORWARD SIMPLE SIN ADMINISTRACION DE GARANTIAS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#,##0.00_);_("$"* \(#,##0.00\);_("$"* "-"??_);_(@_)</c:formatCode>
                <c:ptCount val="3"/>
                <c:pt idx="0">
                  <c:v>1858671488</c:v>
                </c:pt>
                <c:pt idx="1">
                  <c:v>4075736000</c:v>
                </c:pt>
                <c:pt idx="2">
                  <c:v>10837949555</c:v>
                </c:pt>
              </c:numCache>
            </c:numRef>
          </c:val>
          <c:extLst xmlns:c16r2="http://schemas.microsoft.com/office/drawing/2015/06/chart">
            <c:ext xmlns:c16="http://schemas.microsoft.com/office/drawing/2014/chart" uri="{C3380CC4-5D6E-409C-BE32-E72D297353CC}">
              <c16:uniqueId val="{00000000-B06D-4537-9BF0-330939B7FF4E}"/>
            </c:ext>
          </c:extLst>
        </c:ser>
        <c:dLbls>
          <c:showVal val="1"/>
        </c:dLbls>
        <c:gapWidth val="219"/>
        <c:axId val="142855552"/>
        <c:axId val="142870016"/>
      </c:barChart>
      <c:lineChart>
        <c:grouping val="stacked"/>
        <c:ser>
          <c:idx val="1"/>
          <c:order val="1"/>
          <c:tx>
            <c:strRef>
              <c:f>Hoja1!$C$1</c:f>
              <c:strCache>
                <c:ptCount val="1"/>
                <c:pt idx="0">
                  <c:v>FORWARD SIMPLE SIN ADMINISTRACION DE GARANTIAS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dLbl>
              <c:idx val="2"/>
              <c:layout>
                <c:manualLayout>
                  <c:x val="-2.8861571352218063E-2"/>
                  <c:y val="5.8620685528657207E-2"/>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51ED-4BC5-BCFC-BFCCF3638562}"/>
                </c:ext>
              </c:extLst>
            </c:dLbl>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5</c:v>
                </c:pt>
                <c:pt idx="1">
                  <c:v>9</c:v>
                </c:pt>
                <c:pt idx="2">
                  <c:v>15</c:v>
                </c:pt>
              </c:numCache>
            </c:numRef>
          </c:val>
          <c:extLst xmlns:c16r2="http://schemas.microsoft.com/office/drawing/2015/06/chart">
            <c:ext xmlns:c16="http://schemas.microsoft.com/office/drawing/2014/chart" uri="{C3380CC4-5D6E-409C-BE32-E72D297353CC}">
              <c16:uniqueId val="{00000001-B06D-4537-9BF0-330939B7FF4E}"/>
            </c:ext>
          </c:extLst>
        </c:ser>
        <c:dLbls>
          <c:showVal val="1"/>
        </c:dLbls>
        <c:marker val="1"/>
        <c:axId val="142886784"/>
        <c:axId val="142884864"/>
      </c:lineChart>
      <c:catAx>
        <c:axId val="142855552"/>
        <c:scaling>
          <c:orientation val="minMax"/>
        </c:scaling>
        <c:axPos val="b"/>
        <c:title>
          <c:layout/>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870016"/>
        <c:crosses val="autoZero"/>
        <c:auto val="1"/>
        <c:lblAlgn val="ctr"/>
        <c:lblOffset val="100"/>
      </c:catAx>
      <c:valAx>
        <c:axId val="142870016"/>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855552"/>
        <c:crosses val="autoZero"/>
        <c:crossBetween val="between"/>
        <c:dispUnits>
          <c:builtInUnit val="millions"/>
        </c:dispUnits>
      </c:valAx>
      <c:valAx>
        <c:axId val="142884864"/>
        <c:scaling>
          <c:orientation val="minMax"/>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2886784"/>
        <c:crosses val="max"/>
        <c:crossBetween val="between"/>
      </c:valAx>
      <c:catAx>
        <c:axId val="142886784"/>
        <c:scaling>
          <c:orientation val="minMax"/>
        </c:scaling>
        <c:delete val="1"/>
        <c:axPos val="b"/>
        <c:numFmt formatCode="General" sourceLinked="1"/>
        <c:tickLblPos val="none"/>
        <c:crossAx val="142884864"/>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37.xml><?xml version="1.0" encoding="utf-8"?>
<c:chartSpace xmlns:c="http://schemas.openxmlformats.org/drawingml/2006/chart" xmlns:a="http://schemas.openxmlformats.org/drawingml/2006/main" xmlns:r="http://schemas.openxmlformats.org/officeDocument/2006/relationships">
  <c:date1904 val="1"/>
  <c:lang val="es-CO"/>
  <c:chart>
    <c:title>
      <c:tx>
        <c:rich>
          <a:bodyPr rot="0" spcFirstLastPara="1" vertOverflow="ellipsis" vert="horz" wrap="square" anchor="ctr" anchorCtr="1"/>
          <a:lstStyle/>
          <a:p>
            <a:pPr>
              <a:defRPr sz="1900" b="0" i="0" u="none" strike="noStrike" kern="1200" spc="0" baseline="0">
                <a:solidFill>
                  <a:schemeClr val="tx1">
                    <a:lumMod val="65000"/>
                    <a:lumOff val="35000"/>
                  </a:schemeClr>
                </a:solidFill>
                <a:latin typeface="+mn-lt"/>
                <a:ea typeface="+mn-ea"/>
                <a:cs typeface="+mn-cs"/>
              </a:defRPr>
            </a:pPr>
            <a:r>
              <a:rPr lang="es-CO" sz="1900" dirty="0"/>
              <a:t>FORWARD SIMPLE SIN ADMINISTRACION DE GARANTIAS</a:t>
            </a:r>
          </a:p>
        </c:rich>
      </c:tx>
      <c:layout/>
      <c:spPr>
        <a:noFill/>
        <a:ln>
          <a:noFill/>
        </a:ln>
        <a:effectLst/>
      </c:spPr>
    </c:title>
    <c:plotArea>
      <c:layout>
        <c:manualLayout>
          <c:layoutTarget val="inner"/>
          <c:xMode val="edge"/>
          <c:yMode val="edge"/>
          <c:x val="0.12134294439322486"/>
          <c:y val="0.1087641152893537"/>
          <c:w val="0.81354284743283223"/>
          <c:h val="0.74874484586518331"/>
        </c:manualLayout>
      </c:layout>
      <c:barChart>
        <c:barDir val="col"/>
        <c:grouping val="clustered"/>
        <c:ser>
          <c:idx val="0"/>
          <c:order val="0"/>
          <c:tx>
            <c:strRef>
              <c:f>Hoja1!$B$1</c:f>
              <c:strCache>
                <c:ptCount val="1"/>
                <c:pt idx="0">
                  <c:v>FORWARD SIMPLE SIN ADMINISTRACION DE GARANTIAS VALOR NEGOCIO</c:v>
                </c:pt>
              </c:strCache>
            </c:strRef>
          </c:tx>
          <c:spPr>
            <a:solidFill>
              <a:srgbClr val="002060"/>
            </a:solidFill>
            <a:ln>
              <a:noFill/>
            </a:ln>
            <a:effectLst/>
          </c:spPr>
          <c:dLbls>
            <c:spPr>
              <a:no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 #,##0.00_-;_-"$"* "-"??_-;_-@_-</c:formatCode>
                <c:ptCount val="4"/>
                <c:pt idx="0">
                  <c:v>#N/A</c:v>
                </c:pt>
                <c:pt idx="1">
                  <c:v>1779400000</c:v>
                </c:pt>
                <c:pt idx="2">
                  <c:v>10037949395</c:v>
                </c:pt>
                <c:pt idx="3">
                  <c:v>1201320000</c:v>
                </c:pt>
              </c:numCache>
            </c:numRef>
          </c:val>
          <c:extLst xmlns:c16r2="http://schemas.microsoft.com/office/drawing/2015/06/chart">
            <c:ext xmlns:c16="http://schemas.microsoft.com/office/drawing/2014/chart" uri="{C3380CC4-5D6E-409C-BE32-E72D297353CC}">
              <c16:uniqueId val="{00000000-6DEA-4D09-A46D-199D8E70BBEF}"/>
            </c:ext>
          </c:extLst>
        </c:ser>
        <c:dLbls>
          <c:showVal val="1"/>
        </c:dLbls>
        <c:gapWidth val="219"/>
        <c:axId val="143004800"/>
        <c:axId val="143006720"/>
      </c:barChart>
      <c:lineChart>
        <c:grouping val="stacked"/>
        <c:ser>
          <c:idx val="1"/>
          <c:order val="1"/>
          <c:tx>
            <c:strRef>
              <c:f>Hoja1!$C$1</c:f>
              <c:strCache>
                <c:ptCount val="1"/>
                <c:pt idx="0">
                  <c:v>FORWARD SIMPLE SIN ADMINISTRACION DE GARANTIAS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#N/A</c:v>
                </c:pt>
                <c:pt idx="1">
                  <c:v>4</c:v>
                </c:pt>
                <c:pt idx="2">
                  <c:v>13</c:v>
                </c:pt>
                <c:pt idx="3">
                  <c:v>2</c:v>
                </c:pt>
              </c:numCache>
            </c:numRef>
          </c:val>
          <c:extLst xmlns:c16r2="http://schemas.microsoft.com/office/drawing/2015/06/chart">
            <c:ext xmlns:c16="http://schemas.microsoft.com/office/drawing/2014/chart" uri="{C3380CC4-5D6E-409C-BE32-E72D297353CC}">
              <c16:uniqueId val="{00000001-6DEA-4D09-A46D-199D8E70BBEF}"/>
            </c:ext>
          </c:extLst>
        </c:ser>
        <c:dLbls>
          <c:showVal val="1"/>
        </c:dLbls>
        <c:marker val="1"/>
        <c:axId val="143015296"/>
        <c:axId val="143013376"/>
      </c:lineChart>
      <c:catAx>
        <c:axId val="143004800"/>
        <c:scaling>
          <c:orientation val="minMax"/>
        </c:scaling>
        <c:axPos val="b"/>
        <c:title>
          <c:layout/>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3006720"/>
        <c:crosses val="autoZero"/>
        <c:auto val="1"/>
        <c:lblAlgn val="ctr"/>
        <c:lblOffset val="100"/>
      </c:catAx>
      <c:valAx>
        <c:axId val="143006720"/>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quot;$&quot;* #,##0.00_-;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3004800"/>
        <c:crosses val="autoZero"/>
        <c:crossBetween val="between"/>
        <c:dispUnits>
          <c:builtInUnit val="millions"/>
        </c:dispUnits>
      </c:valAx>
      <c:valAx>
        <c:axId val="143013376"/>
        <c:scaling>
          <c:orientation val="minMax"/>
          <c:max val="5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3015296"/>
        <c:crosses val="max"/>
        <c:crossBetween val="between"/>
      </c:valAx>
      <c:catAx>
        <c:axId val="143015296"/>
        <c:scaling>
          <c:orientation val="minMax"/>
        </c:scaling>
        <c:delete val="1"/>
        <c:axPos val="b"/>
        <c:numFmt formatCode="General" sourceLinked="1"/>
        <c:tickLblPos val="none"/>
        <c:crossAx val="143013376"/>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38.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DISPONIBLES MCP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#,##0.00_);_("$"* \(#,##0.00\);_("$"* "-"??_);_(@_)</c:formatCode>
                <c:ptCount val="3"/>
                <c:pt idx="0">
                  <c:v>65479462911.269997</c:v>
                </c:pt>
                <c:pt idx="1">
                  <c:v>114129340726.98</c:v>
                </c:pt>
                <c:pt idx="2">
                  <c:v>11182175092.9</c:v>
                </c:pt>
              </c:numCache>
            </c:numRef>
          </c:val>
          <c:extLst xmlns:c16r2="http://schemas.microsoft.com/office/drawing/2015/06/chart">
            <c:ext xmlns:c16="http://schemas.microsoft.com/office/drawing/2014/chart" uri="{C3380CC4-5D6E-409C-BE32-E72D297353CC}">
              <c16:uniqueId val="{00000000-CDEB-4FAB-9F51-E756C8942E4E}"/>
            </c:ext>
          </c:extLst>
        </c:ser>
        <c:dLbls>
          <c:showVal val="1"/>
        </c:dLbls>
        <c:gapWidth val="219"/>
        <c:axId val="143101312"/>
        <c:axId val="143119872"/>
      </c:barChart>
      <c:lineChart>
        <c:grouping val="stacked"/>
        <c:ser>
          <c:idx val="1"/>
          <c:order val="1"/>
          <c:tx>
            <c:strRef>
              <c:f>Hoja1!$C$1</c:f>
              <c:strCache>
                <c:ptCount val="1"/>
                <c:pt idx="0">
                  <c:v>DISPONIBLES MCP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823</c:v>
                </c:pt>
                <c:pt idx="1">
                  <c:v>595</c:v>
                </c:pt>
                <c:pt idx="2">
                  <c:v>131</c:v>
                </c:pt>
              </c:numCache>
            </c:numRef>
          </c:val>
          <c:extLst xmlns:c16r2="http://schemas.microsoft.com/office/drawing/2015/06/chart">
            <c:ext xmlns:c16="http://schemas.microsoft.com/office/drawing/2014/chart" uri="{C3380CC4-5D6E-409C-BE32-E72D297353CC}">
              <c16:uniqueId val="{00000001-CDEB-4FAB-9F51-E756C8942E4E}"/>
            </c:ext>
          </c:extLst>
        </c:ser>
        <c:dLbls>
          <c:showVal val="1"/>
        </c:dLbls>
        <c:marker val="1"/>
        <c:axId val="143144832"/>
        <c:axId val="143142912"/>
      </c:lineChart>
      <c:catAx>
        <c:axId val="143101312"/>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 </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3119872"/>
        <c:crosses val="autoZero"/>
        <c:auto val="1"/>
        <c:lblAlgn val="ctr"/>
        <c:lblOffset val="100"/>
      </c:catAx>
      <c:valAx>
        <c:axId val="143119872"/>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3101312"/>
        <c:crosses val="autoZero"/>
        <c:crossBetween val="between"/>
        <c:dispUnits>
          <c:builtInUnit val="millions"/>
        </c:dispUnits>
      </c:valAx>
      <c:valAx>
        <c:axId val="143142912"/>
        <c:scaling>
          <c:orientation val="minMax"/>
          <c:max val="200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3144832"/>
        <c:crosses val="max"/>
        <c:crossBetween val="between"/>
      </c:valAx>
      <c:catAx>
        <c:axId val="143144832"/>
        <c:scaling>
          <c:orientation val="minMax"/>
        </c:scaling>
        <c:delete val="1"/>
        <c:axPos val="b"/>
        <c:numFmt formatCode="General" sourceLinked="1"/>
        <c:tickLblPos val="none"/>
        <c:crossAx val="143142912"/>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39.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2134294439322486"/>
          <c:y val="0.11294453358464121"/>
          <c:w val="0.81354284743283223"/>
          <c:h val="0.74874484586518331"/>
        </c:manualLayout>
      </c:layout>
      <c:barChart>
        <c:barDir val="col"/>
        <c:grouping val="clustered"/>
        <c:ser>
          <c:idx val="0"/>
          <c:order val="0"/>
          <c:tx>
            <c:strRef>
              <c:f>Hoja1!$B$1</c:f>
              <c:strCache>
                <c:ptCount val="1"/>
                <c:pt idx="0">
                  <c:v>DISPONIBLES MCP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#,##0.00_);_("$"* \(#,##0.00\);_("$"* "-"??_);_(@_)</c:formatCode>
                <c:ptCount val="4"/>
                <c:pt idx="0">
                  <c:v>39769301165</c:v>
                </c:pt>
                <c:pt idx="1">
                  <c:v>29056233754</c:v>
                </c:pt>
                <c:pt idx="2">
                  <c:v>3841082648.48</c:v>
                </c:pt>
                <c:pt idx="3">
                  <c:v>12347142998.66</c:v>
                </c:pt>
              </c:numCache>
            </c:numRef>
          </c:val>
          <c:extLst xmlns:c16r2="http://schemas.microsoft.com/office/drawing/2015/06/chart">
            <c:ext xmlns:c16="http://schemas.microsoft.com/office/drawing/2014/chart" uri="{C3380CC4-5D6E-409C-BE32-E72D297353CC}">
              <c16:uniqueId val="{00000000-85BA-466F-9B78-38F4AE0296E1}"/>
            </c:ext>
          </c:extLst>
        </c:ser>
        <c:dLbls>
          <c:showVal val="1"/>
        </c:dLbls>
        <c:gapWidth val="219"/>
        <c:axId val="143258752"/>
        <c:axId val="143260672"/>
      </c:barChart>
      <c:lineChart>
        <c:grouping val="stacked"/>
        <c:ser>
          <c:idx val="1"/>
          <c:order val="1"/>
          <c:tx>
            <c:strRef>
              <c:f>Hoja1!$C$1</c:f>
              <c:strCache>
                <c:ptCount val="1"/>
                <c:pt idx="0">
                  <c:v>DISPONIBLES MCP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663</c:v>
                </c:pt>
                <c:pt idx="1">
                  <c:v>102</c:v>
                </c:pt>
                <c:pt idx="2">
                  <c:v>59</c:v>
                </c:pt>
                <c:pt idx="3">
                  <c:v>65</c:v>
                </c:pt>
              </c:numCache>
            </c:numRef>
          </c:val>
          <c:extLst xmlns:c16r2="http://schemas.microsoft.com/office/drawing/2015/06/chart">
            <c:ext xmlns:c16="http://schemas.microsoft.com/office/drawing/2014/chart" uri="{C3380CC4-5D6E-409C-BE32-E72D297353CC}">
              <c16:uniqueId val="{00000001-85BA-466F-9B78-38F4AE0296E1}"/>
            </c:ext>
          </c:extLst>
        </c:ser>
        <c:dLbls>
          <c:showVal val="1"/>
        </c:dLbls>
        <c:marker val="1"/>
        <c:axId val="143273344"/>
        <c:axId val="143271424"/>
      </c:lineChart>
      <c:catAx>
        <c:axId val="143258752"/>
        <c:scaling>
          <c:orientation val="minMax"/>
        </c:scaling>
        <c:axPos val="b"/>
        <c:title>
          <c:layout/>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3260672"/>
        <c:crosses val="autoZero"/>
        <c:auto val="1"/>
        <c:lblAlgn val="ctr"/>
        <c:lblOffset val="100"/>
      </c:catAx>
      <c:valAx>
        <c:axId val="143260672"/>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3258752"/>
        <c:crosses val="autoZero"/>
        <c:crossBetween val="between"/>
        <c:dispUnits>
          <c:builtInUnit val="millions"/>
        </c:dispUnits>
      </c:valAx>
      <c:valAx>
        <c:axId val="143271424"/>
        <c:scaling>
          <c:orientation val="minMax"/>
          <c:max val="1000"/>
        </c:scaling>
        <c:axPos val="r"/>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prstClr val="black">
                        <a:lumMod val="65000"/>
                        <a:lumOff val="35000"/>
                      </a:prstClr>
                    </a:solidFill>
                    <a:latin typeface="+mn-lt"/>
                    <a:ea typeface="+mn-ea"/>
                    <a:cs typeface="+mn-cs"/>
                  </a:defRPr>
                </a:pPr>
                <a:r>
                  <a:rPr lang="es-CO" sz="1800" b="0" i="0" baseline="0">
                    <a:effectLst/>
                  </a:rPr>
                  <a:t>Número de Operaciones en #</a:t>
                </a:r>
                <a:endParaRPr lang="es-CO">
                  <a:effectLst/>
                </a:endParaRPr>
              </a:p>
              <a:p>
                <a:pPr marL="0" marR="0" lvl="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prstClr val="black">
                        <a:lumMod val="65000"/>
                        <a:lumOff val="35000"/>
                      </a:prstClr>
                    </a:solidFill>
                    <a:latin typeface="+mn-lt"/>
                    <a:ea typeface="+mn-ea"/>
                    <a:cs typeface="+mn-cs"/>
                  </a:defRPr>
                </a:pPr>
                <a:endParaRPr lang="es-CO"/>
              </a:p>
            </c:rich>
          </c:tx>
          <c:layout/>
          <c:spPr>
            <a:noFill/>
            <a:ln>
              <a:noFill/>
            </a:ln>
            <a:effectLst/>
          </c:spPr>
        </c:title>
        <c:numFmt formatCode="_(* #,##0.00_);_(* \(#,##0.00\);_(* &quot;-&quot;??_);_(@_)" sourceLinked="1"/>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3273344"/>
        <c:crosses val="max"/>
        <c:crossBetween val="between"/>
      </c:valAx>
      <c:catAx>
        <c:axId val="143273344"/>
        <c:scaling>
          <c:orientation val="minMax"/>
        </c:scaling>
        <c:delete val="1"/>
        <c:axPos val="b"/>
        <c:numFmt formatCode="General" sourceLinked="1"/>
        <c:tickLblPos val="none"/>
        <c:crossAx val="143271424"/>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'Presentación Corporativa'!$A$230</c:f>
              <c:strCache>
                <c:ptCount val="1"/>
                <c:pt idx="0">
                  <c:v>Resultado neto</c:v>
                </c:pt>
              </c:strCache>
            </c:strRef>
          </c:tx>
          <c:spPr>
            <a:solidFill>
              <a:srgbClr val="044990"/>
            </a:solidFill>
            <a:ln>
              <a:solidFill>
                <a:srgbClr val="0070C0"/>
              </a:solidFill>
            </a:ln>
            <a:effectLst/>
          </c:spPr>
          <c:dLbls>
            <c:spPr>
              <a:noFill/>
              <a:ln>
                <a:noFill/>
              </a:ln>
              <a:effectLst/>
            </c:spPr>
            <c:txPr>
              <a:bodyPr rot="0" spcFirstLastPara="1" vertOverflow="ellipsis" vert="horz" wrap="square" lIns="38100" tIns="19050" rIns="38100" bIns="19050" anchor="ctr" anchorCtr="1">
                <a:spAutoFit/>
              </a:bodyPr>
              <a:lstStyle/>
              <a:p>
                <a:pPr>
                  <a:defRPr lang="es-ES" sz="1200" b="0" i="0" u="none" strike="noStrike" kern="1200" baseline="0">
                    <a:solidFill>
                      <a:schemeClr val="bg1"/>
                    </a:solidFill>
                    <a:latin typeface="+mn-lt"/>
                    <a:ea typeface="+mn-ea"/>
                    <a:cs typeface="+mn-cs"/>
                  </a:defRPr>
                </a:pPr>
                <a:endParaRPr lang="es-CO"/>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Corporativa'!$B$229:$C$229</c:f>
              <c:numCache>
                <c:formatCode>General</c:formatCode>
                <c:ptCount val="2"/>
                <c:pt idx="0">
                  <c:v>2016</c:v>
                </c:pt>
                <c:pt idx="1">
                  <c:v>2017</c:v>
                </c:pt>
              </c:numCache>
            </c:numRef>
          </c:cat>
          <c:val>
            <c:numRef>
              <c:f>'Presentación Corporativa'!$B$230:$C$230</c:f>
              <c:numCache>
                <c:formatCode>0.00</c:formatCode>
                <c:ptCount val="2"/>
                <c:pt idx="0">
                  <c:v>1.9564442562200006</c:v>
                </c:pt>
                <c:pt idx="1">
                  <c:v>5.8182739278400035</c:v>
                </c:pt>
              </c:numCache>
            </c:numRef>
          </c:val>
          <c:extLst xmlns:c16r2="http://schemas.microsoft.com/office/drawing/2015/06/chart">
            <c:ext xmlns:c16="http://schemas.microsoft.com/office/drawing/2014/chart" uri="{C3380CC4-5D6E-409C-BE32-E72D297353CC}">
              <c16:uniqueId val="{00000000-A6F1-45DF-8139-A457982D2507}"/>
            </c:ext>
          </c:extLst>
        </c:ser>
        <c:gapWidth val="219"/>
        <c:overlap val="-27"/>
        <c:axId val="77086080"/>
        <c:axId val="77087872"/>
      </c:barChart>
      <c:lineChart>
        <c:grouping val="standard"/>
        <c:ser>
          <c:idx val="1"/>
          <c:order val="1"/>
          <c:tx>
            <c:strRef>
              <c:f>'Presentación Corporativa'!$A$231</c:f>
              <c:strCache>
                <c:ptCount val="1"/>
                <c:pt idx="0">
                  <c:v>Margen Neto</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es-ES" sz="1200" b="0" i="0" u="none" strike="noStrike" kern="1200" baseline="0">
                    <a:solidFill>
                      <a:schemeClr val="tx1">
                        <a:lumMod val="75000"/>
                        <a:lumOff val="25000"/>
                      </a:schemeClr>
                    </a:solidFill>
                    <a:latin typeface="+mn-lt"/>
                    <a:ea typeface="+mn-ea"/>
                    <a:cs typeface="+mn-cs"/>
                  </a:defRPr>
                </a:pPr>
                <a:endParaRPr lang="es-CO"/>
              </a:p>
            </c:txPr>
            <c:dLblPos val="t"/>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'Presentación Corporativa'!$B$231:$C$231</c:f>
              <c:numCache>
                <c:formatCode>0%</c:formatCode>
                <c:ptCount val="2"/>
                <c:pt idx="0">
                  <c:v>0.13756047492323289</c:v>
                </c:pt>
                <c:pt idx="1">
                  <c:v>0.32604618153080661</c:v>
                </c:pt>
              </c:numCache>
            </c:numRef>
          </c:val>
          <c:extLst xmlns:c16r2="http://schemas.microsoft.com/office/drawing/2015/06/chart">
            <c:ext xmlns:c16="http://schemas.microsoft.com/office/drawing/2014/chart" uri="{C3380CC4-5D6E-409C-BE32-E72D297353CC}">
              <c16:uniqueId val="{00000001-A6F1-45DF-8139-A457982D2507}"/>
            </c:ext>
          </c:extLst>
        </c:ser>
        <c:marker val="1"/>
        <c:axId val="77107584"/>
        <c:axId val="77089408"/>
      </c:lineChart>
      <c:catAx>
        <c:axId val="7708608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200" b="0" i="0" u="none" strike="noStrike" kern="1200" baseline="0">
                <a:solidFill>
                  <a:schemeClr val="tx1">
                    <a:lumMod val="65000"/>
                    <a:lumOff val="35000"/>
                  </a:schemeClr>
                </a:solidFill>
                <a:latin typeface="+mn-lt"/>
                <a:ea typeface="+mn-ea"/>
                <a:cs typeface="+mn-cs"/>
              </a:defRPr>
            </a:pPr>
            <a:endParaRPr lang="es-CO"/>
          </a:p>
        </c:txPr>
        <c:crossAx val="77087872"/>
        <c:crosses val="autoZero"/>
        <c:auto val="1"/>
        <c:lblAlgn val="ctr"/>
        <c:lblOffset val="100"/>
      </c:catAx>
      <c:valAx>
        <c:axId val="77087872"/>
        <c:scaling>
          <c:orientation val="minMax"/>
        </c:scaling>
        <c:axPos val="l"/>
        <c:numFmt formatCode="0.00" sourceLinked="1"/>
        <c:majorTickMark val="none"/>
        <c:tickLblPos val="nextTo"/>
        <c:spPr>
          <a:noFill/>
          <a:ln>
            <a:noFill/>
          </a:ln>
          <a:effectLst/>
        </c:spPr>
        <c:txPr>
          <a:bodyPr rot="-60000000" spcFirstLastPara="1" vertOverflow="ellipsis" vert="horz" wrap="square" anchor="ctr" anchorCtr="1"/>
          <a:lstStyle/>
          <a:p>
            <a:pPr>
              <a:defRPr lang="es-ES" sz="900" b="0" i="0" u="none" strike="noStrike" kern="1200" baseline="0">
                <a:solidFill>
                  <a:schemeClr val="bg1"/>
                </a:solidFill>
                <a:latin typeface="+mn-lt"/>
                <a:ea typeface="+mn-ea"/>
                <a:cs typeface="+mn-cs"/>
              </a:defRPr>
            </a:pPr>
            <a:endParaRPr lang="es-CO"/>
          </a:p>
        </c:txPr>
        <c:crossAx val="77086080"/>
        <c:crosses val="autoZero"/>
        <c:crossBetween val="between"/>
      </c:valAx>
      <c:valAx>
        <c:axId val="77089408"/>
        <c:scaling>
          <c:orientation val="minMax"/>
        </c:scaling>
        <c:axPos val="r"/>
        <c:numFmt formatCode="0%" sourceLinked="1"/>
        <c:majorTickMark val="none"/>
        <c:tickLblPos val="nextTo"/>
        <c:spPr>
          <a:noFill/>
          <a:ln>
            <a:noFill/>
          </a:ln>
          <a:effectLst/>
        </c:spPr>
        <c:txPr>
          <a:bodyPr rot="-60000000" spcFirstLastPara="1" vertOverflow="ellipsis" vert="horz" wrap="square" anchor="ctr" anchorCtr="1"/>
          <a:lstStyle/>
          <a:p>
            <a:pPr>
              <a:defRPr lang="es-ES" sz="900" b="0" i="0" u="none" strike="noStrike" kern="1200" baseline="0">
                <a:solidFill>
                  <a:schemeClr val="bg1"/>
                </a:solidFill>
                <a:latin typeface="+mn-lt"/>
                <a:ea typeface="+mn-ea"/>
                <a:cs typeface="+mn-cs"/>
              </a:defRPr>
            </a:pPr>
            <a:endParaRPr lang="es-CO"/>
          </a:p>
        </c:txPr>
        <c:crossAx val="77107584"/>
        <c:crosses val="max"/>
        <c:crossBetween val="between"/>
      </c:valAx>
      <c:catAx>
        <c:axId val="77107584"/>
        <c:scaling>
          <c:orientation val="minMax"/>
        </c:scaling>
        <c:delete val="1"/>
        <c:axPos val="b"/>
        <c:majorTickMark val="none"/>
        <c:tickLblPos val="none"/>
        <c:crossAx val="77089408"/>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lang="es-ES"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w="9525" cap="flat" cmpd="sng" algn="ctr">
      <a:noFill/>
      <a:round/>
    </a:ln>
    <a:effectLst/>
  </c:spPr>
  <c:txPr>
    <a:bodyPr/>
    <a:lstStyle/>
    <a:p>
      <a:pPr>
        <a:defRPr/>
      </a:pPr>
      <a:endParaRPr lang="es-CO"/>
    </a:p>
  </c:txPr>
  <c:externalData r:id="rId1"/>
</c:chartSpace>
</file>

<file path=ppt/charts/chart40.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FORWARD MCP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#,##0.00_);_("$"* \(#,##0.00\);_("$"* "-"??_);_(@_)</c:formatCode>
                <c:ptCount val="3"/>
                <c:pt idx="0">
                  <c:v>538061415366.98999</c:v>
                </c:pt>
                <c:pt idx="1">
                  <c:v>461815702458.59998</c:v>
                </c:pt>
                <c:pt idx="2">
                  <c:v>488429018539.315</c:v>
                </c:pt>
              </c:numCache>
            </c:numRef>
          </c:val>
          <c:extLst xmlns:c16r2="http://schemas.microsoft.com/office/drawing/2015/06/chart">
            <c:ext xmlns:c16="http://schemas.microsoft.com/office/drawing/2014/chart" uri="{C3380CC4-5D6E-409C-BE32-E72D297353CC}">
              <c16:uniqueId val="{00000000-B144-4262-86B1-C90BDCC1C0E5}"/>
            </c:ext>
          </c:extLst>
        </c:ser>
        <c:dLbls>
          <c:showVal val="1"/>
        </c:dLbls>
        <c:gapWidth val="219"/>
        <c:axId val="143334016"/>
        <c:axId val="143368960"/>
      </c:barChart>
      <c:lineChart>
        <c:grouping val="stacked"/>
        <c:ser>
          <c:idx val="1"/>
          <c:order val="1"/>
          <c:tx>
            <c:strRef>
              <c:f>Hoja1!$C$1</c:f>
              <c:strCache>
                <c:ptCount val="1"/>
                <c:pt idx="0">
                  <c:v>FORWARD MCP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1447</c:v>
                </c:pt>
                <c:pt idx="1">
                  <c:v>664</c:v>
                </c:pt>
                <c:pt idx="2">
                  <c:v>519</c:v>
                </c:pt>
              </c:numCache>
            </c:numRef>
          </c:val>
          <c:extLst xmlns:c16r2="http://schemas.microsoft.com/office/drawing/2015/06/chart">
            <c:ext xmlns:c16="http://schemas.microsoft.com/office/drawing/2014/chart" uri="{C3380CC4-5D6E-409C-BE32-E72D297353CC}">
              <c16:uniqueId val="{00000001-B144-4262-86B1-C90BDCC1C0E5}"/>
            </c:ext>
          </c:extLst>
        </c:ser>
        <c:dLbls>
          <c:showVal val="1"/>
        </c:dLbls>
        <c:marker val="1"/>
        <c:axId val="143381632"/>
        <c:axId val="143371264"/>
      </c:lineChart>
      <c:catAx>
        <c:axId val="143334016"/>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3368960"/>
        <c:crosses val="autoZero"/>
        <c:auto val="1"/>
        <c:lblAlgn val="ctr"/>
        <c:lblOffset val="100"/>
      </c:catAx>
      <c:valAx>
        <c:axId val="143368960"/>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3334016"/>
        <c:crosses val="autoZero"/>
        <c:crossBetween val="between"/>
        <c:dispUnits>
          <c:builtInUnit val="millions"/>
        </c:dispUnits>
      </c:valAx>
      <c:valAx>
        <c:axId val="143371264"/>
        <c:scaling>
          <c:orientation val="minMax"/>
          <c:max val="350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3381632"/>
        <c:crosses val="max"/>
        <c:crossBetween val="between"/>
      </c:valAx>
      <c:catAx>
        <c:axId val="143381632"/>
        <c:scaling>
          <c:orientation val="minMax"/>
        </c:scaling>
        <c:delete val="1"/>
        <c:axPos val="b"/>
        <c:numFmt formatCode="General" sourceLinked="1"/>
        <c:tickLblPos val="none"/>
        <c:crossAx val="143371264"/>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1.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6148627088855352"/>
          <c:y val="0.11262041647158044"/>
          <c:w val="0.77571570725394023"/>
          <c:h val="0.7424742184222477"/>
        </c:manualLayout>
      </c:layout>
      <c:barChart>
        <c:barDir val="col"/>
        <c:grouping val="clustered"/>
        <c:ser>
          <c:idx val="0"/>
          <c:order val="0"/>
          <c:tx>
            <c:strRef>
              <c:f>Hoja1!$B$1</c:f>
              <c:strCache>
                <c:ptCount val="1"/>
                <c:pt idx="0">
                  <c:v>FORWARD MCP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#,##0.00_);_("$"* \(#,##0.00\);_("$"* "-"??_);_(@_)</c:formatCode>
                <c:ptCount val="4"/>
                <c:pt idx="0">
                  <c:v>94964211275.929993</c:v>
                </c:pt>
                <c:pt idx="1">
                  <c:v>296001992760.56</c:v>
                </c:pt>
                <c:pt idx="2">
                  <c:v>219283455260.30478</c:v>
                </c:pt>
                <c:pt idx="3">
                  <c:v>817603551394.09802</c:v>
                </c:pt>
              </c:numCache>
            </c:numRef>
          </c:val>
          <c:extLst xmlns:c16r2="http://schemas.microsoft.com/office/drawing/2015/06/chart">
            <c:ext xmlns:c16="http://schemas.microsoft.com/office/drawing/2014/chart" uri="{C3380CC4-5D6E-409C-BE32-E72D297353CC}">
              <c16:uniqueId val="{00000000-5E48-4595-BCD6-D621257A8ABF}"/>
            </c:ext>
          </c:extLst>
        </c:ser>
        <c:dLbls>
          <c:showVal val="1"/>
        </c:dLbls>
        <c:gapWidth val="219"/>
        <c:axId val="145645952"/>
        <c:axId val="145647872"/>
      </c:barChart>
      <c:lineChart>
        <c:grouping val="stacked"/>
        <c:ser>
          <c:idx val="1"/>
          <c:order val="1"/>
          <c:tx>
            <c:strRef>
              <c:f>Hoja1!$C$1</c:f>
              <c:strCache>
                <c:ptCount val="1"/>
                <c:pt idx="0">
                  <c:v>FORWARD MCP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t"/>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1004</c:v>
                </c:pt>
                <c:pt idx="1">
                  <c:v>430</c:v>
                </c:pt>
                <c:pt idx="2">
                  <c:v>187</c:v>
                </c:pt>
                <c:pt idx="3">
                  <c:v>251</c:v>
                </c:pt>
              </c:numCache>
            </c:numRef>
          </c:val>
          <c:extLst xmlns:c16r2="http://schemas.microsoft.com/office/drawing/2015/06/chart">
            <c:ext xmlns:c16="http://schemas.microsoft.com/office/drawing/2014/chart" uri="{C3380CC4-5D6E-409C-BE32-E72D297353CC}">
              <c16:uniqueId val="{00000001-5E48-4595-BCD6-D621257A8ABF}"/>
            </c:ext>
          </c:extLst>
        </c:ser>
        <c:dLbls>
          <c:showVal val="1"/>
        </c:dLbls>
        <c:marker val="1"/>
        <c:axId val="145660544"/>
        <c:axId val="145658624"/>
      </c:lineChart>
      <c:catAx>
        <c:axId val="145645952"/>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Corte Primer</a:t>
                </a:r>
                <a:r>
                  <a:rPr lang="es-CO" baseline="0"/>
                  <a:t> Semestre</a:t>
                </a:r>
                <a:endParaRPr lang="es-CO"/>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5647872"/>
        <c:crosses val="autoZero"/>
        <c:auto val="1"/>
        <c:lblAlgn val="ctr"/>
        <c:lblOffset val="100"/>
      </c:catAx>
      <c:valAx>
        <c:axId val="145647872"/>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5645952"/>
        <c:crosses val="autoZero"/>
        <c:crossBetween val="between"/>
        <c:dispUnits>
          <c:builtInUnit val="millions"/>
        </c:dispUnits>
      </c:valAx>
      <c:valAx>
        <c:axId val="145658624"/>
        <c:scaling>
          <c:orientation val="minMax"/>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5660544"/>
        <c:crosses val="max"/>
        <c:crossBetween val="between"/>
      </c:valAx>
      <c:catAx>
        <c:axId val="145660544"/>
        <c:scaling>
          <c:orientation val="minMax"/>
        </c:scaling>
        <c:delete val="1"/>
        <c:axPos val="b"/>
        <c:numFmt formatCode="General" sourceLinked="1"/>
        <c:tickLblPos val="none"/>
        <c:crossAx val="145658624"/>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2.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FORWARD SIMPLE CON FAG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#,##0.00_);_("$"* \(#,##0.00\);_("$"* "-"??_);_(@_)</c:formatCode>
                <c:ptCount val="3"/>
                <c:pt idx="0">
                  <c:v>#N/A</c:v>
                </c:pt>
                <c:pt idx="1">
                  <c:v>13499365294</c:v>
                </c:pt>
                <c:pt idx="2">
                  <c:v>8006538800</c:v>
                </c:pt>
              </c:numCache>
            </c:numRef>
          </c:val>
          <c:extLst xmlns:c16r2="http://schemas.microsoft.com/office/drawing/2015/06/chart">
            <c:ext xmlns:c16="http://schemas.microsoft.com/office/drawing/2014/chart" uri="{C3380CC4-5D6E-409C-BE32-E72D297353CC}">
              <c16:uniqueId val="{00000000-C5FB-4378-B361-E9079C57B4FF}"/>
            </c:ext>
          </c:extLst>
        </c:ser>
        <c:dLbls>
          <c:showVal val="1"/>
        </c:dLbls>
        <c:gapWidth val="219"/>
        <c:axId val="145819136"/>
        <c:axId val="145821056"/>
      </c:barChart>
      <c:lineChart>
        <c:grouping val="stacked"/>
        <c:ser>
          <c:idx val="1"/>
          <c:order val="1"/>
          <c:tx>
            <c:strRef>
              <c:f>Hoja1!$C$1</c:f>
              <c:strCache>
                <c:ptCount val="1"/>
                <c:pt idx="0">
                  <c:v>FORWARD SIMPLE CON FAG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numFmt formatCode="#,##0" sourceLinked="0"/>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dLblPos val="ct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#N/A</c:v>
                </c:pt>
                <c:pt idx="1">
                  <c:v>10</c:v>
                </c:pt>
                <c:pt idx="2">
                  <c:v>4</c:v>
                </c:pt>
              </c:numCache>
            </c:numRef>
          </c:val>
          <c:extLst xmlns:c16r2="http://schemas.microsoft.com/office/drawing/2015/06/chart">
            <c:ext xmlns:c16="http://schemas.microsoft.com/office/drawing/2014/chart" uri="{C3380CC4-5D6E-409C-BE32-E72D297353CC}">
              <c16:uniqueId val="{00000001-C5FB-4378-B361-E9079C57B4FF}"/>
            </c:ext>
          </c:extLst>
        </c:ser>
        <c:dLbls>
          <c:showVal val="1"/>
        </c:dLbls>
        <c:marker val="1"/>
        <c:axId val="145838080"/>
        <c:axId val="145827712"/>
      </c:lineChart>
      <c:catAx>
        <c:axId val="145819136"/>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a:t>
                </a:r>
                <a:r>
                  <a:rPr lang="es-CO" baseline="0"/>
                  <a:t> </a:t>
                </a:r>
                <a:endParaRPr lang="es-CO"/>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5821056"/>
        <c:crosses val="autoZero"/>
        <c:auto val="1"/>
        <c:lblAlgn val="ctr"/>
        <c:lblOffset val="100"/>
      </c:catAx>
      <c:valAx>
        <c:axId val="145821056"/>
        <c:scaling>
          <c:orientation val="minMax"/>
          <c:max val="14000000000"/>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5819136"/>
        <c:crosses val="autoZero"/>
        <c:crossBetween val="between"/>
        <c:dispUnits>
          <c:builtInUnit val="millions"/>
        </c:dispUnits>
      </c:valAx>
      <c:valAx>
        <c:axId val="145827712"/>
        <c:scaling>
          <c:orientation val="minMax"/>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5838080"/>
        <c:crosses val="max"/>
        <c:crossBetween val="between"/>
      </c:valAx>
      <c:catAx>
        <c:axId val="145838080"/>
        <c:scaling>
          <c:orientation val="minMax"/>
        </c:scaling>
        <c:delete val="1"/>
        <c:axPos val="b"/>
        <c:numFmt formatCode="General" sourceLinked="1"/>
        <c:tickLblPos val="none"/>
        <c:crossAx val="145827712"/>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3.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2134294439322486"/>
          <c:y val="0.1087641152893537"/>
          <c:w val="0.81354284743283223"/>
          <c:h val="0.74874484586518331"/>
        </c:manualLayout>
      </c:layout>
      <c:barChart>
        <c:barDir val="col"/>
        <c:grouping val="clustered"/>
        <c:ser>
          <c:idx val="0"/>
          <c:order val="0"/>
          <c:tx>
            <c:strRef>
              <c:f>Hoja1!$B$1</c:f>
              <c:strCache>
                <c:ptCount val="1"/>
                <c:pt idx="0">
                  <c:v>FORWARD SIMPLE CON FAG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 #,##0.00_-;_-"$"* "-"??_-;_-@_-</c:formatCode>
                <c:ptCount val="4"/>
                <c:pt idx="0">
                  <c:v>#N/A</c:v>
                </c:pt>
                <c:pt idx="1">
                  <c:v>#N/A</c:v>
                </c:pt>
                <c:pt idx="2">
                  <c:v>6086538800</c:v>
                </c:pt>
                <c:pt idx="3">
                  <c:v>3761238246.48</c:v>
                </c:pt>
              </c:numCache>
            </c:numRef>
          </c:val>
          <c:extLst xmlns:c16r2="http://schemas.microsoft.com/office/drawing/2015/06/chart">
            <c:ext xmlns:c16="http://schemas.microsoft.com/office/drawing/2014/chart" uri="{C3380CC4-5D6E-409C-BE32-E72D297353CC}">
              <c16:uniqueId val="{00000000-D1ED-499C-97E1-CE79A17A2F21}"/>
            </c:ext>
          </c:extLst>
        </c:ser>
        <c:dLbls>
          <c:showVal val="1"/>
        </c:dLbls>
        <c:gapWidth val="219"/>
        <c:axId val="145939456"/>
        <c:axId val="145945728"/>
      </c:barChart>
      <c:lineChart>
        <c:grouping val="stacked"/>
        <c:ser>
          <c:idx val="1"/>
          <c:order val="1"/>
          <c:tx>
            <c:strRef>
              <c:f>Hoja1!$C$1</c:f>
              <c:strCache>
                <c:ptCount val="1"/>
                <c:pt idx="0">
                  <c:v>FORWARD SIMPLE CON FAG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#N/A</c:v>
                </c:pt>
                <c:pt idx="1">
                  <c:v>#N/A</c:v>
                </c:pt>
                <c:pt idx="2">
                  <c:v>3</c:v>
                </c:pt>
                <c:pt idx="3">
                  <c:v>3</c:v>
                </c:pt>
              </c:numCache>
            </c:numRef>
          </c:val>
          <c:extLst xmlns:c16r2="http://schemas.microsoft.com/office/drawing/2015/06/chart">
            <c:ext xmlns:c16="http://schemas.microsoft.com/office/drawing/2014/chart" uri="{C3380CC4-5D6E-409C-BE32-E72D297353CC}">
              <c16:uniqueId val="{00000001-D1ED-499C-97E1-CE79A17A2F21}"/>
            </c:ext>
          </c:extLst>
        </c:ser>
        <c:dLbls>
          <c:showVal val="1"/>
        </c:dLbls>
        <c:marker val="1"/>
        <c:axId val="146032128"/>
        <c:axId val="145948032"/>
      </c:lineChart>
      <c:catAx>
        <c:axId val="145939456"/>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Corte Primer Semestre</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5945728"/>
        <c:crosses val="autoZero"/>
        <c:auto val="1"/>
        <c:lblAlgn val="ctr"/>
        <c:lblOffset val="100"/>
      </c:catAx>
      <c:valAx>
        <c:axId val="145945728"/>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quot;$&quot;* #,##0.00_-;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5939456"/>
        <c:crosses val="autoZero"/>
        <c:crossBetween val="between"/>
        <c:dispUnits>
          <c:builtInUnit val="millions"/>
        </c:dispUnits>
      </c:valAx>
      <c:valAx>
        <c:axId val="145948032"/>
        <c:scaling>
          <c:orientation val="minMax"/>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032128"/>
        <c:crosses val="max"/>
        <c:crossBetween val="between"/>
        <c:majorUnit val="1"/>
      </c:valAx>
      <c:catAx>
        <c:axId val="146032128"/>
        <c:scaling>
          <c:orientation val="minMax"/>
        </c:scaling>
        <c:delete val="1"/>
        <c:axPos val="b"/>
        <c:numFmt formatCode="General" sourceLinked="1"/>
        <c:tickLblPos val="none"/>
        <c:crossAx val="145948032"/>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4.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MERCADO SECUNDARIO DE REPO SOBRE CDM SIN INTERPOSICION DE CONTRAPARTE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#,##0.00_);_("$"* \(#,##0.00\);_("$"* "-"??_);_(@_)</c:formatCode>
                <c:ptCount val="3"/>
                <c:pt idx="0">
                  <c:v>7334678633</c:v>
                </c:pt>
                <c:pt idx="1">
                  <c:v>3030121741</c:v>
                </c:pt>
                <c:pt idx="2">
                  <c:v>13557930</c:v>
                </c:pt>
              </c:numCache>
            </c:numRef>
          </c:val>
          <c:extLst xmlns:c16r2="http://schemas.microsoft.com/office/drawing/2015/06/chart">
            <c:ext xmlns:c16="http://schemas.microsoft.com/office/drawing/2014/chart" uri="{C3380CC4-5D6E-409C-BE32-E72D297353CC}">
              <c16:uniqueId val="{00000000-267B-4913-9BE8-86EC1EEC47A9}"/>
            </c:ext>
          </c:extLst>
        </c:ser>
        <c:dLbls>
          <c:showVal val="1"/>
        </c:dLbls>
        <c:gapWidth val="219"/>
        <c:axId val="146097280"/>
        <c:axId val="146099200"/>
      </c:barChart>
      <c:lineChart>
        <c:grouping val="stacked"/>
        <c:ser>
          <c:idx val="1"/>
          <c:order val="1"/>
          <c:tx>
            <c:strRef>
              <c:f>Hoja1!$C$1</c:f>
              <c:strCache>
                <c:ptCount val="1"/>
                <c:pt idx="0">
                  <c:v>MERCADO SECUNDARIO DE REPO SOBRE CDM SIN INTERPOSICION DE CONTRAPARTE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dLbl>
              <c:idx val="2"/>
              <c:layout>
                <c:manualLayout>
                  <c:x val="2.1574289494518485E-2"/>
                  <c:y val="-4.3522781948808148E-3"/>
                </c:manualLayout>
              </c:layout>
              <c:showVal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267B-4913-9BE8-86EC1EEC47A9}"/>
                </c:ext>
              </c:extLst>
            </c:dLbl>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206</c:v>
                </c:pt>
                <c:pt idx="1">
                  <c:v>58</c:v>
                </c:pt>
                <c:pt idx="2">
                  <c:v>3</c:v>
                </c:pt>
              </c:numCache>
            </c:numRef>
          </c:val>
          <c:extLst xmlns:c16r2="http://schemas.microsoft.com/office/drawing/2015/06/chart">
            <c:ext xmlns:c16="http://schemas.microsoft.com/office/drawing/2014/chart" uri="{C3380CC4-5D6E-409C-BE32-E72D297353CC}">
              <c16:uniqueId val="{00000002-267B-4913-9BE8-86EC1EEC47A9}"/>
            </c:ext>
          </c:extLst>
        </c:ser>
        <c:dLbls>
          <c:showVal val="1"/>
        </c:dLbls>
        <c:marker val="1"/>
        <c:axId val="146120064"/>
        <c:axId val="146118144"/>
      </c:lineChart>
      <c:catAx>
        <c:axId val="146097280"/>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099200"/>
        <c:crosses val="autoZero"/>
        <c:auto val="1"/>
        <c:lblAlgn val="ctr"/>
        <c:lblOffset val="100"/>
      </c:catAx>
      <c:valAx>
        <c:axId val="146099200"/>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097280"/>
        <c:crosses val="autoZero"/>
        <c:crossBetween val="between"/>
        <c:dispUnits>
          <c:builtInUnit val="millions"/>
        </c:dispUnits>
      </c:valAx>
      <c:valAx>
        <c:axId val="146118144"/>
        <c:scaling>
          <c:orientation val="minMax"/>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120064"/>
        <c:crosses val="max"/>
        <c:crossBetween val="between"/>
      </c:valAx>
      <c:catAx>
        <c:axId val="146120064"/>
        <c:scaling>
          <c:orientation val="minMax"/>
        </c:scaling>
        <c:delete val="1"/>
        <c:axPos val="b"/>
        <c:numFmt formatCode="General" sourceLinked="1"/>
        <c:tickLblPos val="none"/>
        <c:crossAx val="146118144"/>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5.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2514903439696468"/>
          <c:y val="0.13175641591343704"/>
          <c:w val="0.80973675742909568"/>
          <c:h val="0.72575254524109578"/>
        </c:manualLayout>
      </c:layout>
      <c:barChart>
        <c:barDir val="col"/>
        <c:grouping val="clustered"/>
        <c:ser>
          <c:idx val="0"/>
          <c:order val="0"/>
          <c:tx>
            <c:strRef>
              <c:f>Hoja1!$B$1</c:f>
              <c:strCache>
                <c:ptCount val="1"/>
                <c:pt idx="0">
                  <c:v>MERCADO SECUNDARIO DE REPO SOBRE CDM SIN INTERPOSICION DE CONTRAPARTE VALOR NEGOCIO</c:v>
                </c:pt>
              </c:strCache>
            </c:strRef>
          </c:tx>
          <c:spPr>
            <a:solidFill>
              <a:srgbClr val="002060"/>
            </a:solidFill>
            <a:ln>
              <a:noFill/>
            </a:ln>
            <a:effectLst/>
          </c:spPr>
          <c:dLbls>
            <c:spPr>
              <a:noFill/>
              <a:ln>
                <a:solidFill>
                  <a:srgbClr val="002060"/>
                </a:solid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#,##0.00_);_("$"* \(#,##0.00\);_("$"* "-"??_);_(@_)</c:formatCode>
                <c:ptCount val="4"/>
                <c:pt idx="0">
                  <c:v>2547035672</c:v>
                </c:pt>
                <c:pt idx="1">
                  <c:v>1757598520</c:v>
                </c:pt>
                <c:pt idx="2">
                  <c:v>13557930</c:v>
                </c:pt>
                <c:pt idx="3">
                  <c:v>#N/A</c:v>
                </c:pt>
              </c:numCache>
            </c:numRef>
          </c:val>
          <c:extLst xmlns:c16r2="http://schemas.microsoft.com/office/drawing/2015/06/chart">
            <c:ext xmlns:c16="http://schemas.microsoft.com/office/drawing/2014/chart" uri="{C3380CC4-5D6E-409C-BE32-E72D297353CC}">
              <c16:uniqueId val="{00000000-89C4-4D4C-A970-EB7D0B158815}"/>
            </c:ext>
          </c:extLst>
        </c:ser>
        <c:dLbls>
          <c:showVal val="1"/>
        </c:dLbls>
        <c:gapWidth val="219"/>
        <c:axId val="146246272"/>
        <c:axId val="146248448"/>
      </c:barChart>
      <c:lineChart>
        <c:grouping val="stacked"/>
        <c:ser>
          <c:idx val="1"/>
          <c:order val="1"/>
          <c:tx>
            <c:strRef>
              <c:f>Hoja1!$C$1</c:f>
              <c:strCache>
                <c:ptCount val="1"/>
                <c:pt idx="0">
                  <c:v>MERCADO SECUNDARIO DE REPO SOBRE CDM SIN INTERPOSICION DE CONTRAPARTE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noFill/>
              <a:ln>
                <a:solidFill>
                  <a:srgbClr val="00B050"/>
                </a:solid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s-CO"/>
              </a:p>
            </c:txPr>
            <c:dLblPos val="l"/>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98</c:v>
                </c:pt>
                <c:pt idx="1">
                  <c:v>33</c:v>
                </c:pt>
                <c:pt idx="2">
                  <c:v>3</c:v>
                </c:pt>
                <c:pt idx="3">
                  <c:v>#N/A</c:v>
                </c:pt>
              </c:numCache>
            </c:numRef>
          </c:val>
          <c:extLst xmlns:c16r2="http://schemas.microsoft.com/office/drawing/2015/06/chart">
            <c:ext xmlns:c16="http://schemas.microsoft.com/office/drawing/2014/chart" uri="{C3380CC4-5D6E-409C-BE32-E72D297353CC}">
              <c16:uniqueId val="{00000001-89C4-4D4C-A970-EB7D0B158815}"/>
            </c:ext>
          </c:extLst>
        </c:ser>
        <c:dLbls>
          <c:showVal val="1"/>
        </c:dLbls>
        <c:marker val="1"/>
        <c:axId val="146265216"/>
        <c:axId val="146250752"/>
      </c:lineChart>
      <c:catAx>
        <c:axId val="146246272"/>
        <c:scaling>
          <c:orientation val="minMax"/>
        </c:scaling>
        <c:axPos val="b"/>
        <c:title>
          <c:layout/>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248448"/>
        <c:crosses val="autoZero"/>
        <c:auto val="1"/>
        <c:lblAlgn val="ctr"/>
        <c:lblOffset val="100"/>
      </c:catAx>
      <c:valAx>
        <c:axId val="146248448"/>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246272"/>
        <c:crosses val="autoZero"/>
        <c:crossBetween val="between"/>
        <c:dispUnits>
          <c:builtInUnit val="millions"/>
        </c:dispUnits>
      </c:valAx>
      <c:valAx>
        <c:axId val="146250752"/>
        <c:scaling>
          <c:orientation val="minMax"/>
          <c:max val="150"/>
          <c:min val="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265216"/>
        <c:crosses val="max"/>
        <c:crossBetween val="between"/>
      </c:valAx>
      <c:catAx>
        <c:axId val="146265216"/>
        <c:scaling>
          <c:orientation val="minMax"/>
        </c:scaling>
        <c:delete val="1"/>
        <c:axPos val="b"/>
        <c:numFmt formatCode="General" sourceLinked="1"/>
        <c:tickLblPos val="none"/>
        <c:crossAx val="146250752"/>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6.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REPO SOBRE CDM SIN INTERPOSICION DE CONTRAPARTE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#,##0.00_);_("$"* \(#,##0.00\);_("$"* "-"??_);_(@_)</c:formatCode>
                <c:ptCount val="3"/>
                <c:pt idx="0">
                  <c:v>102072427830</c:v>
                </c:pt>
                <c:pt idx="1">
                  <c:v>65059261097</c:v>
                </c:pt>
                <c:pt idx="2">
                  <c:v>29925116947</c:v>
                </c:pt>
              </c:numCache>
            </c:numRef>
          </c:val>
          <c:extLst xmlns:c16r2="http://schemas.microsoft.com/office/drawing/2015/06/chart">
            <c:ext xmlns:c16="http://schemas.microsoft.com/office/drawing/2014/chart" uri="{C3380CC4-5D6E-409C-BE32-E72D297353CC}">
              <c16:uniqueId val="{00000000-86EA-41C3-A5D1-59091C127610}"/>
            </c:ext>
          </c:extLst>
        </c:ser>
        <c:dLbls>
          <c:showVal val="1"/>
        </c:dLbls>
        <c:gapWidth val="219"/>
        <c:axId val="146411904"/>
        <c:axId val="146413824"/>
      </c:barChart>
      <c:lineChart>
        <c:grouping val="stacked"/>
        <c:ser>
          <c:idx val="1"/>
          <c:order val="1"/>
          <c:tx>
            <c:strRef>
              <c:f>Hoja1!$C$1</c:f>
              <c:strCache>
                <c:ptCount val="1"/>
                <c:pt idx="0">
                  <c:v>REPO SOBRE CDM SIN INTERPOSICION DE CONTRAPARTE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714</c:v>
                </c:pt>
                <c:pt idx="1">
                  <c:v>459</c:v>
                </c:pt>
                <c:pt idx="2">
                  <c:v>312</c:v>
                </c:pt>
              </c:numCache>
            </c:numRef>
          </c:val>
          <c:extLst xmlns:c16r2="http://schemas.microsoft.com/office/drawing/2015/06/chart">
            <c:ext xmlns:c16="http://schemas.microsoft.com/office/drawing/2014/chart" uri="{C3380CC4-5D6E-409C-BE32-E72D297353CC}">
              <c16:uniqueId val="{00000001-86EA-41C3-A5D1-59091C127610}"/>
            </c:ext>
          </c:extLst>
        </c:ser>
        <c:dLbls>
          <c:showVal val="1"/>
        </c:dLbls>
        <c:marker val="1"/>
        <c:axId val="146426496"/>
        <c:axId val="146424576"/>
      </c:lineChart>
      <c:catAx>
        <c:axId val="146411904"/>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 </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413824"/>
        <c:crosses val="autoZero"/>
        <c:auto val="1"/>
        <c:lblAlgn val="ctr"/>
        <c:lblOffset val="100"/>
      </c:catAx>
      <c:valAx>
        <c:axId val="146413824"/>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411904"/>
        <c:crosses val="autoZero"/>
        <c:crossBetween val="between"/>
        <c:dispUnits>
          <c:builtInUnit val="millions"/>
        </c:dispUnits>
      </c:valAx>
      <c:valAx>
        <c:axId val="146424576"/>
        <c:scaling>
          <c:orientation val="minMax"/>
          <c:max val="200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426496"/>
        <c:crosses val="max"/>
        <c:crossBetween val="between"/>
      </c:valAx>
      <c:catAx>
        <c:axId val="146426496"/>
        <c:scaling>
          <c:orientation val="minMax"/>
        </c:scaling>
        <c:delete val="1"/>
        <c:axPos val="b"/>
        <c:numFmt formatCode="General" sourceLinked="1"/>
        <c:tickLblPos val="none"/>
        <c:crossAx val="146424576"/>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7.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2982682889867217"/>
          <c:y val="0.11294453358464121"/>
          <c:w val="0.79958718408578666"/>
          <c:h val="0.74874484586518331"/>
        </c:manualLayout>
      </c:layout>
      <c:barChart>
        <c:barDir val="col"/>
        <c:grouping val="clustered"/>
        <c:ser>
          <c:idx val="0"/>
          <c:order val="0"/>
          <c:tx>
            <c:strRef>
              <c:f>Hoja1!$B$1</c:f>
              <c:strCache>
                <c:ptCount val="1"/>
                <c:pt idx="0">
                  <c:v>REPO SOBRE CDM SIN INTERPOSICION DE CONTRAPARTE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#,##0.00_);_("$"* \(#,##0.00\);_("$"* "-"??_);_(@_)</c:formatCode>
                <c:ptCount val="4"/>
                <c:pt idx="0">
                  <c:v>53255041366</c:v>
                </c:pt>
                <c:pt idx="1">
                  <c:v>37659257068</c:v>
                </c:pt>
                <c:pt idx="2">
                  <c:v>15403737237</c:v>
                </c:pt>
                <c:pt idx="3">
                  <c:v>13115277036</c:v>
                </c:pt>
              </c:numCache>
            </c:numRef>
          </c:val>
          <c:extLst xmlns:c16r2="http://schemas.microsoft.com/office/drawing/2015/06/chart">
            <c:ext xmlns:c16="http://schemas.microsoft.com/office/drawing/2014/chart" uri="{C3380CC4-5D6E-409C-BE32-E72D297353CC}">
              <c16:uniqueId val="{00000000-E631-4DFB-B2D9-B3D0C14EFCD3}"/>
            </c:ext>
          </c:extLst>
        </c:ser>
        <c:dLbls>
          <c:showVal val="1"/>
        </c:dLbls>
        <c:gapWidth val="219"/>
        <c:axId val="146548608"/>
        <c:axId val="146550784"/>
      </c:barChart>
      <c:lineChart>
        <c:grouping val="stacked"/>
        <c:ser>
          <c:idx val="1"/>
          <c:order val="1"/>
          <c:tx>
            <c:strRef>
              <c:f>Hoja1!$C$1</c:f>
              <c:strCache>
                <c:ptCount val="1"/>
                <c:pt idx="0">
                  <c:v>REPO SOBRE CDM SIN INTERPOSICION DE CONTRAPARTE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354</c:v>
                </c:pt>
                <c:pt idx="1">
                  <c:v>244</c:v>
                </c:pt>
                <c:pt idx="2">
                  <c:v>157</c:v>
                </c:pt>
                <c:pt idx="3">
                  <c:v>124</c:v>
                </c:pt>
              </c:numCache>
            </c:numRef>
          </c:val>
          <c:extLst xmlns:c16r2="http://schemas.microsoft.com/office/drawing/2015/06/chart">
            <c:ext xmlns:c16="http://schemas.microsoft.com/office/drawing/2014/chart" uri="{C3380CC4-5D6E-409C-BE32-E72D297353CC}">
              <c16:uniqueId val="{00000001-E631-4DFB-B2D9-B3D0C14EFCD3}"/>
            </c:ext>
          </c:extLst>
        </c:ser>
        <c:dLbls>
          <c:showVal val="1"/>
        </c:dLbls>
        <c:marker val="1"/>
        <c:axId val="146567552"/>
        <c:axId val="146553088"/>
      </c:lineChart>
      <c:catAx>
        <c:axId val="146548608"/>
        <c:scaling>
          <c:orientation val="minMax"/>
        </c:scaling>
        <c:axPos val="b"/>
        <c:title>
          <c:layout/>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550784"/>
        <c:crosses val="autoZero"/>
        <c:auto val="1"/>
        <c:lblAlgn val="ctr"/>
        <c:lblOffset val="100"/>
      </c:catAx>
      <c:valAx>
        <c:axId val="146550784"/>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548608"/>
        <c:crosses val="autoZero"/>
        <c:crossBetween val="between"/>
        <c:dispUnits>
          <c:builtInUnit val="millions"/>
        </c:dispUnits>
      </c:valAx>
      <c:valAx>
        <c:axId val="146553088"/>
        <c:scaling>
          <c:orientation val="minMax"/>
          <c:max val="100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567552"/>
        <c:crosses val="max"/>
        <c:crossBetween val="between"/>
      </c:valAx>
      <c:catAx>
        <c:axId val="146567552"/>
        <c:scaling>
          <c:orientation val="minMax"/>
        </c:scaling>
        <c:delete val="1"/>
        <c:axPos val="b"/>
        <c:numFmt formatCode="General" sourceLinked="1"/>
        <c:tickLblPos val="none"/>
        <c:crossAx val="146553088"/>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8.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Hoja1!$B$1</c:f>
              <c:strCache>
                <c:ptCount val="1"/>
                <c:pt idx="0">
                  <c:v>REPO SOBRE CDM SIN INTERPOSICION DE CONTRAPARTE FAG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Hoja1!$B$2:$B$4</c:f>
              <c:numCache>
                <c:formatCode>_("$"* #,##0.00_);_("$"* \(#,##0.00\);_("$"* "-"??_);_(@_)</c:formatCode>
                <c:ptCount val="3"/>
                <c:pt idx="0">
                  <c:v>#N/A</c:v>
                </c:pt>
                <c:pt idx="1">
                  <c:v>#N/A</c:v>
                </c:pt>
                <c:pt idx="2">
                  <c:v>15728022944</c:v>
                </c:pt>
              </c:numCache>
            </c:numRef>
          </c:val>
          <c:extLst xmlns:c16r2="http://schemas.microsoft.com/office/drawing/2015/06/chart">
            <c:ext xmlns:c16="http://schemas.microsoft.com/office/drawing/2014/chart" uri="{C3380CC4-5D6E-409C-BE32-E72D297353CC}">
              <c16:uniqueId val="{00000000-4CE7-47BA-AFF5-E5B599674132}"/>
            </c:ext>
          </c:extLst>
        </c:ser>
        <c:dLbls>
          <c:showVal val="1"/>
        </c:dLbls>
        <c:gapWidth val="219"/>
        <c:axId val="146627968"/>
        <c:axId val="146650624"/>
      </c:barChart>
      <c:lineChart>
        <c:grouping val="stacked"/>
        <c:ser>
          <c:idx val="1"/>
          <c:order val="1"/>
          <c:tx>
            <c:strRef>
              <c:f>Hoja1!$C$1</c:f>
              <c:strCache>
                <c:ptCount val="1"/>
                <c:pt idx="0">
                  <c:v>REPO SOBRE CDM SIN INTERPOSICION DE CONTRAPARTE FAG NÚMERO DE OPERACIONES</c:v>
                </c:pt>
              </c:strCache>
            </c:strRef>
          </c:tx>
          <c:spPr>
            <a:ln w="28575" cap="rnd">
              <a:solidFill>
                <a:srgbClr val="00B050"/>
              </a:solidFill>
              <a:round/>
            </a:ln>
            <a:effectLst/>
          </c:spPr>
          <c:marker>
            <c:symbol val="circle"/>
            <c:size val="5"/>
            <c:spPr>
              <a:solidFill>
                <a:schemeClr val="accent2"/>
              </a:solidFill>
              <a:ln w="9525">
                <a:solidFill>
                  <a:srgbClr val="00B050"/>
                </a:solidFill>
              </a:ln>
              <a:effectLst/>
            </c:spPr>
          </c:marker>
          <c:dLbls>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Hoja1!$A$2:$A$4</c:f>
              <c:numCache>
                <c:formatCode>General</c:formatCode>
                <c:ptCount val="3"/>
                <c:pt idx="0">
                  <c:v>2014</c:v>
                </c:pt>
                <c:pt idx="1">
                  <c:v>2015</c:v>
                </c:pt>
                <c:pt idx="2">
                  <c:v>2016</c:v>
                </c:pt>
              </c:numCache>
            </c:numRef>
          </c:cat>
          <c:val>
            <c:numRef>
              <c:f>Hoja1!$C$2:$C$4</c:f>
              <c:numCache>
                <c:formatCode>_(* #,##0.00_);_(* \(#,##0.00\);_(* "-"??_);_(@_)</c:formatCode>
                <c:ptCount val="3"/>
                <c:pt idx="0">
                  <c:v>#N/A</c:v>
                </c:pt>
                <c:pt idx="1">
                  <c:v>#N/A</c:v>
                </c:pt>
                <c:pt idx="2">
                  <c:v>57</c:v>
                </c:pt>
              </c:numCache>
            </c:numRef>
          </c:val>
          <c:extLst xmlns:c16r2="http://schemas.microsoft.com/office/drawing/2015/06/chart">
            <c:ext xmlns:c16="http://schemas.microsoft.com/office/drawing/2014/chart" uri="{C3380CC4-5D6E-409C-BE32-E72D297353CC}">
              <c16:uniqueId val="{00000001-4CE7-47BA-AFF5-E5B599674132}"/>
            </c:ext>
          </c:extLst>
        </c:ser>
        <c:dLbls>
          <c:showVal val="1"/>
        </c:dLbls>
        <c:marker val="1"/>
        <c:axId val="146671488"/>
        <c:axId val="146669568"/>
      </c:lineChart>
      <c:catAx>
        <c:axId val="146627968"/>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a:t>Año Total</a:t>
                </a: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650624"/>
        <c:crosses val="autoZero"/>
        <c:auto val="1"/>
        <c:lblAlgn val="ctr"/>
        <c:lblOffset val="100"/>
      </c:catAx>
      <c:valAx>
        <c:axId val="146650624"/>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627968"/>
        <c:crosses val="autoZero"/>
        <c:crossBetween val="between"/>
        <c:dispUnits>
          <c:builtInUnit val="millions"/>
        </c:dispUnits>
      </c:valAx>
      <c:valAx>
        <c:axId val="146669568"/>
        <c:scaling>
          <c:orientation val="minMax"/>
          <c:max val="10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671488"/>
        <c:crosses val="max"/>
        <c:crossBetween val="between"/>
      </c:valAx>
      <c:catAx>
        <c:axId val="146671488"/>
        <c:scaling>
          <c:orientation val="minMax"/>
        </c:scaling>
        <c:delete val="1"/>
        <c:axPos val="b"/>
        <c:numFmt formatCode="General" sourceLinked="1"/>
        <c:tickLblPos val="none"/>
        <c:crossAx val="146669568"/>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49.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3490161557032532"/>
          <c:y val="9.2042442108201505E-2"/>
          <c:w val="0.79451239741413648"/>
          <c:h val="0.78009798307983924"/>
        </c:manualLayout>
      </c:layout>
      <c:barChart>
        <c:barDir val="col"/>
        <c:grouping val="clustered"/>
        <c:ser>
          <c:idx val="0"/>
          <c:order val="0"/>
          <c:tx>
            <c:strRef>
              <c:f>Hoja1!$B$1</c:f>
              <c:strCache>
                <c:ptCount val="1"/>
                <c:pt idx="0">
                  <c:v>REPO SOBRE CDM SIN INTERPOSICION DE CONTRAPARTE FAG
 VALOR NEGOCIO</c:v>
                </c:pt>
              </c:strCache>
            </c:strRef>
          </c:tx>
          <c:spPr>
            <a:solidFill>
              <a:srgbClr val="002060"/>
            </a:solidFill>
            <a:ln>
              <a:noFill/>
            </a:ln>
            <a:effectLst/>
          </c:spPr>
          <c:dLbls>
            <c:spPr>
              <a:solidFill>
                <a:schemeClr val="lt1"/>
              </a:solidFill>
              <a:ln w="25400" cap="flat" cmpd="sng" algn="ctr">
                <a:solidFill>
                  <a:srgbClr val="00206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Hoja1!$B$2:$B$5</c:f>
              <c:numCache>
                <c:formatCode>_("$"* #,##0.00_);_("$"* \(#,##0.00\);_("$"* "-"??_);_(@_)</c:formatCode>
                <c:ptCount val="4"/>
                <c:pt idx="0">
                  <c:v>#N/A</c:v>
                </c:pt>
                <c:pt idx="1">
                  <c:v>#N/A</c:v>
                </c:pt>
                <c:pt idx="2">
                  <c:v>8419580689</c:v>
                </c:pt>
                <c:pt idx="3">
                  <c:v>11770070907</c:v>
                </c:pt>
              </c:numCache>
            </c:numRef>
          </c:val>
          <c:extLst xmlns:c16r2="http://schemas.microsoft.com/office/drawing/2015/06/chart">
            <c:ext xmlns:c16="http://schemas.microsoft.com/office/drawing/2014/chart" uri="{C3380CC4-5D6E-409C-BE32-E72D297353CC}">
              <c16:uniqueId val="{00000000-FFB0-4B30-9DB2-68885FC72671}"/>
            </c:ext>
          </c:extLst>
        </c:ser>
        <c:dLbls>
          <c:showVal val="1"/>
        </c:dLbls>
        <c:gapWidth val="219"/>
        <c:axId val="146781312"/>
        <c:axId val="146783232"/>
      </c:barChart>
      <c:lineChart>
        <c:grouping val="stacked"/>
        <c:ser>
          <c:idx val="1"/>
          <c:order val="1"/>
          <c:tx>
            <c:strRef>
              <c:f>Hoja1!$C$1</c:f>
              <c:strCache>
                <c:ptCount val="1"/>
                <c:pt idx="0">
                  <c:v>REPO SOBRE CDM SIN INTERPOSICION DE CONTRAPARTE FAG
 NÚMERO DE OPERACIONES</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dLbls>
            <c:numFmt formatCode="#,##0" sourceLinked="0"/>
            <c:spPr>
              <a:solidFill>
                <a:schemeClr val="lt1"/>
              </a:solidFill>
              <a:ln w="25400" cap="flat" cmpd="sng" algn="ctr">
                <a:solidFill>
                  <a:srgbClr val="00B050"/>
                </a:solidFill>
                <a:prstDash val="solid"/>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2014-1</c:v>
                </c:pt>
                <c:pt idx="1">
                  <c:v>2015-1</c:v>
                </c:pt>
                <c:pt idx="2">
                  <c:v>2016-1</c:v>
                </c:pt>
                <c:pt idx="3">
                  <c:v>2017-1</c:v>
                </c:pt>
              </c:strCache>
            </c:strRef>
          </c:cat>
          <c:val>
            <c:numRef>
              <c:f>Hoja1!$C$2:$C$5</c:f>
              <c:numCache>
                <c:formatCode>_(* #,##0.00_);_(* \(#,##0.00\);_(* "-"??_);_(@_)</c:formatCode>
                <c:ptCount val="4"/>
                <c:pt idx="0">
                  <c:v>#N/A</c:v>
                </c:pt>
                <c:pt idx="1">
                  <c:v>#N/A</c:v>
                </c:pt>
                <c:pt idx="2">
                  <c:v>30</c:v>
                </c:pt>
                <c:pt idx="3">
                  <c:v>88</c:v>
                </c:pt>
              </c:numCache>
            </c:numRef>
          </c:val>
          <c:extLst xmlns:c16r2="http://schemas.microsoft.com/office/drawing/2015/06/chart">
            <c:ext xmlns:c16="http://schemas.microsoft.com/office/drawing/2014/chart" uri="{C3380CC4-5D6E-409C-BE32-E72D297353CC}">
              <c16:uniqueId val="{00000001-FFB0-4B30-9DB2-68885FC72671}"/>
            </c:ext>
          </c:extLst>
        </c:ser>
        <c:dLbls>
          <c:showVal val="1"/>
        </c:dLbls>
        <c:marker val="1"/>
        <c:axId val="146795904"/>
        <c:axId val="146793984"/>
      </c:lineChart>
      <c:catAx>
        <c:axId val="146781312"/>
        <c:scaling>
          <c:orientation val="minMax"/>
        </c:scaling>
        <c:axPos val="b"/>
        <c:title>
          <c:layout/>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CO"/>
            </a:p>
          </c:tx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783232"/>
        <c:crosses val="autoZero"/>
        <c:auto val="1"/>
        <c:lblAlgn val="ctr"/>
        <c:lblOffset val="100"/>
      </c:catAx>
      <c:valAx>
        <c:axId val="146783232"/>
        <c:scaling>
          <c:orientation val="minMax"/>
        </c:scaling>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Valor del Negocio en Millones de pesos </a:t>
                </a:r>
                <a:endParaRPr lang="es-CO">
                  <a:effectLst/>
                </a:endParaRPr>
              </a:p>
            </c:rich>
          </c:tx>
          <c:layout/>
          <c:spPr>
            <a:noFill/>
            <a:ln>
              <a:noFill/>
            </a:ln>
            <a:effectLst/>
          </c:spPr>
        </c:title>
        <c:numFmt formatCode="_(&quot;$&quot;* #,##0.00_);_(&quot;$&quot;* \(#,##0.00\);_(&quot;$&quot;* &quot;-&quot;??_);_(@_)" sourceLinked="1"/>
        <c:maj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781312"/>
        <c:crosses val="autoZero"/>
        <c:crossBetween val="between"/>
        <c:dispUnits>
          <c:builtInUnit val="millions"/>
        </c:dispUnits>
      </c:valAx>
      <c:valAx>
        <c:axId val="146793984"/>
        <c:scaling>
          <c:orientation val="minMax"/>
          <c:max val="150"/>
          <c:min val="0"/>
        </c:scaling>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CO" sz="1800" b="0" i="0" baseline="0">
                    <a:effectLst/>
                  </a:rPr>
                  <a:t>Número de Operaciones en #</a:t>
                </a:r>
                <a:endParaRPr lang="es-CO">
                  <a:effectLst/>
                </a:endParaRPr>
              </a:p>
            </c:rich>
          </c:tx>
          <c:layout/>
          <c:spPr>
            <a:noFill/>
            <a:ln>
              <a:noFill/>
            </a:ln>
            <a:effectLst/>
          </c:spPr>
        </c:title>
        <c:numFmt formatCode="#,##0" sourceLinked="0"/>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s-CO"/>
          </a:p>
        </c:txPr>
        <c:crossAx val="146795904"/>
        <c:crosses val="max"/>
        <c:crossBetween val="between"/>
      </c:valAx>
      <c:catAx>
        <c:axId val="146795904"/>
        <c:scaling>
          <c:orientation val="minMax"/>
        </c:scaling>
        <c:delete val="1"/>
        <c:axPos val="b"/>
        <c:numFmt formatCode="General" sourceLinked="1"/>
        <c:tickLblPos val="none"/>
        <c:crossAx val="146793984"/>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clustered"/>
        <c:ser>
          <c:idx val="0"/>
          <c:order val="0"/>
          <c:tx>
            <c:strRef>
              <c:f>'Presentación Corporativa'!$B$247</c:f>
              <c:strCache>
                <c:ptCount val="1"/>
                <c:pt idx="0">
                  <c:v>2016</c:v>
                </c:pt>
              </c:strCache>
            </c:strRef>
          </c:tx>
          <c:spPr>
            <a:solidFill>
              <a:srgbClr val="0070C0"/>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s-ES" sz="12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'Presentación Corporativa'!$A$248:$A$250</c:f>
              <c:strCache>
                <c:ptCount val="3"/>
                <c:pt idx="0">
                  <c:v>Activos totales</c:v>
                </c:pt>
                <c:pt idx="1">
                  <c:v>Pasivos totales</c:v>
                </c:pt>
                <c:pt idx="2">
                  <c:v>Patrimonio</c:v>
                </c:pt>
              </c:strCache>
            </c:strRef>
          </c:cat>
          <c:val>
            <c:numRef>
              <c:f>'Presentación Corporativa'!$B$248:$B$250</c:f>
              <c:numCache>
                <c:formatCode>0</c:formatCode>
                <c:ptCount val="3"/>
                <c:pt idx="0">
                  <c:v>69.693963973929982</c:v>
                </c:pt>
                <c:pt idx="1">
                  <c:v>8.5224392507200708</c:v>
                </c:pt>
                <c:pt idx="2">
                  <c:v>61.171524722960008</c:v>
                </c:pt>
              </c:numCache>
            </c:numRef>
          </c:val>
          <c:extLst xmlns:c16r2="http://schemas.microsoft.com/office/drawing/2015/06/chart">
            <c:ext xmlns:c16="http://schemas.microsoft.com/office/drawing/2014/chart" uri="{C3380CC4-5D6E-409C-BE32-E72D297353CC}">
              <c16:uniqueId val="{00000000-95A4-486C-9F60-0918DD7BEECF}"/>
            </c:ext>
          </c:extLst>
        </c:ser>
        <c:ser>
          <c:idx val="1"/>
          <c:order val="1"/>
          <c:tx>
            <c:strRef>
              <c:f>'Presentación Corporativa'!$C$247</c:f>
              <c:strCache>
                <c:ptCount val="1"/>
                <c:pt idx="0">
                  <c:v>2017</c:v>
                </c:pt>
              </c:strCache>
            </c:strRef>
          </c:tx>
          <c:spPr>
            <a:solidFill>
              <a:srgbClr val="00B050"/>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lang="es-ES" sz="12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'Presentación Corporativa'!$A$248:$A$250</c:f>
              <c:strCache>
                <c:ptCount val="3"/>
                <c:pt idx="0">
                  <c:v>Activos totales</c:v>
                </c:pt>
                <c:pt idx="1">
                  <c:v>Pasivos totales</c:v>
                </c:pt>
                <c:pt idx="2">
                  <c:v>Patrimonio</c:v>
                </c:pt>
              </c:strCache>
            </c:strRef>
          </c:cat>
          <c:val>
            <c:numRef>
              <c:f>'Presentación Corporativa'!$C$248:$C$250</c:f>
              <c:numCache>
                <c:formatCode>0</c:formatCode>
                <c:ptCount val="3"/>
                <c:pt idx="0">
                  <c:v>84.596867227190032</c:v>
                </c:pt>
                <c:pt idx="1">
                  <c:v>14.53124047519</c:v>
                </c:pt>
                <c:pt idx="2">
                  <c:v>70.065626751999986</c:v>
                </c:pt>
              </c:numCache>
            </c:numRef>
          </c:val>
          <c:extLst xmlns:c16r2="http://schemas.microsoft.com/office/drawing/2015/06/chart">
            <c:ext xmlns:c16="http://schemas.microsoft.com/office/drawing/2014/chart" uri="{C3380CC4-5D6E-409C-BE32-E72D297353CC}">
              <c16:uniqueId val="{00000001-95A4-486C-9F60-0918DD7BEECF}"/>
            </c:ext>
          </c:extLst>
        </c:ser>
        <c:gapWidth val="219"/>
        <c:overlap val="-27"/>
        <c:axId val="75700096"/>
        <c:axId val="75701632"/>
      </c:barChart>
      <c:catAx>
        <c:axId val="7570009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200" b="0" i="0" u="none" strike="noStrike" kern="1200" baseline="0">
                <a:solidFill>
                  <a:schemeClr val="tx1">
                    <a:lumMod val="65000"/>
                    <a:lumOff val="35000"/>
                  </a:schemeClr>
                </a:solidFill>
                <a:latin typeface="+mn-lt"/>
                <a:ea typeface="+mn-ea"/>
                <a:cs typeface="+mn-cs"/>
              </a:defRPr>
            </a:pPr>
            <a:endParaRPr lang="es-CO"/>
          </a:p>
        </c:txPr>
        <c:crossAx val="75701632"/>
        <c:crosses val="autoZero"/>
        <c:auto val="1"/>
        <c:lblAlgn val="ctr"/>
        <c:lblOffset val="100"/>
      </c:catAx>
      <c:valAx>
        <c:axId val="75701632"/>
        <c:scaling>
          <c:orientation val="minMax"/>
        </c:scaling>
        <c:delete val="1"/>
        <c:axPos val="l"/>
        <c:numFmt formatCode="0" sourceLinked="1"/>
        <c:majorTickMark val="none"/>
        <c:tickLblPos val="none"/>
        <c:crossAx val="75700096"/>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lang="es-ES" sz="1200"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w="9525" cap="flat" cmpd="sng" algn="ctr">
      <a:noFill/>
      <a:round/>
    </a:ln>
    <a:effectLst/>
  </c:spPr>
  <c:txPr>
    <a:bodyPr/>
    <a:lstStyle/>
    <a:p>
      <a:pPr>
        <a:defRPr/>
      </a:pPr>
      <a:endParaRPr lang="es-CO"/>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lineChart>
        <c:grouping val="standard"/>
        <c:ser>
          <c:idx val="0"/>
          <c:order val="0"/>
          <c:tx>
            <c:strRef>
              <c:f>'Presentación Corporativa'!$A$265</c:f>
              <c:strCache>
                <c:ptCount val="1"/>
                <c:pt idx="0">
                  <c:v>RoA</c:v>
                </c:pt>
              </c:strCache>
            </c:strRef>
          </c:tx>
          <c:spPr>
            <a:ln w="28575" cap="rnd">
              <a:solidFill>
                <a:srgbClr val="002060"/>
              </a:solidFill>
              <a:round/>
            </a:ln>
            <a:effectLst/>
          </c:spPr>
          <c:marker>
            <c:symbol val="circle"/>
            <c:size val="5"/>
            <c:spPr>
              <a:solidFill>
                <a:schemeClr val="accent1"/>
              </a:solidFill>
              <a:ln w="9525">
                <a:solidFill>
                  <a:srgbClr val="00206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es-ES" sz="1200" b="0" i="0" u="none" strike="noStrike" kern="1200" baseline="0">
                    <a:solidFill>
                      <a:schemeClr val="tx1">
                        <a:lumMod val="75000"/>
                        <a:lumOff val="25000"/>
                      </a:schemeClr>
                    </a:solidFill>
                    <a:latin typeface="+mn-lt"/>
                    <a:ea typeface="+mn-ea"/>
                    <a:cs typeface="+mn-cs"/>
                  </a:defRPr>
                </a:pPr>
                <a:endParaRPr lang="es-CO"/>
              </a:p>
            </c:txPr>
            <c:dLblPos val="b"/>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Corporativa'!$B$264:$C$264</c:f>
              <c:numCache>
                <c:formatCode>General</c:formatCode>
                <c:ptCount val="2"/>
                <c:pt idx="0">
                  <c:v>2016</c:v>
                </c:pt>
                <c:pt idx="1">
                  <c:v>2017</c:v>
                </c:pt>
              </c:numCache>
            </c:numRef>
          </c:cat>
          <c:val>
            <c:numRef>
              <c:f>'Presentación Corporativa'!$B$265:$C$265</c:f>
              <c:numCache>
                <c:formatCode>0%</c:formatCode>
                <c:ptCount val="2"/>
                <c:pt idx="0">
                  <c:v>3.0000000000000002E-2</c:v>
                </c:pt>
                <c:pt idx="1">
                  <c:v>7.0000000000000021E-2</c:v>
                </c:pt>
              </c:numCache>
            </c:numRef>
          </c:val>
          <c:extLst xmlns:c16r2="http://schemas.microsoft.com/office/drawing/2015/06/chart">
            <c:ext xmlns:c16="http://schemas.microsoft.com/office/drawing/2014/chart" uri="{C3380CC4-5D6E-409C-BE32-E72D297353CC}">
              <c16:uniqueId val="{00000000-CA32-4A8A-8644-549A0FDD0BED}"/>
            </c:ext>
          </c:extLst>
        </c:ser>
        <c:ser>
          <c:idx val="1"/>
          <c:order val="1"/>
          <c:tx>
            <c:strRef>
              <c:f>'Presentación Corporativa'!$A$266</c:f>
              <c:strCache>
                <c:ptCount val="1"/>
                <c:pt idx="0">
                  <c:v>RoE</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es-ES" sz="1200" b="0" i="0" u="none" strike="noStrike" kern="1200" baseline="0">
                    <a:solidFill>
                      <a:schemeClr val="tx1">
                        <a:lumMod val="75000"/>
                        <a:lumOff val="25000"/>
                      </a:schemeClr>
                    </a:solidFill>
                    <a:latin typeface="+mn-lt"/>
                    <a:ea typeface="+mn-ea"/>
                    <a:cs typeface="+mn-cs"/>
                  </a:defRPr>
                </a:pPr>
                <a:endParaRPr lang="es-CO"/>
              </a:p>
            </c:txPr>
            <c:dLblPos val="t"/>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'Presentación Corporativa'!$B$264:$C$264</c:f>
              <c:numCache>
                <c:formatCode>General</c:formatCode>
                <c:ptCount val="2"/>
                <c:pt idx="0">
                  <c:v>2016</c:v>
                </c:pt>
                <c:pt idx="1">
                  <c:v>2017</c:v>
                </c:pt>
              </c:numCache>
            </c:numRef>
          </c:cat>
          <c:val>
            <c:numRef>
              <c:f>'Presentación Corporativa'!$B$266:$C$266</c:f>
              <c:numCache>
                <c:formatCode>0%</c:formatCode>
                <c:ptCount val="2"/>
                <c:pt idx="0">
                  <c:v>3.0000000000000002E-2</c:v>
                </c:pt>
                <c:pt idx="1">
                  <c:v>8.0000000000000043E-2</c:v>
                </c:pt>
              </c:numCache>
            </c:numRef>
          </c:val>
          <c:extLst xmlns:c16r2="http://schemas.microsoft.com/office/drawing/2015/06/chart">
            <c:ext xmlns:c16="http://schemas.microsoft.com/office/drawing/2014/chart" uri="{C3380CC4-5D6E-409C-BE32-E72D297353CC}">
              <c16:uniqueId val="{00000001-CA32-4A8A-8644-549A0FDD0BED}"/>
            </c:ext>
          </c:extLst>
        </c:ser>
        <c:marker val="1"/>
        <c:axId val="75748480"/>
        <c:axId val="75750016"/>
      </c:lineChart>
      <c:catAx>
        <c:axId val="7574848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200" b="0" i="0" u="none" strike="noStrike" kern="1200" baseline="0">
                <a:solidFill>
                  <a:schemeClr val="tx1">
                    <a:lumMod val="65000"/>
                    <a:lumOff val="35000"/>
                  </a:schemeClr>
                </a:solidFill>
                <a:latin typeface="+mn-lt"/>
                <a:ea typeface="+mn-ea"/>
                <a:cs typeface="+mn-cs"/>
              </a:defRPr>
            </a:pPr>
            <a:endParaRPr lang="es-CO"/>
          </a:p>
        </c:txPr>
        <c:crossAx val="75750016"/>
        <c:crosses val="autoZero"/>
        <c:auto val="1"/>
        <c:lblAlgn val="ctr"/>
        <c:lblOffset val="100"/>
      </c:catAx>
      <c:valAx>
        <c:axId val="75750016"/>
        <c:scaling>
          <c:orientation val="minMax"/>
        </c:scaling>
        <c:delete val="1"/>
        <c:axPos val="l"/>
        <c:numFmt formatCode="0%" sourceLinked="1"/>
        <c:majorTickMark val="none"/>
        <c:tickLblPos val="none"/>
        <c:crossAx val="75748480"/>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lang="es-ES" sz="1200"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w="9525" cap="flat" cmpd="sng" algn="ctr">
      <a:noFill/>
      <a:round/>
    </a:ln>
    <a:effectLst/>
  </c:spPr>
  <c:txPr>
    <a:bodyPr/>
    <a:lstStyle/>
    <a:p>
      <a:pPr>
        <a:defRPr/>
      </a:pPr>
      <a:endParaRPr lang="es-CO"/>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barChart>
        <c:barDir val="col"/>
        <c:grouping val="stacked"/>
        <c:ser>
          <c:idx val="0"/>
          <c:order val="0"/>
          <c:tx>
            <c:strRef>
              <c:f>Hoja1!$B$3</c:f>
              <c:strCache>
                <c:ptCount val="1"/>
                <c:pt idx="0">
                  <c:v>Registro de Facturas</c:v>
                </c:pt>
              </c:strCache>
            </c:strRef>
          </c:tx>
          <c:spPr>
            <a:solidFill>
              <a:srgbClr val="002060"/>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Hoja1!$C$2:$L$2</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Hoja1!$C$3:$L$3</c:f>
              <c:numCache>
                <c:formatCode>General</c:formatCode>
                <c:ptCount val="10"/>
                <c:pt idx="0">
                  <c:v>11</c:v>
                </c:pt>
                <c:pt idx="1">
                  <c:v>10</c:v>
                </c:pt>
                <c:pt idx="2">
                  <c:v>10</c:v>
                </c:pt>
                <c:pt idx="3">
                  <c:v>12</c:v>
                </c:pt>
                <c:pt idx="4">
                  <c:v>13</c:v>
                </c:pt>
                <c:pt idx="5">
                  <c:v>13</c:v>
                </c:pt>
                <c:pt idx="6">
                  <c:v>13</c:v>
                </c:pt>
                <c:pt idx="7">
                  <c:v>15</c:v>
                </c:pt>
                <c:pt idx="8">
                  <c:v>18</c:v>
                </c:pt>
                <c:pt idx="9" formatCode="#,##0">
                  <c:v>8.1020000000000003</c:v>
                </c:pt>
              </c:numCache>
            </c:numRef>
          </c:val>
          <c:extLst xmlns:c16r2="http://schemas.microsoft.com/office/drawing/2015/06/chart">
            <c:ext xmlns:c16="http://schemas.microsoft.com/office/drawing/2014/chart" uri="{C3380CC4-5D6E-409C-BE32-E72D297353CC}">
              <c16:uniqueId val="{00000000-83F4-42BB-80FA-51D21788CCF0}"/>
            </c:ext>
          </c:extLst>
        </c:ser>
        <c:ser>
          <c:idx val="1"/>
          <c:order val="1"/>
          <c:tx>
            <c:strRef>
              <c:f>Hoja1!$B$4</c:f>
              <c:strCache>
                <c:ptCount val="1"/>
                <c:pt idx="0">
                  <c:v>MCP</c:v>
                </c:pt>
              </c:strCache>
            </c:strRef>
          </c:tx>
          <c:spPr>
            <a:solidFill>
              <a:srgbClr val="00B050"/>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Hoja1!$C$2:$L$2</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Hoja1!$C$4:$L$4</c:f>
              <c:numCache>
                <c:formatCode>General</c:formatCode>
                <c:ptCount val="10"/>
                <c:pt idx="0">
                  <c:v>1</c:v>
                </c:pt>
                <c:pt idx="1">
                  <c:v>1</c:v>
                </c:pt>
                <c:pt idx="2">
                  <c:v>2</c:v>
                </c:pt>
                <c:pt idx="3">
                  <c:v>3</c:v>
                </c:pt>
                <c:pt idx="4">
                  <c:v>4</c:v>
                </c:pt>
                <c:pt idx="5">
                  <c:v>3</c:v>
                </c:pt>
                <c:pt idx="6">
                  <c:v>4</c:v>
                </c:pt>
                <c:pt idx="7">
                  <c:v>3</c:v>
                </c:pt>
                <c:pt idx="8">
                  <c:v>3</c:v>
                </c:pt>
                <c:pt idx="9" formatCode="0">
                  <c:v>6.0289999999999955</c:v>
                </c:pt>
              </c:numCache>
            </c:numRef>
          </c:val>
          <c:extLst xmlns:c16r2="http://schemas.microsoft.com/office/drawing/2015/06/chart">
            <c:ext xmlns:c16="http://schemas.microsoft.com/office/drawing/2014/chart" uri="{C3380CC4-5D6E-409C-BE32-E72D297353CC}">
              <c16:uniqueId val="{00000001-83F4-42BB-80FA-51D21788CCF0}"/>
            </c:ext>
          </c:extLst>
        </c:ser>
        <c:ser>
          <c:idx val="2"/>
          <c:order val="2"/>
          <c:tx>
            <c:strRef>
              <c:f>Hoja1!$B$5</c:f>
              <c:strCache>
                <c:ptCount val="1"/>
                <c:pt idx="0">
                  <c:v>Gas</c:v>
                </c:pt>
              </c:strCache>
            </c:strRef>
          </c:tx>
          <c:spPr>
            <a:solidFill>
              <a:srgbClr val="6BADF5"/>
            </a:solidFill>
            <a:ln>
              <a:noFill/>
            </a:ln>
            <a:effectLst/>
          </c:spPr>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83F4-42BB-80FA-51D21788CCF0}"/>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83F4-42BB-80FA-51D21788CCF0}"/>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83F4-42BB-80FA-51D21788CCF0}"/>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83F4-42BB-80FA-51D21788CCF0}"/>
                </c:ext>
              </c:extLst>
            </c:dLbl>
            <c:dLbl>
              <c:idx val="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83F4-42BB-80FA-51D21788CCF0}"/>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83F4-42BB-80FA-51D21788CCF0}"/>
                </c:ext>
              </c:extLst>
            </c:dLbl>
            <c:dLbl>
              <c:idx val="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83F4-42BB-80FA-51D21788CCF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Hoja1!$C$2:$L$2</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Hoja1!$C$5:$L$5</c:f>
              <c:numCache>
                <c:formatCode>General</c:formatCode>
                <c:ptCount val="10"/>
                <c:pt idx="0">
                  <c:v>0</c:v>
                </c:pt>
                <c:pt idx="1">
                  <c:v>0</c:v>
                </c:pt>
                <c:pt idx="2">
                  <c:v>0</c:v>
                </c:pt>
                <c:pt idx="3">
                  <c:v>0</c:v>
                </c:pt>
                <c:pt idx="4">
                  <c:v>0</c:v>
                </c:pt>
                <c:pt idx="5">
                  <c:v>0</c:v>
                </c:pt>
                <c:pt idx="6">
                  <c:v>0</c:v>
                </c:pt>
                <c:pt idx="7">
                  <c:v>4</c:v>
                </c:pt>
                <c:pt idx="8">
                  <c:v>4</c:v>
                </c:pt>
                <c:pt idx="9" formatCode="0">
                  <c:v>2.2799999999999998</c:v>
                </c:pt>
              </c:numCache>
            </c:numRef>
          </c:val>
          <c:extLst xmlns:c16r2="http://schemas.microsoft.com/office/drawing/2015/06/chart">
            <c:ext xmlns:c16="http://schemas.microsoft.com/office/drawing/2014/chart" uri="{C3380CC4-5D6E-409C-BE32-E72D297353CC}">
              <c16:uniqueId val="{00000009-83F4-42BB-80FA-51D21788CCF0}"/>
            </c:ext>
          </c:extLst>
        </c:ser>
        <c:ser>
          <c:idx val="3"/>
          <c:order val="3"/>
          <c:tx>
            <c:strRef>
              <c:f>Hoja1!$B$6</c:f>
              <c:strCache>
                <c:ptCount val="1"/>
                <c:pt idx="0">
                  <c:v>Convenios</c:v>
                </c:pt>
              </c:strCache>
            </c:strRef>
          </c:tx>
          <c:spPr>
            <a:solidFill>
              <a:schemeClr val="accent4"/>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Hoja1!$C$2:$L$2</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Hoja1!$C$6:$L$6</c:f>
              <c:numCache>
                <c:formatCode>General</c:formatCode>
                <c:ptCount val="10"/>
                <c:pt idx="0">
                  <c:v>5</c:v>
                </c:pt>
                <c:pt idx="1">
                  <c:v>5</c:v>
                </c:pt>
                <c:pt idx="2">
                  <c:v>3</c:v>
                </c:pt>
                <c:pt idx="3">
                  <c:v>1</c:v>
                </c:pt>
                <c:pt idx="4">
                  <c:v>2</c:v>
                </c:pt>
                <c:pt idx="5">
                  <c:v>4</c:v>
                </c:pt>
                <c:pt idx="6">
                  <c:v>5</c:v>
                </c:pt>
                <c:pt idx="7">
                  <c:v>6</c:v>
                </c:pt>
                <c:pt idx="8">
                  <c:v>2</c:v>
                </c:pt>
                <c:pt idx="9" formatCode="0">
                  <c:v>1.246999999999995</c:v>
                </c:pt>
              </c:numCache>
            </c:numRef>
          </c:val>
          <c:extLst xmlns:c16r2="http://schemas.microsoft.com/office/drawing/2015/06/chart">
            <c:ext xmlns:c16="http://schemas.microsoft.com/office/drawing/2014/chart" uri="{C3380CC4-5D6E-409C-BE32-E72D297353CC}">
              <c16:uniqueId val="{0000000A-83F4-42BB-80FA-51D21788CCF0}"/>
            </c:ext>
          </c:extLst>
        </c:ser>
        <c:gapWidth val="156"/>
        <c:overlap val="100"/>
        <c:axId val="77335552"/>
        <c:axId val="77353728"/>
      </c:barChart>
      <c:catAx>
        <c:axId val="7733555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77353728"/>
        <c:crosses val="autoZero"/>
        <c:auto val="1"/>
        <c:lblAlgn val="ctr"/>
        <c:lblOffset val="100"/>
      </c:catAx>
      <c:valAx>
        <c:axId val="77353728"/>
        <c:scaling>
          <c:orientation val="minMax"/>
        </c:scaling>
        <c:delete val="1"/>
        <c:axPos val="l"/>
        <c:numFmt formatCode="General" sourceLinked="1"/>
        <c:majorTickMark val="none"/>
        <c:tickLblPos val="none"/>
        <c:crossAx val="77335552"/>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0.14455350162164965"/>
          <c:y val="5.6148658501020687E-2"/>
          <c:w val="0.66925262234505623"/>
          <c:h val="0.81849190726159526"/>
        </c:manualLayout>
      </c:layout>
      <c:pieChart>
        <c:varyColors val="1"/>
        <c:ser>
          <c:idx val="0"/>
          <c:order val="0"/>
          <c:dPt>
            <c:idx val="0"/>
            <c:spPr>
              <a:solidFill>
                <a:srgbClr val="002060"/>
              </a:solidFill>
              <a:ln w="19050">
                <a:solidFill>
                  <a:schemeClr val="lt1"/>
                </a:solidFill>
              </a:ln>
              <a:effectLst/>
            </c:spPr>
            <c:extLst xmlns:c16r2="http://schemas.microsoft.com/office/drawing/2015/06/chart">
              <c:ext xmlns:c16="http://schemas.microsoft.com/office/drawing/2014/chart" uri="{C3380CC4-5D6E-409C-BE32-E72D297353CC}">
                <c16:uniqueId val="{00000001-457E-4438-A2BE-16B584C9B0DA}"/>
              </c:ext>
            </c:extLst>
          </c:dPt>
          <c:dPt>
            <c:idx val="1"/>
            <c:spPr>
              <a:solidFill>
                <a:srgbClr val="00B050"/>
              </a:solidFill>
              <a:ln w="19050">
                <a:solidFill>
                  <a:schemeClr val="lt1"/>
                </a:solidFill>
              </a:ln>
              <a:effectLst/>
            </c:spPr>
            <c:extLst xmlns:c16r2="http://schemas.microsoft.com/office/drawing/2015/06/chart">
              <c:ext xmlns:c16="http://schemas.microsoft.com/office/drawing/2014/chart" uri="{C3380CC4-5D6E-409C-BE32-E72D297353CC}">
                <c16:uniqueId val="{00000003-457E-4438-A2BE-16B584C9B0DA}"/>
              </c:ext>
            </c:extLst>
          </c:dPt>
          <c:dPt>
            <c:idx val="2"/>
            <c:spPr>
              <a:solidFill>
                <a:srgbClr val="6BADF5"/>
              </a:solidFill>
              <a:ln w="19050">
                <a:solidFill>
                  <a:schemeClr val="lt1"/>
                </a:solidFill>
              </a:ln>
              <a:effectLst/>
            </c:spPr>
            <c:extLst xmlns:c16r2="http://schemas.microsoft.com/office/drawing/2015/06/chart">
              <c:ext xmlns:c16="http://schemas.microsoft.com/office/drawing/2014/chart" uri="{C3380CC4-5D6E-409C-BE32-E72D297353CC}">
                <c16:uniqueId val="{00000005-457E-4438-A2BE-16B584C9B0DA}"/>
              </c:ext>
            </c:extLst>
          </c:dPt>
          <c:dPt>
            <c:idx val="3"/>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457E-4438-A2BE-16B584C9B0DA}"/>
              </c:ext>
            </c:extLst>
          </c:dPt>
          <c:dLbls>
            <c:dLbl>
              <c:idx val="0"/>
              <c:layout/>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s-CO"/>
                </a:p>
              </c:txPr>
              <c:showCatName val="1"/>
              <c:showPercent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457E-4438-A2BE-16B584C9B0DA}"/>
                </c:ext>
              </c:extLst>
            </c:dLbl>
            <c:dLbl>
              <c:idx val="1"/>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s-CO"/>
                </a:p>
              </c:txPr>
              <c:showCatName val="1"/>
              <c:showPercent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457E-4438-A2BE-16B584C9B0DA}"/>
                </c:ext>
              </c:extLst>
            </c:dLbl>
            <c:dLbl>
              <c:idx val="2"/>
              <c:layout/>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s-CO"/>
                </a:p>
              </c:txPr>
              <c:showCatName val="1"/>
              <c:showPercent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457E-4438-A2BE-16B584C9B0DA}"/>
                </c:ext>
              </c:extLst>
            </c:dLbl>
            <c:dLbl>
              <c:idx val="3"/>
              <c:layout>
                <c:manualLayout>
                  <c:x val="-0.13281640052496177"/>
                  <c:y val="3.0514727325750952E-2"/>
                </c:manualLayout>
              </c:layout>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002060"/>
                      </a:solidFill>
                      <a:latin typeface="+mn-lt"/>
                      <a:ea typeface="+mn-ea"/>
                      <a:cs typeface="+mn-cs"/>
                    </a:defRPr>
                  </a:pPr>
                  <a:endParaRPr lang="es-CO"/>
                </a:p>
              </c:txPr>
              <c:showCatName val="1"/>
              <c:showPercent val="1"/>
              <c:separator>
</c:separator>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457E-4438-A2BE-16B584C9B0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s-CO"/>
              </a:p>
            </c:txPr>
            <c:showCatName val="1"/>
            <c:showPercent val="1"/>
            <c:separator>
</c:separator>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Hoja1!$B$27:$B$30</c:f>
              <c:strCache>
                <c:ptCount val="4"/>
                <c:pt idx="0">
                  <c:v>Registro de Facturas</c:v>
                </c:pt>
                <c:pt idx="1">
                  <c:v>MCP</c:v>
                </c:pt>
                <c:pt idx="2">
                  <c:v>Gas</c:v>
                </c:pt>
                <c:pt idx="3">
                  <c:v>Convenios</c:v>
                </c:pt>
              </c:strCache>
            </c:strRef>
          </c:cat>
          <c:val>
            <c:numRef>
              <c:f>Hoja1!$C$27:$C$30</c:f>
              <c:numCache>
                <c:formatCode>#,##0</c:formatCode>
                <c:ptCount val="4"/>
                <c:pt idx="0">
                  <c:v>8.1020000000000003</c:v>
                </c:pt>
                <c:pt idx="1">
                  <c:v>6.0289999999999955</c:v>
                </c:pt>
                <c:pt idx="2">
                  <c:v>2.2799999999999998</c:v>
                </c:pt>
                <c:pt idx="3">
                  <c:v>1.246999999999995</c:v>
                </c:pt>
              </c:numCache>
            </c:numRef>
          </c:val>
          <c:extLst xmlns:c16r2="http://schemas.microsoft.com/office/drawing/2015/06/chart">
            <c:ext xmlns:c16="http://schemas.microsoft.com/office/drawing/2014/chart" uri="{C3380CC4-5D6E-409C-BE32-E72D297353CC}">
              <c16:uniqueId val="{00000008-457E-4438-A2BE-16B584C9B0DA}"/>
            </c:ext>
          </c:extLst>
        </c:ser>
        <c:firstSliceAng val="0"/>
      </c:pieChart>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zero"/>
  </c:chart>
  <c:spPr>
    <a:noFill/>
    <a:ln>
      <a:noFill/>
    </a:ln>
    <a:effectLst/>
  </c:spPr>
  <c:txPr>
    <a:bodyPr/>
    <a:lstStyle/>
    <a:p>
      <a:pPr>
        <a:defRPr/>
      </a:pPr>
      <a:endParaRPr lang="es-CO"/>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s-CO"/>
  <c:chart>
    <c:autoTitleDeleted val="1"/>
    <c:plotArea>
      <c:layout>
        <c:manualLayout>
          <c:layoutTarget val="inner"/>
          <c:xMode val="edge"/>
          <c:yMode val="edge"/>
          <c:x val="3.0555555555555582E-2"/>
          <c:y val="3.0549567101516201E-2"/>
          <c:w val="0.93888888888889144"/>
          <c:h val="0.74197553740879496"/>
        </c:manualLayout>
      </c:layout>
      <c:barChart>
        <c:barDir val="col"/>
        <c:grouping val="clustered"/>
        <c:ser>
          <c:idx val="0"/>
          <c:order val="0"/>
          <c:tx>
            <c:strRef>
              <c:f>Hoja1!$A$4</c:f>
              <c:strCache>
                <c:ptCount val="1"/>
                <c:pt idx="0">
                  <c:v>Ingresos</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Hoja1!$B$3:$D$3</c:f>
              <c:numCache>
                <c:formatCode>General</c:formatCode>
                <c:ptCount val="3"/>
                <c:pt idx="0">
                  <c:v>2015</c:v>
                </c:pt>
                <c:pt idx="1">
                  <c:v>2016</c:v>
                </c:pt>
                <c:pt idx="2">
                  <c:v>2017</c:v>
                </c:pt>
              </c:numCache>
            </c:numRef>
          </c:cat>
          <c:val>
            <c:numRef>
              <c:f>Hoja1!$B$4:$D$4</c:f>
              <c:numCache>
                <c:formatCode>_(* #,##0_);_(* \(#,##0\);_(* "-"??_);_(@_)</c:formatCode>
                <c:ptCount val="3"/>
                <c:pt idx="0">
                  <c:v>15156.114426000016</c:v>
                </c:pt>
                <c:pt idx="1">
                  <c:v>18147.646122999999</c:v>
                </c:pt>
                <c:pt idx="2">
                  <c:v>8107.1127740000211</c:v>
                </c:pt>
              </c:numCache>
            </c:numRef>
          </c:val>
          <c:extLst xmlns:c16r2="http://schemas.microsoft.com/office/drawing/2015/06/chart">
            <c:ext xmlns:c16="http://schemas.microsoft.com/office/drawing/2014/chart" uri="{C3380CC4-5D6E-409C-BE32-E72D297353CC}">
              <c16:uniqueId val="{00000000-4C90-4AE8-BBA7-BCC9F52C94D4}"/>
            </c:ext>
          </c:extLst>
        </c:ser>
        <c:ser>
          <c:idx val="1"/>
          <c:order val="1"/>
          <c:tx>
            <c:strRef>
              <c:f>Hoja1!$A$5</c:f>
              <c:strCache>
                <c:ptCount val="1"/>
                <c:pt idx="0">
                  <c:v>Costos</c:v>
                </c:pt>
              </c:strCache>
            </c:strRef>
          </c:tx>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Val val="1"/>
            <c:extLst xmlns:c16r2="http://schemas.microsoft.com/office/drawing/2015/06/chart">
              <c:ext xmlns:c15="http://schemas.microsoft.com/office/drawing/2012/chart" uri="{CE6537A1-D6FC-4f65-9D91-7224C49458BB}">
                <c15:showLeaderLines val="0"/>
              </c:ext>
            </c:extLst>
          </c:dLbls>
          <c:cat>
            <c:numRef>
              <c:f>Hoja1!$B$3:$D$3</c:f>
              <c:numCache>
                <c:formatCode>General</c:formatCode>
                <c:ptCount val="3"/>
                <c:pt idx="0">
                  <c:v>2015</c:v>
                </c:pt>
                <c:pt idx="1">
                  <c:v>2016</c:v>
                </c:pt>
                <c:pt idx="2">
                  <c:v>2017</c:v>
                </c:pt>
              </c:numCache>
            </c:numRef>
          </c:cat>
          <c:val>
            <c:numRef>
              <c:f>Hoja1!$B$5:$D$5</c:f>
              <c:numCache>
                <c:formatCode>_(* #,##0_);_(* \(#,##0\);_(* "-"??_);_(@_)</c:formatCode>
                <c:ptCount val="3"/>
                <c:pt idx="0">
                  <c:v>6810.2480736364205</c:v>
                </c:pt>
                <c:pt idx="1">
                  <c:v>7168.122470051273</c:v>
                </c:pt>
                <c:pt idx="2">
                  <c:v>2139.0047319491273</c:v>
                </c:pt>
              </c:numCache>
            </c:numRef>
          </c:val>
          <c:extLst xmlns:c16r2="http://schemas.microsoft.com/office/drawing/2015/06/chart">
            <c:ext xmlns:c16="http://schemas.microsoft.com/office/drawing/2014/chart" uri="{C3380CC4-5D6E-409C-BE32-E72D297353CC}">
              <c16:uniqueId val="{00000001-4C90-4AE8-BBA7-BCC9F52C94D4}"/>
            </c:ext>
          </c:extLst>
        </c:ser>
        <c:dLbls>
          <c:showVal val="1"/>
        </c:dLbls>
        <c:gapWidth val="100"/>
        <c:overlap val="-24"/>
        <c:axId val="77585024"/>
        <c:axId val="77635968"/>
      </c:barChart>
      <c:catAx>
        <c:axId val="77585024"/>
        <c:scaling>
          <c:orientation val="minMax"/>
        </c:scaling>
        <c:axPos val="b"/>
        <c:numFmt formatCode="General" sourceLinked="1"/>
        <c:maj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77635968"/>
        <c:crosses val="autoZero"/>
        <c:auto val="1"/>
        <c:lblAlgn val="ctr"/>
        <c:lblOffset val="100"/>
      </c:catAx>
      <c:valAx>
        <c:axId val="77635968"/>
        <c:scaling>
          <c:orientation val="minMax"/>
        </c:scaling>
        <c:axPos val="l"/>
        <c:numFmt formatCode="_(* #,##0_);_(* \(#,##0\);_(* &quot;-&quot;??_);_(@_)" sourceLinked="1"/>
        <c:maj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77585024"/>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chart>
  <c:spPr>
    <a:noFill/>
    <a:ln>
      <a:noFill/>
    </a:ln>
    <a:effectLst/>
  </c:spPr>
  <c:txPr>
    <a:bodyPr/>
    <a:lstStyle/>
    <a:p>
      <a:pPr>
        <a:defRPr/>
      </a:pPr>
      <a:endParaRPr lang="es-CO"/>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DD92D1-4249-41CD-80E0-04B67D1A883E}" type="doc">
      <dgm:prSet loTypeId="urn:microsoft.com/office/officeart/2005/8/layout/vList2" loCatId="list" qsTypeId="urn:microsoft.com/office/officeart/2005/8/quickstyle/3d4" qsCatId="3D" csTypeId="urn:microsoft.com/office/officeart/2005/8/colors/accent0_1" csCatId="mainScheme" phldr="1"/>
      <dgm:spPr/>
      <dgm:t>
        <a:bodyPr/>
        <a:lstStyle/>
        <a:p>
          <a:endParaRPr lang="es-CO"/>
        </a:p>
      </dgm:t>
    </dgm:pt>
    <dgm:pt modelId="{EA3C0C3D-13FA-4710-893E-7DE49560C79B}">
      <dgm:prSet phldrT="[Texto]" custT="1"/>
      <dgm:spPr/>
      <dgm:t>
        <a:bodyPr/>
        <a:lstStyle/>
        <a:p>
          <a:r>
            <a:rPr lang="es-CO" sz="2000" b="1" dirty="0" smtClean="0">
              <a:latin typeface="Calibri" pitchFamily="34" charset="0"/>
            </a:rPr>
            <a:t>1. </a:t>
          </a:r>
          <a:r>
            <a:rPr lang="es-ES" sz="2000" b="0" dirty="0" smtClean="0">
              <a:latin typeface="Calibri" pitchFamily="34" charset="0"/>
            </a:rPr>
            <a:t>Verificación del quórum.</a:t>
          </a:r>
          <a:endParaRPr lang="es-CO" sz="2000" b="0" dirty="0">
            <a:latin typeface="Calibri" pitchFamily="34" charset="0"/>
          </a:endParaRPr>
        </a:p>
      </dgm:t>
    </dgm:pt>
    <dgm:pt modelId="{8CE55E53-E076-4594-BA99-30B298A72847}" type="parTrans" cxnId="{40D07DEC-7408-4C45-AE0B-E33E0711177C}">
      <dgm:prSet/>
      <dgm:spPr/>
      <dgm:t>
        <a:bodyPr/>
        <a:lstStyle/>
        <a:p>
          <a:endParaRPr lang="es-CO" sz="2000" b="0">
            <a:solidFill>
              <a:schemeClr val="tx1"/>
            </a:solidFill>
            <a:latin typeface="Calibri" pitchFamily="34" charset="0"/>
          </a:endParaRPr>
        </a:p>
      </dgm:t>
    </dgm:pt>
    <dgm:pt modelId="{7B483490-603A-472C-8FFD-1AC62B142476}" type="sibTrans" cxnId="{40D07DEC-7408-4C45-AE0B-E33E0711177C}">
      <dgm:prSet/>
      <dgm:spPr/>
      <dgm:t>
        <a:bodyPr/>
        <a:lstStyle/>
        <a:p>
          <a:endParaRPr lang="es-CO" sz="2000" b="0">
            <a:solidFill>
              <a:schemeClr val="tx1"/>
            </a:solidFill>
            <a:latin typeface="Calibri" pitchFamily="34" charset="0"/>
          </a:endParaRPr>
        </a:p>
      </dgm:t>
    </dgm:pt>
    <dgm:pt modelId="{672AE28E-A118-4793-A80A-EF067356E49C}">
      <dgm:prSet phldrT="[Texto]" custT="1"/>
      <dgm:spPr/>
      <dgm:t>
        <a:bodyPr/>
        <a:lstStyle/>
        <a:p>
          <a:r>
            <a:rPr lang="es-ES" sz="2000" b="1" dirty="0" smtClean="0">
              <a:latin typeface="Calibri" pitchFamily="34" charset="0"/>
            </a:rPr>
            <a:t>2.</a:t>
          </a:r>
          <a:r>
            <a:rPr lang="es-ES" sz="2000" b="0" dirty="0" smtClean="0">
              <a:latin typeface="Calibri" pitchFamily="34" charset="0"/>
            </a:rPr>
            <a:t> Lectura y aprobación del orden del día.</a:t>
          </a:r>
          <a:endParaRPr lang="es-CO" sz="2000" b="0" dirty="0">
            <a:latin typeface="Calibri" pitchFamily="34" charset="0"/>
          </a:endParaRPr>
        </a:p>
      </dgm:t>
    </dgm:pt>
    <dgm:pt modelId="{24FBB324-9AA1-4BD8-9953-52B45EC63AFF}" type="parTrans" cxnId="{83307EBF-D6DB-4C2E-8A79-2D63593DEC32}">
      <dgm:prSet/>
      <dgm:spPr/>
      <dgm:t>
        <a:bodyPr/>
        <a:lstStyle/>
        <a:p>
          <a:endParaRPr lang="es-CO" sz="2000" b="0">
            <a:solidFill>
              <a:schemeClr val="tx1"/>
            </a:solidFill>
            <a:latin typeface="Calibri" pitchFamily="34" charset="0"/>
          </a:endParaRPr>
        </a:p>
      </dgm:t>
    </dgm:pt>
    <dgm:pt modelId="{D407C3CD-A230-4C0F-BA0D-451A8FF2BD65}" type="sibTrans" cxnId="{83307EBF-D6DB-4C2E-8A79-2D63593DEC32}">
      <dgm:prSet/>
      <dgm:spPr/>
      <dgm:t>
        <a:bodyPr/>
        <a:lstStyle/>
        <a:p>
          <a:endParaRPr lang="es-CO" sz="2000" b="0">
            <a:solidFill>
              <a:schemeClr val="tx1"/>
            </a:solidFill>
            <a:latin typeface="Calibri" pitchFamily="34" charset="0"/>
          </a:endParaRPr>
        </a:p>
      </dgm:t>
    </dgm:pt>
    <dgm:pt modelId="{7843F417-28FF-4513-B8A6-FD02F70616D7}">
      <dgm:prSet phldrT="[Texto]" custT="1"/>
      <dgm:spPr/>
      <dgm:t>
        <a:bodyPr/>
        <a:lstStyle/>
        <a:p>
          <a:r>
            <a:rPr lang="es-CO" sz="2000" b="1" dirty="0" smtClean="0">
              <a:latin typeface="Calibri" pitchFamily="34" charset="0"/>
            </a:rPr>
            <a:t>3. </a:t>
          </a:r>
          <a:r>
            <a:rPr lang="es-ES" sz="2000" b="0" dirty="0" smtClean="0">
              <a:latin typeface="Calibri" pitchFamily="34" charset="0"/>
            </a:rPr>
            <a:t>Aprobación de las Actas 22, 23, 24, 25 y 26 correspondiente a las sesiones ordinarias y extraordinarias</a:t>
          </a:r>
          <a:r>
            <a:rPr lang="es-ES" sz="1800" b="0" dirty="0" smtClean="0">
              <a:latin typeface="Calibri" pitchFamily="34" charset="0"/>
            </a:rPr>
            <a:t>. </a:t>
          </a:r>
          <a:endParaRPr lang="es-CO" sz="1800" b="0" dirty="0">
            <a:latin typeface="Calibri" pitchFamily="34" charset="0"/>
          </a:endParaRPr>
        </a:p>
      </dgm:t>
    </dgm:pt>
    <dgm:pt modelId="{4C54A056-B734-40A2-9067-75F344F2FDE4}" type="parTrans" cxnId="{21A23875-A16D-49CD-9139-919518B64996}">
      <dgm:prSet/>
      <dgm:spPr/>
      <dgm:t>
        <a:bodyPr/>
        <a:lstStyle/>
        <a:p>
          <a:endParaRPr lang="es-CO" sz="2000" b="0">
            <a:solidFill>
              <a:schemeClr val="tx1"/>
            </a:solidFill>
            <a:latin typeface="Calibri" pitchFamily="34" charset="0"/>
          </a:endParaRPr>
        </a:p>
      </dgm:t>
    </dgm:pt>
    <dgm:pt modelId="{AA8F89A9-128D-434F-BC5F-F1C1D876287E}" type="sibTrans" cxnId="{21A23875-A16D-49CD-9139-919518B64996}">
      <dgm:prSet/>
      <dgm:spPr/>
      <dgm:t>
        <a:bodyPr/>
        <a:lstStyle/>
        <a:p>
          <a:endParaRPr lang="es-CO" sz="2000" b="0">
            <a:solidFill>
              <a:schemeClr val="tx1"/>
            </a:solidFill>
            <a:latin typeface="Calibri" pitchFamily="34" charset="0"/>
          </a:endParaRPr>
        </a:p>
      </dgm:t>
    </dgm:pt>
    <dgm:pt modelId="{09B09E70-9D35-4886-8B7A-74EF9B5D72A6}">
      <dgm:prSet custT="1"/>
      <dgm:spPr/>
      <dgm:t>
        <a:bodyPr/>
        <a:lstStyle/>
        <a:p>
          <a:r>
            <a:rPr lang="es-CO" sz="2000" b="1" dirty="0" smtClean="0">
              <a:latin typeface="Calibri" pitchFamily="34" charset="0"/>
            </a:rPr>
            <a:t>9. </a:t>
          </a:r>
          <a:r>
            <a:rPr lang="es-CO" sz="2000" b="0" dirty="0" smtClean="0">
              <a:latin typeface="Calibri" pitchFamily="34" charset="0"/>
            </a:rPr>
            <a:t>Proposiciones y varios.</a:t>
          </a:r>
        </a:p>
      </dgm:t>
    </dgm:pt>
    <dgm:pt modelId="{32025753-4529-4A1F-B212-B4F75290ABD8}" type="parTrans" cxnId="{DA9499F1-3CA8-49ED-A7D4-1883934A1037}">
      <dgm:prSet/>
      <dgm:spPr/>
      <dgm:t>
        <a:bodyPr/>
        <a:lstStyle/>
        <a:p>
          <a:endParaRPr lang="es-CO" sz="2000"/>
        </a:p>
      </dgm:t>
    </dgm:pt>
    <dgm:pt modelId="{BE2DE7CE-1541-4D44-A765-C7E8D51E9DB0}" type="sibTrans" cxnId="{DA9499F1-3CA8-49ED-A7D4-1883934A1037}">
      <dgm:prSet/>
      <dgm:spPr/>
      <dgm:t>
        <a:bodyPr/>
        <a:lstStyle/>
        <a:p>
          <a:endParaRPr lang="es-CO" sz="2000"/>
        </a:p>
      </dgm:t>
    </dgm:pt>
    <dgm:pt modelId="{972F9B4D-3A96-4C25-B3AE-DFEDA7C41A73}">
      <dgm:prSet phldrT="[Texto]" custT="1"/>
      <dgm:spPr/>
      <dgm:t>
        <a:bodyPr/>
        <a:lstStyle/>
        <a:p>
          <a:r>
            <a:rPr lang="es-CO" sz="2000" b="1" dirty="0" smtClean="0">
              <a:latin typeface="Calibri" pitchFamily="34" charset="0"/>
            </a:rPr>
            <a:t>6.</a:t>
          </a:r>
          <a:r>
            <a:rPr lang="es-CO" sz="2000" b="0" dirty="0" smtClean="0">
              <a:latin typeface="Calibri" pitchFamily="34" charset="0"/>
            </a:rPr>
            <a:t> Informe de la Comisión de Regulación.</a:t>
          </a:r>
          <a:endParaRPr lang="es-CO" sz="2000" b="0" dirty="0">
            <a:latin typeface="Calibri" pitchFamily="34" charset="0"/>
          </a:endParaRPr>
        </a:p>
      </dgm:t>
    </dgm:pt>
    <dgm:pt modelId="{3450B939-29DB-4D3E-BF13-E484310CA22B}" type="parTrans" cxnId="{8D3CA744-223E-445D-98DF-3BC72312E532}">
      <dgm:prSet/>
      <dgm:spPr/>
      <dgm:t>
        <a:bodyPr/>
        <a:lstStyle/>
        <a:p>
          <a:endParaRPr lang="es-CO" sz="2000"/>
        </a:p>
      </dgm:t>
    </dgm:pt>
    <dgm:pt modelId="{4C591F7F-95AA-426D-9B0E-EB6E06C9302F}" type="sibTrans" cxnId="{8D3CA744-223E-445D-98DF-3BC72312E532}">
      <dgm:prSet/>
      <dgm:spPr/>
      <dgm:t>
        <a:bodyPr/>
        <a:lstStyle/>
        <a:p>
          <a:endParaRPr lang="es-CO" sz="2000"/>
        </a:p>
      </dgm:t>
    </dgm:pt>
    <dgm:pt modelId="{8B81D22D-D1B8-4DEC-8923-FB19F27DE45E}">
      <dgm:prSet phldrT="[Texto]" custT="1"/>
      <dgm:spPr/>
      <dgm:t>
        <a:bodyPr/>
        <a:lstStyle/>
        <a:p>
          <a:r>
            <a:rPr lang="es-CO" sz="2000" b="1" dirty="0" smtClean="0">
              <a:latin typeface="Calibri" pitchFamily="34" charset="0"/>
            </a:rPr>
            <a:t>7</a:t>
          </a:r>
          <a:r>
            <a:rPr lang="es-CO" sz="2000" b="0" dirty="0" smtClean="0">
              <a:latin typeface="Calibri" pitchFamily="34" charset="0"/>
            </a:rPr>
            <a:t>. Presentación del Cronograma de Ajustes de los Documentos Corporativos y Metodología de trabajo.</a:t>
          </a:r>
          <a:endParaRPr lang="es-CO" sz="2000" b="0" dirty="0">
            <a:latin typeface="Calibri" pitchFamily="34" charset="0"/>
          </a:endParaRPr>
        </a:p>
      </dgm:t>
    </dgm:pt>
    <dgm:pt modelId="{72096BEB-662B-4DBA-BF01-68A3148DDA6D}" type="parTrans" cxnId="{A116CEC7-C28A-4DDE-A6ED-3D6404C92AD6}">
      <dgm:prSet/>
      <dgm:spPr/>
      <dgm:t>
        <a:bodyPr/>
        <a:lstStyle/>
        <a:p>
          <a:endParaRPr lang="es-CO" sz="2000"/>
        </a:p>
      </dgm:t>
    </dgm:pt>
    <dgm:pt modelId="{8BB5C3EF-4BFA-4B61-B139-683CBA9DB853}" type="sibTrans" cxnId="{A116CEC7-C28A-4DDE-A6ED-3D6404C92AD6}">
      <dgm:prSet/>
      <dgm:spPr/>
      <dgm:t>
        <a:bodyPr/>
        <a:lstStyle/>
        <a:p>
          <a:endParaRPr lang="es-CO" sz="2000"/>
        </a:p>
      </dgm:t>
    </dgm:pt>
    <dgm:pt modelId="{1F50C9F8-1F3B-4108-AD8F-E006B61E90EB}">
      <dgm:prSet custT="1"/>
      <dgm:spPr/>
      <dgm:t>
        <a:bodyPr/>
        <a:lstStyle/>
        <a:p>
          <a:r>
            <a:rPr lang="es-CO" sz="2000" b="1" dirty="0" smtClean="0">
              <a:latin typeface="Calibri" pitchFamily="34" charset="0"/>
            </a:rPr>
            <a:t>4. </a:t>
          </a:r>
          <a:r>
            <a:rPr lang="es-CO" sz="2000" b="0" dirty="0" smtClean="0">
              <a:latin typeface="Calibri" pitchFamily="34" charset="0"/>
            </a:rPr>
            <a:t>Seguimiento de Tareas.</a:t>
          </a:r>
          <a:endParaRPr lang="es-CO" sz="2000" b="1" dirty="0">
            <a:latin typeface="Calibri" pitchFamily="34" charset="0"/>
          </a:endParaRPr>
        </a:p>
      </dgm:t>
    </dgm:pt>
    <dgm:pt modelId="{493F5E6C-B868-4BEE-A86F-97D97C71E70D}" type="parTrans" cxnId="{4DDEBA1D-4174-416C-AB2E-0A19E61BBFDF}">
      <dgm:prSet/>
      <dgm:spPr/>
      <dgm:t>
        <a:bodyPr/>
        <a:lstStyle/>
        <a:p>
          <a:endParaRPr lang="es-CO" sz="2000"/>
        </a:p>
      </dgm:t>
    </dgm:pt>
    <dgm:pt modelId="{1DF42DAD-7BEC-43EE-B0B4-4B360B2C47E2}" type="sibTrans" cxnId="{4DDEBA1D-4174-416C-AB2E-0A19E61BBFDF}">
      <dgm:prSet/>
      <dgm:spPr/>
      <dgm:t>
        <a:bodyPr/>
        <a:lstStyle/>
        <a:p>
          <a:endParaRPr lang="es-CO" sz="2000"/>
        </a:p>
      </dgm:t>
    </dgm:pt>
    <dgm:pt modelId="{FD33B6A0-D7E1-41DD-BBDF-E87F8A1B92B0}">
      <dgm:prSet custT="1"/>
      <dgm:spPr/>
      <dgm:t>
        <a:bodyPr/>
        <a:lstStyle/>
        <a:p>
          <a:r>
            <a:rPr lang="es-CO" sz="2000" b="1" dirty="0" smtClean="0">
              <a:latin typeface="Calibri" pitchFamily="34" charset="0"/>
            </a:rPr>
            <a:t>5</a:t>
          </a:r>
          <a:r>
            <a:rPr lang="es-CO" sz="2000" b="0" dirty="0" smtClean="0">
              <a:latin typeface="Calibri" pitchFamily="34" charset="0"/>
            </a:rPr>
            <a:t>.  Revisión Cronograma de plan de trabajo del Comité II Semestre.</a:t>
          </a:r>
        </a:p>
      </dgm:t>
    </dgm:pt>
    <dgm:pt modelId="{7CF4F2F3-D17D-4125-ABCE-692D7506F1A2}" type="parTrans" cxnId="{0A1EE4DE-7F6D-4A04-AD44-1471E0DD2ECD}">
      <dgm:prSet/>
      <dgm:spPr/>
      <dgm:t>
        <a:bodyPr/>
        <a:lstStyle/>
        <a:p>
          <a:endParaRPr lang="es-CO" sz="2000"/>
        </a:p>
      </dgm:t>
    </dgm:pt>
    <dgm:pt modelId="{0C8C6F98-1E7E-468B-95B3-A68B1B6FC85B}" type="sibTrans" cxnId="{0A1EE4DE-7F6D-4A04-AD44-1471E0DD2ECD}">
      <dgm:prSet/>
      <dgm:spPr/>
      <dgm:t>
        <a:bodyPr/>
        <a:lstStyle/>
        <a:p>
          <a:endParaRPr lang="es-CO" sz="2000"/>
        </a:p>
      </dgm:t>
    </dgm:pt>
    <dgm:pt modelId="{4A8DE86F-1D2B-4A39-A374-4A11B345BA71}">
      <dgm:prSet custT="1"/>
      <dgm:spPr/>
      <dgm:t>
        <a:bodyPr/>
        <a:lstStyle/>
        <a:p>
          <a:r>
            <a:rPr lang="es-CO" sz="2000" b="1" dirty="0" smtClean="0">
              <a:latin typeface="Calibri" pitchFamily="34" charset="0"/>
            </a:rPr>
            <a:t>8. </a:t>
          </a:r>
          <a:r>
            <a:rPr lang="es-CO" sz="2000" b="0" dirty="0" smtClean="0">
              <a:latin typeface="Calibri" pitchFamily="34" charset="0"/>
            </a:rPr>
            <a:t>Capacitaciones.</a:t>
          </a:r>
          <a:endParaRPr lang="es-CO" sz="2000" b="1" dirty="0">
            <a:latin typeface="Calibri" pitchFamily="34" charset="0"/>
          </a:endParaRPr>
        </a:p>
      </dgm:t>
    </dgm:pt>
    <dgm:pt modelId="{52877884-D8BC-4C56-AA0F-98A6E89FB53D}" type="parTrans" cxnId="{3971D073-C6F9-42D5-9033-35A662B23AFC}">
      <dgm:prSet/>
      <dgm:spPr/>
      <dgm:t>
        <a:bodyPr/>
        <a:lstStyle/>
        <a:p>
          <a:endParaRPr lang="es-CO" sz="2000"/>
        </a:p>
      </dgm:t>
    </dgm:pt>
    <dgm:pt modelId="{F1B36C3D-21D2-4257-BAB2-5D0C20EA0CF1}" type="sibTrans" cxnId="{3971D073-C6F9-42D5-9033-35A662B23AFC}">
      <dgm:prSet/>
      <dgm:spPr/>
      <dgm:t>
        <a:bodyPr/>
        <a:lstStyle/>
        <a:p>
          <a:endParaRPr lang="es-CO" sz="2000"/>
        </a:p>
      </dgm:t>
    </dgm:pt>
    <dgm:pt modelId="{13DF23CD-4103-4954-9192-E79AEC36CBC1}" type="pres">
      <dgm:prSet presAssocID="{1BDD92D1-4249-41CD-80E0-04B67D1A883E}" presName="linear" presStyleCnt="0">
        <dgm:presLayoutVars>
          <dgm:animLvl val="lvl"/>
          <dgm:resizeHandles val="exact"/>
        </dgm:presLayoutVars>
      </dgm:prSet>
      <dgm:spPr/>
      <dgm:t>
        <a:bodyPr/>
        <a:lstStyle/>
        <a:p>
          <a:endParaRPr lang="es-CO"/>
        </a:p>
      </dgm:t>
    </dgm:pt>
    <dgm:pt modelId="{46E151D1-F712-4986-820E-750D17C2A283}" type="pres">
      <dgm:prSet presAssocID="{EA3C0C3D-13FA-4710-893E-7DE49560C79B}" presName="parentText" presStyleLbl="node1" presStyleIdx="0" presStyleCnt="9">
        <dgm:presLayoutVars>
          <dgm:chMax val="0"/>
          <dgm:bulletEnabled val="1"/>
        </dgm:presLayoutVars>
      </dgm:prSet>
      <dgm:spPr/>
      <dgm:t>
        <a:bodyPr/>
        <a:lstStyle/>
        <a:p>
          <a:endParaRPr lang="es-CO"/>
        </a:p>
      </dgm:t>
    </dgm:pt>
    <dgm:pt modelId="{C8342A64-ACF0-4F31-A699-EBDE48811C8C}" type="pres">
      <dgm:prSet presAssocID="{7B483490-603A-472C-8FFD-1AC62B142476}" presName="spacer" presStyleCnt="0"/>
      <dgm:spPr/>
      <dgm:t>
        <a:bodyPr/>
        <a:lstStyle/>
        <a:p>
          <a:endParaRPr lang="es-CO"/>
        </a:p>
      </dgm:t>
    </dgm:pt>
    <dgm:pt modelId="{D7265DC4-8AD1-4A28-ACA9-5CCFED885220}" type="pres">
      <dgm:prSet presAssocID="{672AE28E-A118-4793-A80A-EF067356E49C}" presName="parentText" presStyleLbl="node1" presStyleIdx="1" presStyleCnt="9">
        <dgm:presLayoutVars>
          <dgm:chMax val="0"/>
          <dgm:bulletEnabled val="1"/>
        </dgm:presLayoutVars>
      </dgm:prSet>
      <dgm:spPr/>
      <dgm:t>
        <a:bodyPr/>
        <a:lstStyle/>
        <a:p>
          <a:endParaRPr lang="es-CO"/>
        </a:p>
      </dgm:t>
    </dgm:pt>
    <dgm:pt modelId="{AEAA8E79-49E6-4A79-95DE-C37315B6F888}" type="pres">
      <dgm:prSet presAssocID="{D407C3CD-A230-4C0F-BA0D-451A8FF2BD65}" presName="spacer" presStyleCnt="0"/>
      <dgm:spPr/>
      <dgm:t>
        <a:bodyPr/>
        <a:lstStyle/>
        <a:p>
          <a:endParaRPr lang="es-CO"/>
        </a:p>
      </dgm:t>
    </dgm:pt>
    <dgm:pt modelId="{C66DE460-D941-432C-ADDD-2CC51E3F493D}" type="pres">
      <dgm:prSet presAssocID="{7843F417-28FF-4513-B8A6-FD02F70616D7}" presName="parentText" presStyleLbl="node1" presStyleIdx="2" presStyleCnt="9">
        <dgm:presLayoutVars>
          <dgm:chMax val="0"/>
          <dgm:bulletEnabled val="1"/>
        </dgm:presLayoutVars>
      </dgm:prSet>
      <dgm:spPr/>
      <dgm:t>
        <a:bodyPr/>
        <a:lstStyle/>
        <a:p>
          <a:endParaRPr lang="es-CO"/>
        </a:p>
      </dgm:t>
    </dgm:pt>
    <dgm:pt modelId="{F846CCFC-42FF-4806-9D22-6B4315E5C510}" type="pres">
      <dgm:prSet presAssocID="{AA8F89A9-128D-434F-BC5F-F1C1D876287E}" presName="spacer" presStyleCnt="0"/>
      <dgm:spPr/>
      <dgm:t>
        <a:bodyPr/>
        <a:lstStyle/>
        <a:p>
          <a:endParaRPr lang="es-CO"/>
        </a:p>
      </dgm:t>
    </dgm:pt>
    <dgm:pt modelId="{B4DBEC1B-0410-4B9D-ACC5-3471F3E9AF3C}" type="pres">
      <dgm:prSet presAssocID="{1F50C9F8-1F3B-4108-AD8F-E006B61E90EB}" presName="parentText" presStyleLbl="node1" presStyleIdx="3" presStyleCnt="9">
        <dgm:presLayoutVars>
          <dgm:chMax val="0"/>
          <dgm:bulletEnabled val="1"/>
        </dgm:presLayoutVars>
      </dgm:prSet>
      <dgm:spPr/>
      <dgm:t>
        <a:bodyPr/>
        <a:lstStyle/>
        <a:p>
          <a:endParaRPr lang="es-CO"/>
        </a:p>
      </dgm:t>
    </dgm:pt>
    <dgm:pt modelId="{E98D4983-2826-4343-8C43-F0B3BA2134EC}" type="pres">
      <dgm:prSet presAssocID="{1DF42DAD-7BEC-43EE-B0B4-4B360B2C47E2}" presName="spacer" presStyleCnt="0"/>
      <dgm:spPr/>
    </dgm:pt>
    <dgm:pt modelId="{1CC83EB1-2903-4E7B-B300-B709F7C6D2D2}" type="pres">
      <dgm:prSet presAssocID="{FD33B6A0-D7E1-41DD-BBDF-E87F8A1B92B0}" presName="parentText" presStyleLbl="node1" presStyleIdx="4" presStyleCnt="9" custLinFactNeighborX="-3333">
        <dgm:presLayoutVars>
          <dgm:chMax val="0"/>
          <dgm:bulletEnabled val="1"/>
        </dgm:presLayoutVars>
      </dgm:prSet>
      <dgm:spPr/>
      <dgm:t>
        <a:bodyPr/>
        <a:lstStyle/>
        <a:p>
          <a:endParaRPr lang="es-CO"/>
        </a:p>
      </dgm:t>
    </dgm:pt>
    <dgm:pt modelId="{21ECA6F5-CD8F-4871-84A1-CA8782D79C82}" type="pres">
      <dgm:prSet presAssocID="{0C8C6F98-1E7E-468B-95B3-A68B1B6FC85B}" presName="spacer" presStyleCnt="0"/>
      <dgm:spPr/>
    </dgm:pt>
    <dgm:pt modelId="{8A74D157-D7F5-4978-9E13-E701098A5A7C}" type="pres">
      <dgm:prSet presAssocID="{972F9B4D-3A96-4C25-B3AE-DFEDA7C41A73}" presName="parentText" presStyleLbl="node1" presStyleIdx="5" presStyleCnt="9">
        <dgm:presLayoutVars>
          <dgm:chMax val="0"/>
          <dgm:bulletEnabled val="1"/>
        </dgm:presLayoutVars>
      </dgm:prSet>
      <dgm:spPr/>
      <dgm:t>
        <a:bodyPr/>
        <a:lstStyle/>
        <a:p>
          <a:endParaRPr lang="es-CO"/>
        </a:p>
      </dgm:t>
    </dgm:pt>
    <dgm:pt modelId="{105CE895-B9D6-417F-B580-2E7AFCE1A927}" type="pres">
      <dgm:prSet presAssocID="{4C591F7F-95AA-426D-9B0E-EB6E06C9302F}" presName="spacer" presStyleCnt="0"/>
      <dgm:spPr/>
    </dgm:pt>
    <dgm:pt modelId="{C053836B-2E37-4108-96BD-E379295C63AF}" type="pres">
      <dgm:prSet presAssocID="{8B81D22D-D1B8-4DEC-8923-FB19F27DE45E}" presName="parentText" presStyleLbl="node1" presStyleIdx="6" presStyleCnt="9">
        <dgm:presLayoutVars>
          <dgm:chMax val="0"/>
          <dgm:bulletEnabled val="1"/>
        </dgm:presLayoutVars>
      </dgm:prSet>
      <dgm:spPr/>
      <dgm:t>
        <a:bodyPr/>
        <a:lstStyle/>
        <a:p>
          <a:endParaRPr lang="es-CO"/>
        </a:p>
      </dgm:t>
    </dgm:pt>
    <dgm:pt modelId="{19EA57BC-A4A9-4D0C-B5FF-7C1775D5A505}" type="pres">
      <dgm:prSet presAssocID="{8BB5C3EF-4BFA-4B61-B139-683CBA9DB853}" presName="spacer" presStyleCnt="0"/>
      <dgm:spPr/>
    </dgm:pt>
    <dgm:pt modelId="{45C8900B-093B-436E-AFD2-8BE9B0AE1DBB}" type="pres">
      <dgm:prSet presAssocID="{4A8DE86F-1D2B-4A39-A374-4A11B345BA71}" presName="parentText" presStyleLbl="node1" presStyleIdx="7" presStyleCnt="9">
        <dgm:presLayoutVars>
          <dgm:chMax val="0"/>
          <dgm:bulletEnabled val="1"/>
        </dgm:presLayoutVars>
      </dgm:prSet>
      <dgm:spPr/>
      <dgm:t>
        <a:bodyPr/>
        <a:lstStyle/>
        <a:p>
          <a:endParaRPr lang="es-CO"/>
        </a:p>
      </dgm:t>
    </dgm:pt>
    <dgm:pt modelId="{0A4CF013-BA93-4DEA-B9B9-2A5D77D83D7D}" type="pres">
      <dgm:prSet presAssocID="{F1B36C3D-21D2-4257-BAB2-5D0C20EA0CF1}" presName="spacer" presStyleCnt="0"/>
      <dgm:spPr/>
    </dgm:pt>
    <dgm:pt modelId="{7F630FCA-2D54-4905-870A-D5C44B7E3205}" type="pres">
      <dgm:prSet presAssocID="{09B09E70-9D35-4886-8B7A-74EF9B5D72A6}" presName="parentText" presStyleLbl="node1" presStyleIdx="8" presStyleCnt="9">
        <dgm:presLayoutVars>
          <dgm:chMax val="0"/>
          <dgm:bulletEnabled val="1"/>
        </dgm:presLayoutVars>
      </dgm:prSet>
      <dgm:spPr/>
      <dgm:t>
        <a:bodyPr/>
        <a:lstStyle/>
        <a:p>
          <a:endParaRPr lang="es-CO"/>
        </a:p>
      </dgm:t>
    </dgm:pt>
  </dgm:ptLst>
  <dgm:cxnLst>
    <dgm:cxn modelId="{0A1EE4DE-7F6D-4A04-AD44-1471E0DD2ECD}" srcId="{1BDD92D1-4249-41CD-80E0-04B67D1A883E}" destId="{FD33B6A0-D7E1-41DD-BBDF-E87F8A1B92B0}" srcOrd="4" destOrd="0" parTransId="{7CF4F2F3-D17D-4125-ABCE-692D7506F1A2}" sibTransId="{0C8C6F98-1E7E-468B-95B3-A68B1B6FC85B}"/>
    <dgm:cxn modelId="{F3B57774-5EB9-4342-86E5-50365C3AB57C}" type="presOf" srcId="{1F50C9F8-1F3B-4108-AD8F-E006B61E90EB}" destId="{B4DBEC1B-0410-4B9D-ACC5-3471F3E9AF3C}" srcOrd="0" destOrd="0" presId="urn:microsoft.com/office/officeart/2005/8/layout/vList2"/>
    <dgm:cxn modelId="{ABA97785-0424-4ADA-A66B-AC31FCEED4DD}" type="presOf" srcId="{972F9B4D-3A96-4C25-B3AE-DFEDA7C41A73}" destId="{8A74D157-D7F5-4978-9E13-E701098A5A7C}" srcOrd="0" destOrd="0" presId="urn:microsoft.com/office/officeart/2005/8/layout/vList2"/>
    <dgm:cxn modelId="{F2D70C13-4D5F-4D57-8C3A-8B2D4DDC6C8B}" type="presOf" srcId="{7843F417-28FF-4513-B8A6-FD02F70616D7}" destId="{C66DE460-D941-432C-ADDD-2CC51E3F493D}" srcOrd="0" destOrd="0" presId="urn:microsoft.com/office/officeart/2005/8/layout/vList2"/>
    <dgm:cxn modelId="{DA9499F1-3CA8-49ED-A7D4-1883934A1037}" srcId="{1BDD92D1-4249-41CD-80E0-04B67D1A883E}" destId="{09B09E70-9D35-4886-8B7A-74EF9B5D72A6}" srcOrd="8" destOrd="0" parTransId="{32025753-4529-4A1F-B212-B4F75290ABD8}" sibTransId="{BE2DE7CE-1541-4D44-A765-C7E8D51E9DB0}"/>
    <dgm:cxn modelId="{90200EBD-23D9-43C3-9F09-DD8F04405E35}" type="presOf" srcId="{672AE28E-A118-4793-A80A-EF067356E49C}" destId="{D7265DC4-8AD1-4A28-ACA9-5CCFED885220}" srcOrd="0" destOrd="0" presId="urn:microsoft.com/office/officeart/2005/8/layout/vList2"/>
    <dgm:cxn modelId="{8C17062D-40DB-4699-89E8-9CD358A1236A}" type="presOf" srcId="{1BDD92D1-4249-41CD-80E0-04B67D1A883E}" destId="{13DF23CD-4103-4954-9192-E79AEC36CBC1}" srcOrd="0" destOrd="0" presId="urn:microsoft.com/office/officeart/2005/8/layout/vList2"/>
    <dgm:cxn modelId="{3971D073-C6F9-42D5-9033-35A662B23AFC}" srcId="{1BDD92D1-4249-41CD-80E0-04B67D1A883E}" destId="{4A8DE86F-1D2B-4A39-A374-4A11B345BA71}" srcOrd="7" destOrd="0" parTransId="{52877884-D8BC-4C56-AA0F-98A6E89FB53D}" sibTransId="{F1B36C3D-21D2-4257-BAB2-5D0C20EA0CF1}"/>
    <dgm:cxn modelId="{21A23875-A16D-49CD-9139-919518B64996}" srcId="{1BDD92D1-4249-41CD-80E0-04B67D1A883E}" destId="{7843F417-28FF-4513-B8A6-FD02F70616D7}" srcOrd="2" destOrd="0" parTransId="{4C54A056-B734-40A2-9067-75F344F2FDE4}" sibTransId="{AA8F89A9-128D-434F-BC5F-F1C1D876287E}"/>
    <dgm:cxn modelId="{40D07DEC-7408-4C45-AE0B-E33E0711177C}" srcId="{1BDD92D1-4249-41CD-80E0-04B67D1A883E}" destId="{EA3C0C3D-13FA-4710-893E-7DE49560C79B}" srcOrd="0" destOrd="0" parTransId="{8CE55E53-E076-4594-BA99-30B298A72847}" sibTransId="{7B483490-603A-472C-8FFD-1AC62B142476}"/>
    <dgm:cxn modelId="{A116CEC7-C28A-4DDE-A6ED-3D6404C92AD6}" srcId="{1BDD92D1-4249-41CD-80E0-04B67D1A883E}" destId="{8B81D22D-D1B8-4DEC-8923-FB19F27DE45E}" srcOrd="6" destOrd="0" parTransId="{72096BEB-662B-4DBA-BF01-68A3148DDA6D}" sibTransId="{8BB5C3EF-4BFA-4B61-B139-683CBA9DB853}"/>
    <dgm:cxn modelId="{4DDEBA1D-4174-416C-AB2E-0A19E61BBFDF}" srcId="{1BDD92D1-4249-41CD-80E0-04B67D1A883E}" destId="{1F50C9F8-1F3B-4108-AD8F-E006B61E90EB}" srcOrd="3" destOrd="0" parTransId="{493F5E6C-B868-4BEE-A86F-97D97C71E70D}" sibTransId="{1DF42DAD-7BEC-43EE-B0B4-4B360B2C47E2}"/>
    <dgm:cxn modelId="{83307EBF-D6DB-4C2E-8A79-2D63593DEC32}" srcId="{1BDD92D1-4249-41CD-80E0-04B67D1A883E}" destId="{672AE28E-A118-4793-A80A-EF067356E49C}" srcOrd="1" destOrd="0" parTransId="{24FBB324-9AA1-4BD8-9953-52B45EC63AFF}" sibTransId="{D407C3CD-A230-4C0F-BA0D-451A8FF2BD65}"/>
    <dgm:cxn modelId="{C764F62E-8BA7-41E2-BCAE-5A4432A85F06}" type="presOf" srcId="{4A8DE86F-1D2B-4A39-A374-4A11B345BA71}" destId="{45C8900B-093B-436E-AFD2-8BE9B0AE1DBB}" srcOrd="0" destOrd="0" presId="urn:microsoft.com/office/officeart/2005/8/layout/vList2"/>
    <dgm:cxn modelId="{8D3CA744-223E-445D-98DF-3BC72312E532}" srcId="{1BDD92D1-4249-41CD-80E0-04B67D1A883E}" destId="{972F9B4D-3A96-4C25-B3AE-DFEDA7C41A73}" srcOrd="5" destOrd="0" parTransId="{3450B939-29DB-4D3E-BF13-E484310CA22B}" sibTransId="{4C591F7F-95AA-426D-9B0E-EB6E06C9302F}"/>
    <dgm:cxn modelId="{A26A3838-8961-47C6-9374-E5B172A05301}" type="presOf" srcId="{8B81D22D-D1B8-4DEC-8923-FB19F27DE45E}" destId="{C053836B-2E37-4108-96BD-E379295C63AF}" srcOrd="0" destOrd="0" presId="urn:microsoft.com/office/officeart/2005/8/layout/vList2"/>
    <dgm:cxn modelId="{90EBA412-A6E2-46C3-801C-AA5757C526E7}" type="presOf" srcId="{FD33B6A0-D7E1-41DD-BBDF-E87F8A1B92B0}" destId="{1CC83EB1-2903-4E7B-B300-B709F7C6D2D2}" srcOrd="0" destOrd="0" presId="urn:microsoft.com/office/officeart/2005/8/layout/vList2"/>
    <dgm:cxn modelId="{6B19ACD5-520D-414F-B118-7A94A97D0CF8}" type="presOf" srcId="{EA3C0C3D-13FA-4710-893E-7DE49560C79B}" destId="{46E151D1-F712-4986-820E-750D17C2A283}" srcOrd="0" destOrd="0" presId="urn:microsoft.com/office/officeart/2005/8/layout/vList2"/>
    <dgm:cxn modelId="{FB569A44-FF8F-41AF-9F64-3ACBEC4D4E35}" type="presOf" srcId="{09B09E70-9D35-4886-8B7A-74EF9B5D72A6}" destId="{7F630FCA-2D54-4905-870A-D5C44B7E3205}" srcOrd="0" destOrd="0" presId="urn:microsoft.com/office/officeart/2005/8/layout/vList2"/>
    <dgm:cxn modelId="{785F6BCB-9E5D-439E-AFAA-67F1745D4F23}" type="presParOf" srcId="{13DF23CD-4103-4954-9192-E79AEC36CBC1}" destId="{46E151D1-F712-4986-820E-750D17C2A283}" srcOrd="0" destOrd="0" presId="urn:microsoft.com/office/officeart/2005/8/layout/vList2"/>
    <dgm:cxn modelId="{E8E6333F-693A-438B-966A-3EF4E819A2F6}" type="presParOf" srcId="{13DF23CD-4103-4954-9192-E79AEC36CBC1}" destId="{C8342A64-ACF0-4F31-A699-EBDE48811C8C}" srcOrd="1" destOrd="0" presId="urn:microsoft.com/office/officeart/2005/8/layout/vList2"/>
    <dgm:cxn modelId="{0B42F781-6CF1-4BDA-96AC-36C8E1FB3D48}" type="presParOf" srcId="{13DF23CD-4103-4954-9192-E79AEC36CBC1}" destId="{D7265DC4-8AD1-4A28-ACA9-5CCFED885220}" srcOrd="2" destOrd="0" presId="urn:microsoft.com/office/officeart/2005/8/layout/vList2"/>
    <dgm:cxn modelId="{5FB73273-4095-45D1-90D4-5893E5AE92CD}" type="presParOf" srcId="{13DF23CD-4103-4954-9192-E79AEC36CBC1}" destId="{AEAA8E79-49E6-4A79-95DE-C37315B6F888}" srcOrd="3" destOrd="0" presId="urn:microsoft.com/office/officeart/2005/8/layout/vList2"/>
    <dgm:cxn modelId="{87946F8A-72C1-43E5-8C18-4B30D59C9BAC}" type="presParOf" srcId="{13DF23CD-4103-4954-9192-E79AEC36CBC1}" destId="{C66DE460-D941-432C-ADDD-2CC51E3F493D}" srcOrd="4" destOrd="0" presId="urn:microsoft.com/office/officeart/2005/8/layout/vList2"/>
    <dgm:cxn modelId="{995625B1-C4E5-4185-A821-81AADCEED54E}" type="presParOf" srcId="{13DF23CD-4103-4954-9192-E79AEC36CBC1}" destId="{F846CCFC-42FF-4806-9D22-6B4315E5C510}" srcOrd="5" destOrd="0" presId="urn:microsoft.com/office/officeart/2005/8/layout/vList2"/>
    <dgm:cxn modelId="{3D35C756-C748-4727-9D51-638E4C3C9E66}" type="presParOf" srcId="{13DF23CD-4103-4954-9192-E79AEC36CBC1}" destId="{B4DBEC1B-0410-4B9D-ACC5-3471F3E9AF3C}" srcOrd="6" destOrd="0" presId="urn:microsoft.com/office/officeart/2005/8/layout/vList2"/>
    <dgm:cxn modelId="{D9E9473D-214D-40C6-88DD-6AD64EED37D0}" type="presParOf" srcId="{13DF23CD-4103-4954-9192-E79AEC36CBC1}" destId="{E98D4983-2826-4343-8C43-F0B3BA2134EC}" srcOrd="7" destOrd="0" presId="urn:microsoft.com/office/officeart/2005/8/layout/vList2"/>
    <dgm:cxn modelId="{A7A1B00C-F0EC-477E-8CAA-D5159F478664}" type="presParOf" srcId="{13DF23CD-4103-4954-9192-E79AEC36CBC1}" destId="{1CC83EB1-2903-4E7B-B300-B709F7C6D2D2}" srcOrd="8" destOrd="0" presId="urn:microsoft.com/office/officeart/2005/8/layout/vList2"/>
    <dgm:cxn modelId="{9FD124C0-7A96-4C73-A53F-A9A535F36808}" type="presParOf" srcId="{13DF23CD-4103-4954-9192-E79AEC36CBC1}" destId="{21ECA6F5-CD8F-4871-84A1-CA8782D79C82}" srcOrd="9" destOrd="0" presId="urn:microsoft.com/office/officeart/2005/8/layout/vList2"/>
    <dgm:cxn modelId="{1DB7C1A9-A59A-4FF2-9A5C-4EE14B9AFA2F}" type="presParOf" srcId="{13DF23CD-4103-4954-9192-E79AEC36CBC1}" destId="{8A74D157-D7F5-4978-9E13-E701098A5A7C}" srcOrd="10" destOrd="0" presId="urn:microsoft.com/office/officeart/2005/8/layout/vList2"/>
    <dgm:cxn modelId="{FDC0FA4F-7140-40FE-866A-9DB1CA4B67A9}" type="presParOf" srcId="{13DF23CD-4103-4954-9192-E79AEC36CBC1}" destId="{105CE895-B9D6-417F-B580-2E7AFCE1A927}" srcOrd="11" destOrd="0" presId="urn:microsoft.com/office/officeart/2005/8/layout/vList2"/>
    <dgm:cxn modelId="{65C48E59-9FED-4A33-AA60-5F0FEF2C391B}" type="presParOf" srcId="{13DF23CD-4103-4954-9192-E79AEC36CBC1}" destId="{C053836B-2E37-4108-96BD-E379295C63AF}" srcOrd="12" destOrd="0" presId="urn:microsoft.com/office/officeart/2005/8/layout/vList2"/>
    <dgm:cxn modelId="{1B337497-6E2B-437C-9014-FBF8432FB2B9}" type="presParOf" srcId="{13DF23CD-4103-4954-9192-E79AEC36CBC1}" destId="{19EA57BC-A4A9-4D0C-B5FF-7C1775D5A505}" srcOrd="13" destOrd="0" presId="urn:microsoft.com/office/officeart/2005/8/layout/vList2"/>
    <dgm:cxn modelId="{586B404A-BDE4-45ED-B39B-4F9202254DCA}" type="presParOf" srcId="{13DF23CD-4103-4954-9192-E79AEC36CBC1}" destId="{45C8900B-093B-436E-AFD2-8BE9B0AE1DBB}" srcOrd="14" destOrd="0" presId="urn:microsoft.com/office/officeart/2005/8/layout/vList2"/>
    <dgm:cxn modelId="{59D03F78-7486-4F55-A224-C47AACE1CE45}" type="presParOf" srcId="{13DF23CD-4103-4954-9192-E79AEC36CBC1}" destId="{0A4CF013-BA93-4DEA-B9B9-2A5D77D83D7D}" srcOrd="15" destOrd="0" presId="urn:microsoft.com/office/officeart/2005/8/layout/vList2"/>
    <dgm:cxn modelId="{52540123-1CD9-4F20-9CAC-D92741B7E3D8}" type="presParOf" srcId="{13DF23CD-4103-4954-9192-E79AEC36CBC1}" destId="{7F630FCA-2D54-4905-870A-D5C44B7E3205}" srcOrd="16"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2ED49D-2D65-49C3-821F-88CE6A4A605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A9FE78F9-8030-406E-83F8-92BB4ED2B786}">
      <dgm:prSet phldrT="[Texto]" custT="1"/>
      <dgm:spPr/>
      <dgm:t>
        <a:bodyPr/>
        <a:lstStyle/>
        <a:p>
          <a:r>
            <a:rPr lang="es-CO" sz="2800" dirty="0" smtClean="0"/>
            <a:t>4.1 Capacitaciones</a:t>
          </a:r>
          <a:endParaRPr lang="es-CO" sz="2800" dirty="0"/>
        </a:p>
      </dgm:t>
    </dgm:pt>
    <dgm:pt modelId="{A618BB7B-8DD2-4CFF-912A-E8153BDF3393}" type="parTrans" cxnId="{60EC0C09-24A1-4FAA-889C-326EB0A33C82}">
      <dgm:prSet/>
      <dgm:spPr/>
      <dgm:t>
        <a:bodyPr/>
        <a:lstStyle/>
        <a:p>
          <a:endParaRPr lang="es-CO" sz="1400"/>
        </a:p>
      </dgm:t>
    </dgm:pt>
    <dgm:pt modelId="{CE36EB13-C98C-479B-BD2A-7D89ABB5434F}" type="sibTrans" cxnId="{60EC0C09-24A1-4FAA-889C-326EB0A33C82}">
      <dgm:prSet/>
      <dgm:spPr/>
      <dgm:t>
        <a:bodyPr/>
        <a:lstStyle/>
        <a:p>
          <a:endParaRPr lang="es-CO" sz="1400"/>
        </a:p>
      </dgm:t>
    </dgm:pt>
    <dgm:pt modelId="{AB638426-BFEB-413F-9305-6A107C33B3C7}">
      <dgm:prSet phldrT="[Texto]" custT="1"/>
      <dgm:spPr/>
      <dgm:t>
        <a:bodyPr/>
        <a:lstStyle/>
        <a:p>
          <a:r>
            <a:rPr lang="es-CO" sz="2800" dirty="0" smtClean="0"/>
            <a:t>4.1.1 Junta Directiva – Sesión de Fortalecimiento Riesgo - Auditoría</a:t>
          </a:r>
          <a:endParaRPr lang="es-CO" sz="2800" dirty="0"/>
        </a:p>
      </dgm:t>
    </dgm:pt>
    <dgm:pt modelId="{B2050847-6A10-428E-9C53-657E2A33AC00}" type="parTrans" cxnId="{A8B5B714-B379-4C02-9F15-35BFCA640DE5}">
      <dgm:prSet/>
      <dgm:spPr/>
      <dgm:t>
        <a:bodyPr/>
        <a:lstStyle/>
        <a:p>
          <a:endParaRPr lang="es-CO" sz="1400"/>
        </a:p>
      </dgm:t>
    </dgm:pt>
    <dgm:pt modelId="{77F76985-3B93-44AC-B024-00EE9C48AF70}" type="sibTrans" cxnId="{A8B5B714-B379-4C02-9F15-35BFCA640DE5}">
      <dgm:prSet/>
      <dgm:spPr/>
      <dgm:t>
        <a:bodyPr/>
        <a:lstStyle/>
        <a:p>
          <a:endParaRPr lang="es-CO" sz="1400"/>
        </a:p>
      </dgm:t>
    </dgm:pt>
    <dgm:pt modelId="{C6F2D1C2-EE3E-495A-B35D-E6075C50EF82}">
      <dgm:prSet phldrT="[Texto]" custT="1"/>
      <dgm:spPr/>
      <dgm:t>
        <a:bodyPr/>
        <a:lstStyle/>
        <a:p>
          <a:r>
            <a:rPr lang="es-CO" sz="2800" dirty="0" smtClean="0"/>
            <a:t>4.1.2. Código de Buen Gobierno y obligatorias – Gestión Humana</a:t>
          </a:r>
          <a:endParaRPr lang="es-CO" sz="2800" dirty="0"/>
        </a:p>
      </dgm:t>
    </dgm:pt>
    <dgm:pt modelId="{F0E5CD30-9EE8-4704-BB0D-96F240B90523}" type="parTrans" cxnId="{1EB0063B-EE08-437F-A8F2-AC4D0AEC498D}">
      <dgm:prSet/>
      <dgm:spPr/>
      <dgm:t>
        <a:bodyPr/>
        <a:lstStyle/>
        <a:p>
          <a:endParaRPr lang="es-CO" sz="1400"/>
        </a:p>
      </dgm:t>
    </dgm:pt>
    <dgm:pt modelId="{A8FF47F5-7F5E-4218-8950-31E192F24D70}" type="sibTrans" cxnId="{1EB0063B-EE08-437F-A8F2-AC4D0AEC498D}">
      <dgm:prSet/>
      <dgm:spPr/>
      <dgm:t>
        <a:bodyPr/>
        <a:lstStyle/>
        <a:p>
          <a:endParaRPr lang="es-CO" sz="1400"/>
        </a:p>
      </dgm:t>
    </dgm:pt>
    <dgm:pt modelId="{7C83796B-E700-4A5F-A231-D0EE3E6E4FDD}" type="pres">
      <dgm:prSet presAssocID="{C52ED49D-2D65-49C3-821F-88CE6A4A605C}" presName="linear" presStyleCnt="0">
        <dgm:presLayoutVars>
          <dgm:dir/>
          <dgm:animLvl val="lvl"/>
          <dgm:resizeHandles val="exact"/>
        </dgm:presLayoutVars>
      </dgm:prSet>
      <dgm:spPr/>
      <dgm:t>
        <a:bodyPr/>
        <a:lstStyle/>
        <a:p>
          <a:endParaRPr lang="es-CO"/>
        </a:p>
      </dgm:t>
    </dgm:pt>
    <dgm:pt modelId="{ADFCDD30-0EE3-4388-A60D-079160B60D04}" type="pres">
      <dgm:prSet presAssocID="{A9FE78F9-8030-406E-83F8-92BB4ED2B786}" presName="parentLin" presStyleCnt="0"/>
      <dgm:spPr/>
    </dgm:pt>
    <dgm:pt modelId="{A17D1CF3-1727-4BA2-893A-45ECB2977A55}" type="pres">
      <dgm:prSet presAssocID="{A9FE78F9-8030-406E-83F8-92BB4ED2B786}" presName="parentLeftMargin" presStyleLbl="node1" presStyleIdx="0" presStyleCnt="3"/>
      <dgm:spPr/>
      <dgm:t>
        <a:bodyPr/>
        <a:lstStyle/>
        <a:p>
          <a:endParaRPr lang="es-CO"/>
        </a:p>
      </dgm:t>
    </dgm:pt>
    <dgm:pt modelId="{5107002C-6625-456C-9771-7B49D06DEAD5}" type="pres">
      <dgm:prSet presAssocID="{A9FE78F9-8030-406E-83F8-92BB4ED2B786}" presName="parentText" presStyleLbl="node1" presStyleIdx="0" presStyleCnt="3" custScaleX="142857">
        <dgm:presLayoutVars>
          <dgm:chMax val="0"/>
          <dgm:bulletEnabled val="1"/>
        </dgm:presLayoutVars>
      </dgm:prSet>
      <dgm:spPr/>
      <dgm:t>
        <a:bodyPr/>
        <a:lstStyle/>
        <a:p>
          <a:endParaRPr lang="es-CO"/>
        </a:p>
      </dgm:t>
    </dgm:pt>
    <dgm:pt modelId="{57BE828F-E723-4BFC-96D3-ED29ADF818F3}" type="pres">
      <dgm:prSet presAssocID="{A9FE78F9-8030-406E-83F8-92BB4ED2B786}" presName="negativeSpace" presStyleCnt="0"/>
      <dgm:spPr/>
    </dgm:pt>
    <dgm:pt modelId="{CB30A4F1-D96C-49D3-A090-464121BE8171}" type="pres">
      <dgm:prSet presAssocID="{A9FE78F9-8030-406E-83F8-92BB4ED2B786}" presName="childText" presStyleLbl="conFgAcc1" presStyleIdx="0" presStyleCnt="3">
        <dgm:presLayoutVars>
          <dgm:bulletEnabled val="1"/>
        </dgm:presLayoutVars>
      </dgm:prSet>
      <dgm:spPr/>
    </dgm:pt>
    <dgm:pt modelId="{98807D15-1B56-4351-8377-286C77B7C2E9}" type="pres">
      <dgm:prSet presAssocID="{CE36EB13-C98C-479B-BD2A-7D89ABB5434F}" presName="spaceBetweenRectangles" presStyleCnt="0"/>
      <dgm:spPr/>
    </dgm:pt>
    <dgm:pt modelId="{AB80A11B-FF27-4E98-9B19-03956D9A77F6}" type="pres">
      <dgm:prSet presAssocID="{AB638426-BFEB-413F-9305-6A107C33B3C7}" presName="parentLin" presStyleCnt="0"/>
      <dgm:spPr/>
    </dgm:pt>
    <dgm:pt modelId="{35A127F9-8D11-4D52-9C84-6E4A84CE5A41}" type="pres">
      <dgm:prSet presAssocID="{AB638426-BFEB-413F-9305-6A107C33B3C7}" presName="parentLeftMargin" presStyleLbl="node1" presStyleIdx="0" presStyleCnt="3"/>
      <dgm:spPr/>
      <dgm:t>
        <a:bodyPr/>
        <a:lstStyle/>
        <a:p>
          <a:endParaRPr lang="es-CO"/>
        </a:p>
      </dgm:t>
    </dgm:pt>
    <dgm:pt modelId="{D1482BB5-E4FD-49F4-9161-1FDEA4E37144}" type="pres">
      <dgm:prSet presAssocID="{AB638426-BFEB-413F-9305-6A107C33B3C7}" presName="parentText" presStyleLbl="node1" presStyleIdx="1" presStyleCnt="3" custScaleX="142857">
        <dgm:presLayoutVars>
          <dgm:chMax val="0"/>
          <dgm:bulletEnabled val="1"/>
        </dgm:presLayoutVars>
      </dgm:prSet>
      <dgm:spPr/>
      <dgm:t>
        <a:bodyPr/>
        <a:lstStyle/>
        <a:p>
          <a:endParaRPr lang="es-CO"/>
        </a:p>
      </dgm:t>
    </dgm:pt>
    <dgm:pt modelId="{0875B202-1D92-4CBD-893E-A5C581AAAB25}" type="pres">
      <dgm:prSet presAssocID="{AB638426-BFEB-413F-9305-6A107C33B3C7}" presName="negativeSpace" presStyleCnt="0"/>
      <dgm:spPr/>
    </dgm:pt>
    <dgm:pt modelId="{682C10E5-D4F9-4684-859C-A74EE9E40F50}" type="pres">
      <dgm:prSet presAssocID="{AB638426-BFEB-413F-9305-6A107C33B3C7}" presName="childText" presStyleLbl="conFgAcc1" presStyleIdx="1" presStyleCnt="3">
        <dgm:presLayoutVars>
          <dgm:bulletEnabled val="1"/>
        </dgm:presLayoutVars>
      </dgm:prSet>
      <dgm:spPr/>
    </dgm:pt>
    <dgm:pt modelId="{8D6789DD-C10F-4B46-B3A1-602164DD841D}" type="pres">
      <dgm:prSet presAssocID="{77F76985-3B93-44AC-B024-00EE9C48AF70}" presName="spaceBetweenRectangles" presStyleCnt="0"/>
      <dgm:spPr/>
    </dgm:pt>
    <dgm:pt modelId="{F091ADEA-6845-4235-AE60-C1E635F66A12}" type="pres">
      <dgm:prSet presAssocID="{C6F2D1C2-EE3E-495A-B35D-E6075C50EF82}" presName="parentLin" presStyleCnt="0"/>
      <dgm:spPr/>
    </dgm:pt>
    <dgm:pt modelId="{19E7FF79-4C4F-467D-9817-9C2A931C8DA2}" type="pres">
      <dgm:prSet presAssocID="{C6F2D1C2-EE3E-495A-B35D-E6075C50EF82}" presName="parentLeftMargin" presStyleLbl="node1" presStyleIdx="1" presStyleCnt="3"/>
      <dgm:spPr/>
      <dgm:t>
        <a:bodyPr/>
        <a:lstStyle/>
        <a:p>
          <a:endParaRPr lang="es-CO"/>
        </a:p>
      </dgm:t>
    </dgm:pt>
    <dgm:pt modelId="{6E6B4033-2948-4DF0-A7FE-A25A7F855687}" type="pres">
      <dgm:prSet presAssocID="{C6F2D1C2-EE3E-495A-B35D-E6075C50EF82}" presName="parentText" presStyleLbl="node1" presStyleIdx="2" presStyleCnt="3" custScaleX="142857">
        <dgm:presLayoutVars>
          <dgm:chMax val="0"/>
          <dgm:bulletEnabled val="1"/>
        </dgm:presLayoutVars>
      </dgm:prSet>
      <dgm:spPr/>
      <dgm:t>
        <a:bodyPr/>
        <a:lstStyle/>
        <a:p>
          <a:endParaRPr lang="es-CO"/>
        </a:p>
      </dgm:t>
    </dgm:pt>
    <dgm:pt modelId="{39F71DEA-E33B-45E5-8E76-711753750F78}" type="pres">
      <dgm:prSet presAssocID="{C6F2D1C2-EE3E-495A-B35D-E6075C50EF82}" presName="negativeSpace" presStyleCnt="0"/>
      <dgm:spPr/>
    </dgm:pt>
    <dgm:pt modelId="{260C2EA2-EFDC-4A3E-A1BC-79088DF401BD}" type="pres">
      <dgm:prSet presAssocID="{C6F2D1C2-EE3E-495A-B35D-E6075C50EF82}" presName="childText" presStyleLbl="conFgAcc1" presStyleIdx="2" presStyleCnt="3">
        <dgm:presLayoutVars>
          <dgm:bulletEnabled val="1"/>
        </dgm:presLayoutVars>
      </dgm:prSet>
      <dgm:spPr/>
    </dgm:pt>
  </dgm:ptLst>
  <dgm:cxnLst>
    <dgm:cxn modelId="{FD6A4CD5-54E1-4DCD-8D5B-2BA9728766BF}" type="presOf" srcId="{C6F2D1C2-EE3E-495A-B35D-E6075C50EF82}" destId="{19E7FF79-4C4F-467D-9817-9C2A931C8DA2}" srcOrd="0" destOrd="0" presId="urn:microsoft.com/office/officeart/2005/8/layout/list1"/>
    <dgm:cxn modelId="{A7E01A30-2675-46C5-AC2B-71E7A9D16B22}" type="presOf" srcId="{C6F2D1C2-EE3E-495A-B35D-E6075C50EF82}" destId="{6E6B4033-2948-4DF0-A7FE-A25A7F855687}" srcOrd="1" destOrd="0" presId="urn:microsoft.com/office/officeart/2005/8/layout/list1"/>
    <dgm:cxn modelId="{889408CE-DE2C-4AD5-A13A-4ED5596358F2}" type="presOf" srcId="{A9FE78F9-8030-406E-83F8-92BB4ED2B786}" destId="{5107002C-6625-456C-9771-7B49D06DEAD5}" srcOrd="1" destOrd="0" presId="urn:microsoft.com/office/officeart/2005/8/layout/list1"/>
    <dgm:cxn modelId="{8C6D9A52-AB9B-4D92-B0FF-4EC8F7281440}" type="presOf" srcId="{AB638426-BFEB-413F-9305-6A107C33B3C7}" destId="{D1482BB5-E4FD-49F4-9161-1FDEA4E37144}" srcOrd="1" destOrd="0" presId="urn:microsoft.com/office/officeart/2005/8/layout/list1"/>
    <dgm:cxn modelId="{A8B5B714-B379-4C02-9F15-35BFCA640DE5}" srcId="{C52ED49D-2D65-49C3-821F-88CE6A4A605C}" destId="{AB638426-BFEB-413F-9305-6A107C33B3C7}" srcOrd="1" destOrd="0" parTransId="{B2050847-6A10-428E-9C53-657E2A33AC00}" sibTransId="{77F76985-3B93-44AC-B024-00EE9C48AF70}"/>
    <dgm:cxn modelId="{C9C78CD6-A141-46B5-99A3-016ADBB35937}" type="presOf" srcId="{A9FE78F9-8030-406E-83F8-92BB4ED2B786}" destId="{A17D1CF3-1727-4BA2-893A-45ECB2977A55}" srcOrd="0" destOrd="0" presId="urn:microsoft.com/office/officeart/2005/8/layout/list1"/>
    <dgm:cxn modelId="{60EC0C09-24A1-4FAA-889C-326EB0A33C82}" srcId="{C52ED49D-2D65-49C3-821F-88CE6A4A605C}" destId="{A9FE78F9-8030-406E-83F8-92BB4ED2B786}" srcOrd="0" destOrd="0" parTransId="{A618BB7B-8DD2-4CFF-912A-E8153BDF3393}" sibTransId="{CE36EB13-C98C-479B-BD2A-7D89ABB5434F}"/>
    <dgm:cxn modelId="{C76B86B1-6641-4970-B951-0BFA11831904}" type="presOf" srcId="{C52ED49D-2D65-49C3-821F-88CE6A4A605C}" destId="{7C83796B-E700-4A5F-A231-D0EE3E6E4FDD}" srcOrd="0" destOrd="0" presId="urn:microsoft.com/office/officeart/2005/8/layout/list1"/>
    <dgm:cxn modelId="{32D0846D-1DBE-445B-B4E8-15DFEBCE2718}" type="presOf" srcId="{AB638426-BFEB-413F-9305-6A107C33B3C7}" destId="{35A127F9-8D11-4D52-9C84-6E4A84CE5A41}" srcOrd="0" destOrd="0" presId="urn:microsoft.com/office/officeart/2005/8/layout/list1"/>
    <dgm:cxn modelId="{1EB0063B-EE08-437F-A8F2-AC4D0AEC498D}" srcId="{C52ED49D-2D65-49C3-821F-88CE6A4A605C}" destId="{C6F2D1C2-EE3E-495A-B35D-E6075C50EF82}" srcOrd="2" destOrd="0" parTransId="{F0E5CD30-9EE8-4704-BB0D-96F240B90523}" sibTransId="{A8FF47F5-7F5E-4218-8950-31E192F24D70}"/>
    <dgm:cxn modelId="{CBD20F48-54ED-43C1-83F2-9050EF00A703}" type="presParOf" srcId="{7C83796B-E700-4A5F-A231-D0EE3E6E4FDD}" destId="{ADFCDD30-0EE3-4388-A60D-079160B60D04}" srcOrd="0" destOrd="0" presId="urn:microsoft.com/office/officeart/2005/8/layout/list1"/>
    <dgm:cxn modelId="{95AF7B89-93DF-4C2B-933B-D46B9449A143}" type="presParOf" srcId="{ADFCDD30-0EE3-4388-A60D-079160B60D04}" destId="{A17D1CF3-1727-4BA2-893A-45ECB2977A55}" srcOrd="0" destOrd="0" presId="urn:microsoft.com/office/officeart/2005/8/layout/list1"/>
    <dgm:cxn modelId="{C04D7F50-F004-4AD6-845D-C38735CB0A60}" type="presParOf" srcId="{ADFCDD30-0EE3-4388-A60D-079160B60D04}" destId="{5107002C-6625-456C-9771-7B49D06DEAD5}" srcOrd="1" destOrd="0" presId="urn:microsoft.com/office/officeart/2005/8/layout/list1"/>
    <dgm:cxn modelId="{D717FBCE-E39A-4728-B0DE-81E72A1E3790}" type="presParOf" srcId="{7C83796B-E700-4A5F-A231-D0EE3E6E4FDD}" destId="{57BE828F-E723-4BFC-96D3-ED29ADF818F3}" srcOrd="1" destOrd="0" presId="urn:microsoft.com/office/officeart/2005/8/layout/list1"/>
    <dgm:cxn modelId="{098A1349-AE9F-40D4-AC23-87DBCD8FDDD4}" type="presParOf" srcId="{7C83796B-E700-4A5F-A231-D0EE3E6E4FDD}" destId="{CB30A4F1-D96C-49D3-A090-464121BE8171}" srcOrd="2" destOrd="0" presId="urn:microsoft.com/office/officeart/2005/8/layout/list1"/>
    <dgm:cxn modelId="{0F0D0312-86B3-4458-810C-7B4DFE583439}" type="presParOf" srcId="{7C83796B-E700-4A5F-A231-D0EE3E6E4FDD}" destId="{98807D15-1B56-4351-8377-286C77B7C2E9}" srcOrd="3" destOrd="0" presId="urn:microsoft.com/office/officeart/2005/8/layout/list1"/>
    <dgm:cxn modelId="{B2D49397-4545-4DF4-BBBB-55C779B7766C}" type="presParOf" srcId="{7C83796B-E700-4A5F-A231-D0EE3E6E4FDD}" destId="{AB80A11B-FF27-4E98-9B19-03956D9A77F6}" srcOrd="4" destOrd="0" presId="urn:microsoft.com/office/officeart/2005/8/layout/list1"/>
    <dgm:cxn modelId="{898544EE-7D48-466B-BE40-0EA8F8590387}" type="presParOf" srcId="{AB80A11B-FF27-4E98-9B19-03956D9A77F6}" destId="{35A127F9-8D11-4D52-9C84-6E4A84CE5A41}" srcOrd="0" destOrd="0" presId="urn:microsoft.com/office/officeart/2005/8/layout/list1"/>
    <dgm:cxn modelId="{5331892A-BEB6-4D8D-ADF7-F618FE9159DB}" type="presParOf" srcId="{AB80A11B-FF27-4E98-9B19-03956D9A77F6}" destId="{D1482BB5-E4FD-49F4-9161-1FDEA4E37144}" srcOrd="1" destOrd="0" presId="urn:microsoft.com/office/officeart/2005/8/layout/list1"/>
    <dgm:cxn modelId="{FFD2899F-2910-487A-91A3-6586C6A65CA3}" type="presParOf" srcId="{7C83796B-E700-4A5F-A231-D0EE3E6E4FDD}" destId="{0875B202-1D92-4CBD-893E-A5C581AAAB25}" srcOrd="5" destOrd="0" presId="urn:microsoft.com/office/officeart/2005/8/layout/list1"/>
    <dgm:cxn modelId="{049089E7-E4AA-4B52-8735-3E1D55B69639}" type="presParOf" srcId="{7C83796B-E700-4A5F-A231-D0EE3E6E4FDD}" destId="{682C10E5-D4F9-4684-859C-A74EE9E40F50}" srcOrd="6" destOrd="0" presId="urn:microsoft.com/office/officeart/2005/8/layout/list1"/>
    <dgm:cxn modelId="{F65809FF-E929-4EE5-B3D4-05E14954F10F}" type="presParOf" srcId="{7C83796B-E700-4A5F-A231-D0EE3E6E4FDD}" destId="{8D6789DD-C10F-4B46-B3A1-602164DD841D}" srcOrd="7" destOrd="0" presId="urn:microsoft.com/office/officeart/2005/8/layout/list1"/>
    <dgm:cxn modelId="{67285D99-0449-4911-A5F0-D23F00F79106}" type="presParOf" srcId="{7C83796B-E700-4A5F-A231-D0EE3E6E4FDD}" destId="{F091ADEA-6845-4235-AE60-C1E635F66A12}" srcOrd="8" destOrd="0" presId="urn:microsoft.com/office/officeart/2005/8/layout/list1"/>
    <dgm:cxn modelId="{78511624-4EB1-4987-A8DC-A5AFD20DB09B}" type="presParOf" srcId="{F091ADEA-6845-4235-AE60-C1E635F66A12}" destId="{19E7FF79-4C4F-467D-9817-9C2A931C8DA2}" srcOrd="0" destOrd="0" presId="urn:microsoft.com/office/officeart/2005/8/layout/list1"/>
    <dgm:cxn modelId="{BA94492F-F00B-42A2-A9E9-8FF3D8C2C956}" type="presParOf" srcId="{F091ADEA-6845-4235-AE60-C1E635F66A12}" destId="{6E6B4033-2948-4DF0-A7FE-A25A7F855687}" srcOrd="1" destOrd="0" presId="urn:microsoft.com/office/officeart/2005/8/layout/list1"/>
    <dgm:cxn modelId="{F6999AF1-C9D6-4E44-8F17-48E0DF419D0A}" type="presParOf" srcId="{7C83796B-E700-4A5F-A231-D0EE3E6E4FDD}" destId="{39F71DEA-E33B-45E5-8E76-711753750F78}" srcOrd="9" destOrd="0" presId="urn:microsoft.com/office/officeart/2005/8/layout/list1"/>
    <dgm:cxn modelId="{46EC9C21-F3D5-4590-8E9F-40D8F62AEDC2}" type="presParOf" srcId="{7C83796B-E700-4A5F-A231-D0EE3E6E4FDD}" destId="{260C2EA2-EFDC-4A3E-A1BC-79088DF401BD}"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2ED49D-2D65-49C3-821F-88CE6A4A605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A9FE78F9-8030-406E-83F8-92BB4ED2B786}">
      <dgm:prSet phldrT="[Texto]" custT="1"/>
      <dgm:spPr/>
      <dgm:t>
        <a:bodyPr/>
        <a:lstStyle/>
        <a:p>
          <a:r>
            <a:rPr lang="es-CO" sz="2200" dirty="0" smtClean="0"/>
            <a:t>a. Definiciones de Políticas de Alta Gerencia	</a:t>
          </a:r>
          <a:endParaRPr lang="es-CO" sz="2200" dirty="0"/>
        </a:p>
      </dgm:t>
    </dgm:pt>
    <dgm:pt modelId="{A618BB7B-8DD2-4CFF-912A-E8153BDF3393}" type="parTrans" cxnId="{60EC0C09-24A1-4FAA-889C-326EB0A33C82}">
      <dgm:prSet/>
      <dgm:spPr/>
      <dgm:t>
        <a:bodyPr/>
        <a:lstStyle/>
        <a:p>
          <a:endParaRPr lang="es-CO" sz="2200"/>
        </a:p>
      </dgm:t>
    </dgm:pt>
    <dgm:pt modelId="{CE36EB13-C98C-479B-BD2A-7D89ABB5434F}" type="sibTrans" cxnId="{60EC0C09-24A1-4FAA-889C-326EB0A33C82}">
      <dgm:prSet/>
      <dgm:spPr/>
      <dgm:t>
        <a:bodyPr/>
        <a:lstStyle/>
        <a:p>
          <a:endParaRPr lang="es-CO" sz="2200"/>
        </a:p>
      </dgm:t>
    </dgm:pt>
    <dgm:pt modelId="{AB638426-BFEB-413F-9305-6A107C33B3C7}">
      <dgm:prSet phldrT="[Texto]" custT="1"/>
      <dgm:spPr/>
      <dgm:t>
        <a:bodyPr/>
        <a:lstStyle/>
        <a:p>
          <a:r>
            <a:rPr lang="es-CO" sz="2200" dirty="0" smtClean="0"/>
            <a:t>b. Seguimiento implementación Política Salarial.</a:t>
          </a:r>
          <a:endParaRPr lang="es-CO" sz="2200" dirty="0"/>
        </a:p>
      </dgm:t>
    </dgm:pt>
    <dgm:pt modelId="{B2050847-6A10-428E-9C53-657E2A33AC00}" type="parTrans" cxnId="{A8B5B714-B379-4C02-9F15-35BFCA640DE5}">
      <dgm:prSet/>
      <dgm:spPr/>
      <dgm:t>
        <a:bodyPr/>
        <a:lstStyle/>
        <a:p>
          <a:endParaRPr lang="es-CO" sz="2200"/>
        </a:p>
      </dgm:t>
    </dgm:pt>
    <dgm:pt modelId="{77F76985-3B93-44AC-B024-00EE9C48AF70}" type="sibTrans" cxnId="{A8B5B714-B379-4C02-9F15-35BFCA640DE5}">
      <dgm:prSet/>
      <dgm:spPr/>
      <dgm:t>
        <a:bodyPr/>
        <a:lstStyle/>
        <a:p>
          <a:endParaRPr lang="es-CO" sz="2200"/>
        </a:p>
      </dgm:t>
    </dgm:pt>
    <dgm:pt modelId="{C6F2D1C2-EE3E-495A-B35D-E6075C50EF82}">
      <dgm:prSet phldrT="[Texto]" custT="1"/>
      <dgm:spPr/>
      <dgm:t>
        <a:bodyPr/>
        <a:lstStyle/>
        <a:p>
          <a:r>
            <a:rPr lang="es-CO" sz="2200" dirty="0" smtClean="0"/>
            <a:t>c. Definición de Evaluación de la Junta Directiva.</a:t>
          </a:r>
          <a:endParaRPr lang="es-CO" sz="2200" dirty="0"/>
        </a:p>
      </dgm:t>
    </dgm:pt>
    <dgm:pt modelId="{F0E5CD30-9EE8-4704-BB0D-96F240B90523}" type="parTrans" cxnId="{1EB0063B-EE08-437F-A8F2-AC4D0AEC498D}">
      <dgm:prSet/>
      <dgm:spPr/>
      <dgm:t>
        <a:bodyPr/>
        <a:lstStyle/>
        <a:p>
          <a:endParaRPr lang="es-CO" sz="2200"/>
        </a:p>
      </dgm:t>
    </dgm:pt>
    <dgm:pt modelId="{A8FF47F5-7F5E-4218-8950-31E192F24D70}" type="sibTrans" cxnId="{1EB0063B-EE08-437F-A8F2-AC4D0AEC498D}">
      <dgm:prSet/>
      <dgm:spPr/>
      <dgm:t>
        <a:bodyPr/>
        <a:lstStyle/>
        <a:p>
          <a:endParaRPr lang="es-CO" sz="2200"/>
        </a:p>
      </dgm:t>
    </dgm:pt>
    <dgm:pt modelId="{78C4ACDB-00F6-4721-A54E-09A5909E5507}">
      <dgm:prSet custT="1"/>
      <dgm:spPr/>
      <dgm:t>
        <a:bodyPr/>
        <a:lstStyle/>
        <a:p>
          <a:r>
            <a:rPr lang="es-CO" sz="2200" dirty="0" smtClean="0"/>
            <a:t>d. Definiciones de Políticas de Revelación de Información.</a:t>
          </a:r>
          <a:endParaRPr lang="es-CO" sz="2200" dirty="0"/>
        </a:p>
      </dgm:t>
    </dgm:pt>
    <dgm:pt modelId="{96C3B122-71C7-40F9-89B4-4165A4702785}" type="parTrans" cxnId="{F3DB588A-F8D9-4B9C-95DC-AA4C7950CC64}">
      <dgm:prSet/>
      <dgm:spPr/>
      <dgm:t>
        <a:bodyPr/>
        <a:lstStyle/>
        <a:p>
          <a:endParaRPr lang="es-CO" sz="2200"/>
        </a:p>
      </dgm:t>
    </dgm:pt>
    <dgm:pt modelId="{32E5EE55-5DC4-43DC-A8A6-3DEB8EEAB177}" type="sibTrans" cxnId="{F3DB588A-F8D9-4B9C-95DC-AA4C7950CC64}">
      <dgm:prSet/>
      <dgm:spPr/>
      <dgm:t>
        <a:bodyPr/>
        <a:lstStyle/>
        <a:p>
          <a:endParaRPr lang="es-CO" sz="2200"/>
        </a:p>
      </dgm:t>
    </dgm:pt>
    <dgm:pt modelId="{5579E48C-B4A6-430E-A22E-FBF50AB4C18E}">
      <dgm:prSet custT="1"/>
      <dgm:spPr/>
      <dgm:t>
        <a:bodyPr/>
        <a:lstStyle/>
        <a:p>
          <a:r>
            <a:rPr lang="es-CO" sz="2200" dirty="0" smtClean="0"/>
            <a:t>e. Definiciones de Políticas de Partes Vinculadas.</a:t>
          </a:r>
          <a:endParaRPr lang="es-CO" sz="2200" dirty="0"/>
        </a:p>
      </dgm:t>
    </dgm:pt>
    <dgm:pt modelId="{E64FF94F-9E42-489D-A7DB-C92750A36CBD}" type="parTrans" cxnId="{86FC9790-7945-4B55-9B6E-76A197A8D15C}">
      <dgm:prSet/>
      <dgm:spPr/>
      <dgm:t>
        <a:bodyPr/>
        <a:lstStyle/>
        <a:p>
          <a:endParaRPr lang="es-CO" sz="2200"/>
        </a:p>
      </dgm:t>
    </dgm:pt>
    <dgm:pt modelId="{9F14180B-4B0E-47A7-AA1A-ECFF9844D8BB}" type="sibTrans" cxnId="{86FC9790-7945-4B55-9B6E-76A197A8D15C}">
      <dgm:prSet/>
      <dgm:spPr/>
      <dgm:t>
        <a:bodyPr/>
        <a:lstStyle/>
        <a:p>
          <a:endParaRPr lang="es-CO" sz="2200"/>
        </a:p>
      </dgm:t>
    </dgm:pt>
    <dgm:pt modelId="{D6A733FC-8489-4E48-B332-321BAAAC2B7A}">
      <dgm:prSet custT="1"/>
      <dgm:spPr/>
      <dgm:t>
        <a:bodyPr/>
        <a:lstStyle/>
        <a:p>
          <a:r>
            <a:rPr lang="es-CO" sz="2200" dirty="0" smtClean="0"/>
            <a:t>f. Seguimiento Estrategia Corporativa BMC, previa a la Junta Especial.</a:t>
          </a:r>
          <a:endParaRPr lang="es-CO" sz="2200" dirty="0"/>
        </a:p>
      </dgm:t>
    </dgm:pt>
    <dgm:pt modelId="{C5800CEF-8533-472C-8A35-D7B63A3F4926}" type="parTrans" cxnId="{3853CB46-7740-40FC-BAC2-29C886DDCF14}">
      <dgm:prSet/>
      <dgm:spPr/>
      <dgm:t>
        <a:bodyPr/>
        <a:lstStyle/>
        <a:p>
          <a:endParaRPr lang="es-CO" sz="2200"/>
        </a:p>
      </dgm:t>
    </dgm:pt>
    <dgm:pt modelId="{7E5A9272-7678-44A4-BADD-A8EE2035238E}" type="sibTrans" cxnId="{3853CB46-7740-40FC-BAC2-29C886DDCF14}">
      <dgm:prSet/>
      <dgm:spPr/>
      <dgm:t>
        <a:bodyPr/>
        <a:lstStyle/>
        <a:p>
          <a:endParaRPr lang="es-CO" sz="2200"/>
        </a:p>
      </dgm:t>
    </dgm:pt>
    <dgm:pt modelId="{7C83796B-E700-4A5F-A231-D0EE3E6E4FDD}" type="pres">
      <dgm:prSet presAssocID="{C52ED49D-2D65-49C3-821F-88CE6A4A605C}" presName="linear" presStyleCnt="0">
        <dgm:presLayoutVars>
          <dgm:dir/>
          <dgm:animLvl val="lvl"/>
          <dgm:resizeHandles val="exact"/>
        </dgm:presLayoutVars>
      </dgm:prSet>
      <dgm:spPr/>
      <dgm:t>
        <a:bodyPr/>
        <a:lstStyle/>
        <a:p>
          <a:endParaRPr lang="es-CO"/>
        </a:p>
      </dgm:t>
    </dgm:pt>
    <dgm:pt modelId="{ADFCDD30-0EE3-4388-A60D-079160B60D04}" type="pres">
      <dgm:prSet presAssocID="{A9FE78F9-8030-406E-83F8-92BB4ED2B786}" presName="parentLin" presStyleCnt="0"/>
      <dgm:spPr/>
    </dgm:pt>
    <dgm:pt modelId="{A17D1CF3-1727-4BA2-893A-45ECB2977A55}" type="pres">
      <dgm:prSet presAssocID="{A9FE78F9-8030-406E-83F8-92BB4ED2B786}" presName="parentLeftMargin" presStyleLbl="node1" presStyleIdx="0" presStyleCnt="6"/>
      <dgm:spPr/>
      <dgm:t>
        <a:bodyPr/>
        <a:lstStyle/>
        <a:p>
          <a:endParaRPr lang="es-CO"/>
        </a:p>
      </dgm:t>
    </dgm:pt>
    <dgm:pt modelId="{5107002C-6625-456C-9771-7B49D06DEAD5}" type="pres">
      <dgm:prSet presAssocID="{A9FE78F9-8030-406E-83F8-92BB4ED2B786}" presName="parentText" presStyleLbl="node1" presStyleIdx="0" presStyleCnt="6">
        <dgm:presLayoutVars>
          <dgm:chMax val="0"/>
          <dgm:bulletEnabled val="1"/>
        </dgm:presLayoutVars>
      </dgm:prSet>
      <dgm:spPr/>
      <dgm:t>
        <a:bodyPr/>
        <a:lstStyle/>
        <a:p>
          <a:endParaRPr lang="es-CO"/>
        </a:p>
      </dgm:t>
    </dgm:pt>
    <dgm:pt modelId="{57BE828F-E723-4BFC-96D3-ED29ADF818F3}" type="pres">
      <dgm:prSet presAssocID="{A9FE78F9-8030-406E-83F8-92BB4ED2B786}" presName="negativeSpace" presStyleCnt="0"/>
      <dgm:spPr/>
    </dgm:pt>
    <dgm:pt modelId="{CB30A4F1-D96C-49D3-A090-464121BE8171}" type="pres">
      <dgm:prSet presAssocID="{A9FE78F9-8030-406E-83F8-92BB4ED2B786}" presName="childText" presStyleLbl="conFgAcc1" presStyleIdx="0" presStyleCnt="6">
        <dgm:presLayoutVars>
          <dgm:bulletEnabled val="1"/>
        </dgm:presLayoutVars>
      </dgm:prSet>
      <dgm:spPr/>
    </dgm:pt>
    <dgm:pt modelId="{98807D15-1B56-4351-8377-286C77B7C2E9}" type="pres">
      <dgm:prSet presAssocID="{CE36EB13-C98C-479B-BD2A-7D89ABB5434F}" presName="spaceBetweenRectangles" presStyleCnt="0"/>
      <dgm:spPr/>
    </dgm:pt>
    <dgm:pt modelId="{AB80A11B-FF27-4E98-9B19-03956D9A77F6}" type="pres">
      <dgm:prSet presAssocID="{AB638426-BFEB-413F-9305-6A107C33B3C7}" presName="parentLin" presStyleCnt="0"/>
      <dgm:spPr/>
    </dgm:pt>
    <dgm:pt modelId="{35A127F9-8D11-4D52-9C84-6E4A84CE5A41}" type="pres">
      <dgm:prSet presAssocID="{AB638426-BFEB-413F-9305-6A107C33B3C7}" presName="parentLeftMargin" presStyleLbl="node1" presStyleIdx="0" presStyleCnt="6"/>
      <dgm:spPr/>
      <dgm:t>
        <a:bodyPr/>
        <a:lstStyle/>
        <a:p>
          <a:endParaRPr lang="es-CO"/>
        </a:p>
      </dgm:t>
    </dgm:pt>
    <dgm:pt modelId="{D1482BB5-E4FD-49F4-9161-1FDEA4E37144}" type="pres">
      <dgm:prSet presAssocID="{AB638426-BFEB-413F-9305-6A107C33B3C7}" presName="parentText" presStyleLbl="node1" presStyleIdx="1" presStyleCnt="6">
        <dgm:presLayoutVars>
          <dgm:chMax val="0"/>
          <dgm:bulletEnabled val="1"/>
        </dgm:presLayoutVars>
      </dgm:prSet>
      <dgm:spPr/>
      <dgm:t>
        <a:bodyPr/>
        <a:lstStyle/>
        <a:p>
          <a:endParaRPr lang="es-CO"/>
        </a:p>
      </dgm:t>
    </dgm:pt>
    <dgm:pt modelId="{0875B202-1D92-4CBD-893E-A5C581AAAB25}" type="pres">
      <dgm:prSet presAssocID="{AB638426-BFEB-413F-9305-6A107C33B3C7}" presName="negativeSpace" presStyleCnt="0"/>
      <dgm:spPr/>
    </dgm:pt>
    <dgm:pt modelId="{682C10E5-D4F9-4684-859C-A74EE9E40F50}" type="pres">
      <dgm:prSet presAssocID="{AB638426-BFEB-413F-9305-6A107C33B3C7}" presName="childText" presStyleLbl="conFgAcc1" presStyleIdx="1" presStyleCnt="6">
        <dgm:presLayoutVars>
          <dgm:bulletEnabled val="1"/>
        </dgm:presLayoutVars>
      </dgm:prSet>
      <dgm:spPr/>
    </dgm:pt>
    <dgm:pt modelId="{8D6789DD-C10F-4B46-B3A1-602164DD841D}" type="pres">
      <dgm:prSet presAssocID="{77F76985-3B93-44AC-B024-00EE9C48AF70}" presName="spaceBetweenRectangles" presStyleCnt="0"/>
      <dgm:spPr/>
    </dgm:pt>
    <dgm:pt modelId="{F091ADEA-6845-4235-AE60-C1E635F66A12}" type="pres">
      <dgm:prSet presAssocID="{C6F2D1C2-EE3E-495A-B35D-E6075C50EF82}" presName="parentLin" presStyleCnt="0"/>
      <dgm:spPr/>
    </dgm:pt>
    <dgm:pt modelId="{19E7FF79-4C4F-467D-9817-9C2A931C8DA2}" type="pres">
      <dgm:prSet presAssocID="{C6F2D1C2-EE3E-495A-B35D-E6075C50EF82}" presName="parentLeftMargin" presStyleLbl="node1" presStyleIdx="1" presStyleCnt="6"/>
      <dgm:spPr/>
      <dgm:t>
        <a:bodyPr/>
        <a:lstStyle/>
        <a:p>
          <a:endParaRPr lang="es-CO"/>
        </a:p>
      </dgm:t>
    </dgm:pt>
    <dgm:pt modelId="{6E6B4033-2948-4DF0-A7FE-A25A7F855687}" type="pres">
      <dgm:prSet presAssocID="{C6F2D1C2-EE3E-495A-B35D-E6075C50EF82}" presName="parentText" presStyleLbl="node1" presStyleIdx="2" presStyleCnt="6">
        <dgm:presLayoutVars>
          <dgm:chMax val="0"/>
          <dgm:bulletEnabled val="1"/>
        </dgm:presLayoutVars>
      </dgm:prSet>
      <dgm:spPr/>
      <dgm:t>
        <a:bodyPr/>
        <a:lstStyle/>
        <a:p>
          <a:endParaRPr lang="es-CO"/>
        </a:p>
      </dgm:t>
    </dgm:pt>
    <dgm:pt modelId="{39F71DEA-E33B-45E5-8E76-711753750F78}" type="pres">
      <dgm:prSet presAssocID="{C6F2D1C2-EE3E-495A-B35D-E6075C50EF82}" presName="negativeSpace" presStyleCnt="0"/>
      <dgm:spPr/>
    </dgm:pt>
    <dgm:pt modelId="{260C2EA2-EFDC-4A3E-A1BC-79088DF401BD}" type="pres">
      <dgm:prSet presAssocID="{C6F2D1C2-EE3E-495A-B35D-E6075C50EF82}" presName="childText" presStyleLbl="conFgAcc1" presStyleIdx="2" presStyleCnt="6">
        <dgm:presLayoutVars>
          <dgm:bulletEnabled val="1"/>
        </dgm:presLayoutVars>
      </dgm:prSet>
      <dgm:spPr/>
    </dgm:pt>
    <dgm:pt modelId="{60DBBF2F-0E56-4D7C-970D-1C874F9662B8}" type="pres">
      <dgm:prSet presAssocID="{A8FF47F5-7F5E-4218-8950-31E192F24D70}" presName="spaceBetweenRectangles" presStyleCnt="0"/>
      <dgm:spPr/>
    </dgm:pt>
    <dgm:pt modelId="{55EF8D0B-C8FF-457A-9D78-EDDDA1169BC3}" type="pres">
      <dgm:prSet presAssocID="{78C4ACDB-00F6-4721-A54E-09A5909E5507}" presName="parentLin" presStyleCnt="0"/>
      <dgm:spPr/>
    </dgm:pt>
    <dgm:pt modelId="{7967D33D-9A20-43C9-8010-C3513A3E9241}" type="pres">
      <dgm:prSet presAssocID="{78C4ACDB-00F6-4721-A54E-09A5909E5507}" presName="parentLeftMargin" presStyleLbl="node1" presStyleIdx="2" presStyleCnt="6"/>
      <dgm:spPr/>
      <dgm:t>
        <a:bodyPr/>
        <a:lstStyle/>
        <a:p>
          <a:endParaRPr lang="es-CO"/>
        </a:p>
      </dgm:t>
    </dgm:pt>
    <dgm:pt modelId="{C48BC29B-27B6-4183-A8CC-D2A7949ED677}" type="pres">
      <dgm:prSet presAssocID="{78C4ACDB-00F6-4721-A54E-09A5909E5507}" presName="parentText" presStyleLbl="node1" presStyleIdx="3" presStyleCnt="6" custScaleY="122003">
        <dgm:presLayoutVars>
          <dgm:chMax val="0"/>
          <dgm:bulletEnabled val="1"/>
        </dgm:presLayoutVars>
      </dgm:prSet>
      <dgm:spPr/>
      <dgm:t>
        <a:bodyPr/>
        <a:lstStyle/>
        <a:p>
          <a:endParaRPr lang="es-CO"/>
        </a:p>
      </dgm:t>
    </dgm:pt>
    <dgm:pt modelId="{65499B57-D16E-4AA4-A0CC-FBC4A5FC7212}" type="pres">
      <dgm:prSet presAssocID="{78C4ACDB-00F6-4721-A54E-09A5909E5507}" presName="negativeSpace" presStyleCnt="0"/>
      <dgm:spPr/>
    </dgm:pt>
    <dgm:pt modelId="{AC1B6FDF-1855-4A08-8A53-0EAFD01A32D3}" type="pres">
      <dgm:prSet presAssocID="{78C4ACDB-00F6-4721-A54E-09A5909E5507}" presName="childText" presStyleLbl="conFgAcc1" presStyleIdx="3" presStyleCnt="6">
        <dgm:presLayoutVars>
          <dgm:bulletEnabled val="1"/>
        </dgm:presLayoutVars>
      </dgm:prSet>
      <dgm:spPr/>
    </dgm:pt>
    <dgm:pt modelId="{A96B3DC3-58B6-4152-A736-3D3A99D31805}" type="pres">
      <dgm:prSet presAssocID="{32E5EE55-5DC4-43DC-A8A6-3DEB8EEAB177}" presName="spaceBetweenRectangles" presStyleCnt="0"/>
      <dgm:spPr/>
    </dgm:pt>
    <dgm:pt modelId="{50D06781-2192-4A4D-98A6-F222F9AA4CAA}" type="pres">
      <dgm:prSet presAssocID="{5579E48C-B4A6-430E-A22E-FBF50AB4C18E}" presName="parentLin" presStyleCnt="0"/>
      <dgm:spPr/>
    </dgm:pt>
    <dgm:pt modelId="{3116BE44-7A58-4C63-A4F0-52F26319440A}" type="pres">
      <dgm:prSet presAssocID="{5579E48C-B4A6-430E-A22E-FBF50AB4C18E}" presName="parentLeftMargin" presStyleLbl="node1" presStyleIdx="3" presStyleCnt="6"/>
      <dgm:spPr/>
      <dgm:t>
        <a:bodyPr/>
        <a:lstStyle/>
        <a:p>
          <a:endParaRPr lang="es-CO"/>
        </a:p>
      </dgm:t>
    </dgm:pt>
    <dgm:pt modelId="{4A325C9E-E639-4C3E-9881-31123BED9CDD}" type="pres">
      <dgm:prSet presAssocID="{5579E48C-B4A6-430E-A22E-FBF50AB4C18E}" presName="parentText" presStyleLbl="node1" presStyleIdx="4" presStyleCnt="6" custScaleY="127893">
        <dgm:presLayoutVars>
          <dgm:chMax val="0"/>
          <dgm:bulletEnabled val="1"/>
        </dgm:presLayoutVars>
      </dgm:prSet>
      <dgm:spPr/>
      <dgm:t>
        <a:bodyPr/>
        <a:lstStyle/>
        <a:p>
          <a:endParaRPr lang="es-CO"/>
        </a:p>
      </dgm:t>
    </dgm:pt>
    <dgm:pt modelId="{8907E752-0196-4261-A180-CD83ACA0E666}" type="pres">
      <dgm:prSet presAssocID="{5579E48C-B4A6-430E-A22E-FBF50AB4C18E}" presName="negativeSpace" presStyleCnt="0"/>
      <dgm:spPr/>
    </dgm:pt>
    <dgm:pt modelId="{4F13CF55-4ECC-4AB4-A713-309353C6CB3C}" type="pres">
      <dgm:prSet presAssocID="{5579E48C-B4A6-430E-A22E-FBF50AB4C18E}" presName="childText" presStyleLbl="conFgAcc1" presStyleIdx="4" presStyleCnt="6">
        <dgm:presLayoutVars>
          <dgm:bulletEnabled val="1"/>
        </dgm:presLayoutVars>
      </dgm:prSet>
      <dgm:spPr/>
    </dgm:pt>
    <dgm:pt modelId="{CE9667E6-662D-4BBB-82FB-33B946A03B0B}" type="pres">
      <dgm:prSet presAssocID="{9F14180B-4B0E-47A7-AA1A-ECFF9844D8BB}" presName="spaceBetweenRectangles" presStyleCnt="0"/>
      <dgm:spPr/>
    </dgm:pt>
    <dgm:pt modelId="{5361663B-9C52-4C49-A752-00471AF0A870}" type="pres">
      <dgm:prSet presAssocID="{D6A733FC-8489-4E48-B332-321BAAAC2B7A}" presName="parentLin" presStyleCnt="0"/>
      <dgm:spPr/>
    </dgm:pt>
    <dgm:pt modelId="{06B015BE-5714-4996-9ACE-CAD5248B4E62}" type="pres">
      <dgm:prSet presAssocID="{D6A733FC-8489-4E48-B332-321BAAAC2B7A}" presName="parentLeftMargin" presStyleLbl="node1" presStyleIdx="4" presStyleCnt="6"/>
      <dgm:spPr/>
      <dgm:t>
        <a:bodyPr/>
        <a:lstStyle/>
        <a:p>
          <a:endParaRPr lang="es-CO"/>
        </a:p>
      </dgm:t>
    </dgm:pt>
    <dgm:pt modelId="{3FBD5F58-9C6B-4096-AE21-6A75F40DE4D4}" type="pres">
      <dgm:prSet presAssocID="{D6A733FC-8489-4E48-B332-321BAAAC2B7A}" presName="parentText" presStyleLbl="node1" presStyleIdx="5" presStyleCnt="6" custScaleY="120308">
        <dgm:presLayoutVars>
          <dgm:chMax val="0"/>
          <dgm:bulletEnabled val="1"/>
        </dgm:presLayoutVars>
      </dgm:prSet>
      <dgm:spPr/>
      <dgm:t>
        <a:bodyPr/>
        <a:lstStyle/>
        <a:p>
          <a:endParaRPr lang="es-CO"/>
        </a:p>
      </dgm:t>
    </dgm:pt>
    <dgm:pt modelId="{49C6BDDB-45F0-4E67-ADBE-D5FA68D81051}" type="pres">
      <dgm:prSet presAssocID="{D6A733FC-8489-4E48-B332-321BAAAC2B7A}" presName="negativeSpace" presStyleCnt="0"/>
      <dgm:spPr/>
    </dgm:pt>
    <dgm:pt modelId="{C7AB441C-5B6D-4291-AA1B-5F789E776686}" type="pres">
      <dgm:prSet presAssocID="{D6A733FC-8489-4E48-B332-321BAAAC2B7A}" presName="childText" presStyleLbl="conFgAcc1" presStyleIdx="5" presStyleCnt="6">
        <dgm:presLayoutVars>
          <dgm:bulletEnabled val="1"/>
        </dgm:presLayoutVars>
      </dgm:prSet>
      <dgm:spPr/>
    </dgm:pt>
  </dgm:ptLst>
  <dgm:cxnLst>
    <dgm:cxn modelId="{BC48F460-43D8-4A31-BAE1-C628D7D3C3D3}" type="presOf" srcId="{C6F2D1C2-EE3E-495A-B35D-E6075C50EF82}" destId="{19E7FF79-4C4F-467D-9817-9C2A931C8DA2}" srcOrd="0" destOrd="0" presId="urn:microsoft.com/office/officeart/2005/8/layout/list1"/>
    <dgm:cxn modelId="{3B8381F7-B994-478D-9E12-3A6810334233}" type="presOf" srcId="{5579E48C-B4A6-430E-A22E-FBF50AB4C18E}" destId="{3116BE44-7A58-4C63-A4F0-52F26319440A}" srcOrd="0" destOrd="0" presId="urn:microsoft.com/office/officeart/2005/8/layout/list1"/>
    <dgm:cxn modelId="{1EB0063B-EE08-437F-A8F2-AC4D0AEC498D}" srcId="{C52ED49D-2D65-49C3-821F-88CE6A4A605C}" destId="{C6F2D1C2-EE3E-495A-B35D-E6075C50EF82}" srcOrd="2" destOrd="0" parTransId="{F0E5CD30-9EE8-4704-BB0D-96F240B90523}" sibTransId="{A8FF47F5-7F5E-4218-8950-31E192F24D70}"/>
    <dgm:cxn modelId="{8C3FAEE6-73CC-4AD0-A0D7-FCB49B04CAD0}" type="presOf" srcId="{AB638426-BFEB-413F-9305-6A107C33B3C7}" destId="{D1482BB5-E4FD-49F4-9161-1FDEA4E37144}" srcOrd="1" destOrd="0" presId="urn:microsoft.com/office/officeart/2005/8/layout/list1"/>
    <dgm:cxn modelId="{F3DB588A-F8D9-4B9C-95DC-AA4C7950CC64}" srcId="{C52ED49D-2D65-49C3-821F-88CE6A4A605C}" destId="{78C4ACDB-00F6-4721-A54E-09A5909E5507}" srcOrd="3" destOrd="0" parTransId="{96C3B122-71C7-40F9-89B4-4165A4702785}" sibTransId="{32E5EE55-5DC4-43DC-A8A6-3DEB8EEAB177}"/>
    <dgm:cxn modelId="{A8B5B714-B379-4C02-9F15-35BFCA640DE5}" srcId="{C52ED49D-2D65-49C3-821F-88CE6A4A605C}" destId="{AB638426-BFEB-413F-9305-6A107C33B3C7}" srcOrd="1" destOrd="0" parTransId="{B2050847-6A10-428E-9C53-657E2A33AC00}" sibTransId="{77F76985-3B93-44AC-B024-00EE9C48AF70}"/>
    <dgm:cxn modelId="{B098EED2-6853-43D2-BD5E-A6FB61891B34}" type="presOf" srcId="{D6A733FC-8489-4E48-B332-321BAAAC2B7A}" destId="{06B015BE-5714-4996-9ACE-CAD5248B4E62}" srcOrd="0" destOrd="0" presId="urn:microsoft.com/office/officeart/2005/8/layout/list1"/>
    <dgm:cxn modelId="{60EC0C09-24A1-4FAA-889C-326EB0A33C82}" srcId="{C52ED49D-2D65-49C3-821F-88CE6A4A605C}" destId="{A9FE78F9-8030-406E-83F8-92BB4ED2B786}" srcOrd="0" destOrd="0" parTransId="{A618BB7B-8DD2-4CFF-912A-E8153BDF3393}" sibTransId="{CE36EB13-C98C-479B-BD2A-7D89ABB5434F}"/>
    <dgm:cxn modelId="{6F7FD3A5-1BA0-438E-856C-56B2E9C24784}" type="presOf" srcId="{A9FE78F9-8030-406E-83F8-92BB4ED2B786}" destId="{5107002C-6625-456C-9771-7B49D06DEAD5}" srcOrd="1" destOrd="0" presId="urn:microsoft.com/office/officeart/2005/8/layout/list1"/>
    <dgm:cxn modelId="{72DED19E-935F-454E-A7B5-04AD2E9B3E89}" type="presOf" srcId="{5579E48C-B4A6-430E-A22E-FBF50AB4C18E}" destId="{4A325C9E-E639-4C3E-9881-31123BED9CDD}" srcOrd="1" destOrd="0" presId="urn:microsoft.com/office/officeart/2005/8/layout/list1"/>
    <dgm:cxn modelId="{2564CC1C-FC32-4A9B-8D9E-2E5D4E6BAC19}" type="presOf" srcId="{C6F2D1C2-EE3E-495A-B35D-E6075C50EF82}" destId="{6E6B4033-2948-4DF0-A7FE-A25A7F855687}" srcOrd="1" destOrd="0" presId="urn:microsoft.com/office/officeart/2005/8/layout/list1"/>
    <dgm:cxn modelId="{7D67D91F-C020-49A9-A90C-EB5076ED8EC9}" type="presOf" srcId="{78C4ACDB-00F6-4721-A54E-09A5909E5507}" destId="{C48BC29B-27B6-4183-A8CC-D2A7949ED677}" srcOrd="1" destOrd="0" presId="urn:microsoft.com/office/officeart/2005/8/layout/list1"/>
    <dgm:cxn modelId="{32EF116B-D451-484A-B7A2-8AE294FDC61A}" type="presOf" srcId="{D6A733FC-8489-4E48-B332-321BAAAC2B7A}" destId="{3FBD5F58-9C6B-4096-AE21-6A75F40DE4D4}" srcOrd="1" destOrd="0" presId="urn:microsoft.com/office/officeart/2005/8/layout/list1"/>
    <dgm:cxn modelId="{86FC9790-7945-4B55-9B6E-76A197A8D15C}" srcId="{C52ED49D-2D65-49C3-821F-88CE6A4A605C}" destId="{5579E48C-B4A6-430E-A22E-FBF50AB4C18E}" srcOrd="4" destOrd="0" parTransId="{E64FF94F-9E42-489D-A7DB-C92750A36CBD}" sibTransId="{9F14180B-4B0E-47A7-AA1A-ECFF9844D8BB}"/>
    <dgm:cxn modelId="{F25BA372-D269-49ED-B457-E08C00258837}" type="presOf" srcId="{AB638426-BFEB-413F-9305-6A107C33B3C7}" destId="{35A127F9-8D11-4D52-9C84-6E4A84CE5A41}" srcOrd="0" destOrd="0" presId="urn:microsoft.com/office/officeart/2005/8/layout/list1"/>
    <dgm:cxn modelId="{A16AEA52-265A-4601-AE28-E63C5B353ED5}" type="presOf" srcId="{C52ED49D-2D65-49C3-821F-88CE6A4A605C}" destId="{7C83796B-E700-4A5F-A231-D0EE3E6E4FDD}" srcOrd="0" destOrd="0" presId="urn:microsoft.com/office/officeart/2005/8/layout/list1"/>
    <dgm:cxn modelId="{3853CB46-7740-40FC-BAC2-29C886DDCF14}" srcId="{C52ED49D-2D65-49C3-821F-88CE6A4A605C}" destId="{D6A733FC-8489-4E48-B332-321BAAAC2B7A}" srcOrd="5" destOrd="0" parTransId="{C5800CEF-8533-472C-8A35-D7B63A3F4926}" sibTransId="{7E5A9272-7678-44A4-BADD-A8EE2035238E}"/>
    <dgm:cxn modelId="{F96276A7-6E55-491A-805B-242467A8A7BC}" type="presOf" srcId="{A9FE78F9-8030-406E-83F8-92BB4ED2B786}" destId="{A17D1CF3-1727-4BA2-893A-45ECB2977A55}" srcOrd="0" destOrd="0" presId="urn:microsoft.com/office/officeart/2005/8/layout/list1"/>
    <dgm:cxn modelId="{9C10E2C6-4911-4F44-A7E6-76024B305B5C}" type="presOf" srcId="{78C4ACDB-00F6-4721-A54E-09A5909E5507}" destId="{7967D33D-9A20-43C9-8010-C3513A3E9241}" srcOrd="0" destOrd="0" presId="urn:microsoft.com/office/officeart/2005/8/layout/list1"/>
    <dgm:cxn modelId="{EA226598-D73B-4141-852D-262A3F9F43AF}" type="presParOf" srcId="{7C83796B-E700-4A5F-A231-D0EE3E6E4FDD}" destId="{ADFCDD30-0EE3-4388-A60D-079160B60D04}" srcOrd="0" destOrd="0" presId="urn:microsoft.com/office/officeart/2005/8/layout/list1"/>
    <dgm:cxn modelId="{1112EDAD-F615-49E8-8942-E2C6F685EF69}" type="presParOf" srcId="{ADFCDD30-0EE3-4388-A60D-079160B60D04}" destId="{A17D1CF3-1727-4BA2-893A-45ECB2977A55}" srcOrd="0" destOrd="0" presId="urn:microsoft.com/office/officeart/2005/8/layout/list1"/>
    <dgm:cxn modelId="{4EA29687-451E-42ED-9EB3-CA0E737367E2}" type="presParOf" srcId="{ADFCDD30-0EE3-4388-A60D-079160B60D04}" destId="{5107002C-6625-456C-9771-7B49D06DEAD5}" srcOrd="1" destOrd="0" presId="urn:microsoft.com/office/officeart/2005/8/layout/list1"/>
    <dgm:cxn modelId="{0B2D79A1-B864-4213-8BB4-793E2C3C49E0}" type="presParOf" srcId="{7C83796B-E700-4A5F-A231-D0EE3E6E4FDD}" destId="{57BE828F-E723-4BFC-96D3-ED29ADF818F3}" srcOrd="1" destOrd="0" presId="urn:microsoft.com/office/officeart/2005/8/layout/list1"/>
    <dgm:cxn modelId="{1ECEF85A-A8F9-4497-9D67-84836DCA6F3C}" type="presParOf" srcId="{7C83796B-E700-4A5F-A231-D0EE3E6E4FDD}" destId="{CB30A4F1-D96C-49D3-A090-464121BE8171}" srcOrd="2" destOrd="0" presId="urn:microsoft.com/office/officeart/2005/8/layout/list1"/>
    <dgm:cxn modelId="{E823176D-DD27-4C7A-B38C-AB438782F755}" type="presParOf" srcId="{7C83796B-E700-4A5F-A231-D0EE3E6E4FDD}" destId="{98807D15-1B56-4351-8377-286C77B7C2E9}" srcOrd="3" destOrd="0" presId="urn:microsoft.com/office/officeart/2005/8/layout/list1"/>
    <dgm:cxn modelId="{D69A4D50-5FCE-46BB-BEF9-1D5D2E00E619}" type="presParOf" srcId="{7C83796B-E700-4A5F-A231-D0EE3E6E4FDD}" destId="{AB80A11B-FF27-4E98-9B19-03956D9A77F6}" srcOrd="4" destOrd="0" presId="urn:microsoft.com/office/officeart/2005/8/layout/list1"/>
    <dgm:cxn modelId="{2FC4108B-0549-4C30-AB17-40ABBA5DDE03}" type="presParOf" srcId="{AB80A11B-FF27-4E98-9B19-03956D9A77F6}" destId="{35A127F9-8D11-4D52-9C84-6E4A84CE5A41}" srcOrd="0" destOrd="0" presId="urn:microsoft.com/office/officeart/2005/8/layout/list1"/>
    <dgm:cxn modelId="{DEC456C2-BFEF-4114-957A-3FC5E085175A}" type="presParOf" srcId="{AB80A11B-FF27-4E98-9B19-03956D9A77F6}" destId="{D1482BB5-E4FD-49F4-9161-1FDEA4E37144}" srcOrd="1" destOrd="0" presId="urn:microsoft.com/office/officeart/2005/8/layout/list1"/>
    <dgm:cxn modelId="{B595C9F0-B2E2-46A3-9D01-0F3FEFED74FA}" type="presParOf" srcId="{7C83796B-E700-4A5F-A231-D0EE3E6E4FDD}" destId="{0875B202-1D92-4CBD-893E-A5C581AAAB25}" srcOrd="5" destOrd="0" presId="urn:microsoft.com/office/officeart/2005/8/layout/list1"/>
    <dgm:cxn modelId="{B15B8DED-AE0C-478E-9207-DB3707AEFE1F}" type="presParOf" srcId="{7C83796B-E700-4A5F-A231-D0EE3E6E4FDD}" destId="{682C10E5-D4F9-4684-859C-A74EE9E40F50}" srcOrd="6" destOrd="0" presId="urn:microsoft.com/office/officeart/2005/8/layout/list1"/>
    <dgm:cxn modelId="{EC217647-E946-4F6C-8F27-60481567BD8A}" type="presParOf" srcId="{7C83796B-E700-4A5F-A231-D0EE3E6E4FDD}" destId="{8D6789DD-C10F-4B46-B3A1-602164DD841D}" srcOrd="7" destOrd="0" presId="urn:microsoft.com/office/officeart/2005/8/layout/list1"/>
    <dgm:cxn modelId="{BF52C7E5-F8B5-4515-A97C-D6A18CDAEE49}" type="presParOf" srcId="{7C83796B-E700-4A5F-A231-D0EE3E6E4FDD}" destId="{F091ADEA-6845-4235-AE60-C1E635F66A12}" srcOrd="8" destOrd="0" presId="urn:microsoft.com/office/officeart/2005/8/layout/list1"/>
    <dgm:cxn modelId="{7FAC2FA0-5278-4092-B0E4-DFFDD7667197}" type="presParOf" srcId="{F091ADEA-6845-4235-AE60-C1E635F66A12}" destId="{19E7FF79-4C4F-467D-9817-9C2A931C8DA2}" srcOrd="0" destOrd="0" presId="urn:microsoft.com/office/officeart/2005/8/layout/list1"/>
    <dgm:cxn modelId="{2256F02B-4CFE-412E-B11E-A899BAA80250}" type="presParOf" srcId="{F091ADEA-6845-4235-AE60-C1E635F66A12}" destId="{6E6B4033-2948-4DF0-A7FE-A25A7F855687}" srcOrd="1" destOrd="0" presId="urn:microsoft.com/office/officeart/2005/8/layout/list1"/>
    <dgm:cxn modelId="{DB608167-C378-40E6-8A77-E76AA9B64399}" type="presParOf" srcId="{7C83796B-E700-4A5F-A231-D0EE3E6E4FDD}" destId="{39F71DEA-E33B-45E5-8E76-711753750F78}" srcOrd="9" destOrd="0" presId="urn:microsoft.com/office/officeart/2005/8/layout/list1"/>
    <dgm:cxn modelId="{2B34C228-9656-4A98-B74E-31F757534339}" type="presParOf" srcId="{7C83796B-E700-4A5F-A231-D0EE3E6E4FDD}" destId="{260C2EA2-EFDC-4A3E-A1BC-79088DF401BD}" srcOrd="10" destOrd="0" presId="urn:microsoft.com/office/officeart/2005/8/layout/list1"/>
    <dgm:cxn modelId="{D5A978D1-C3E9-4441-9624-98D1230CAEC2}" type="presParOf" srcId="{7C83796B-E700-4A5F-A231-D0EE3E6E4FDD}" destId="{60DBBF2F-0E56-4D7C-970D-1C874F9662B8}" srcOrd="11" destOrd="0" presId="urn:microsoft.com/office/officeart/2005/8/layout/list1"/>
    <dgm:cxn modelId="{44889E0C-140D-4B0F-9B92-4FA6A3F5B873}" type="presParOf" srcId="{7C83796B-E700-4A5F-A231-D0EE3E6E4FDD}" destId="{55EF8D0B-C8FF-457A-9D78-EDDDA1169BC3}" srcOrd="12" destOrd="0" presId="urn:microsoft.com/office/officeart/2005/8/layout/list1"/>
    <dgm:cxn modelId="{BDEC772D-5672-4F7D-AC79-75CF05059B36}" type="presParOf" srcId="{55EF8D0B-C8FF-457A-9D78-EDDDA1169BC3}" destId="{7967D33D-9A20-43C9-8010-C3513A3E9241}" srcOrd="0" destOrd="0" presId="urn:microsoft.com/office/officeart/2005/8/layout/list1"/>
    <dgm:cxn modelId="{6376AFA6-1883-4DAC-9BDF-77F3DB84AB56}" type="presParOf" srcId="{55EF8D0B-C8FF-457A-9D78-EDDDA1169BC3}" destId="{C48BC29B-27B6-4183-A8CC-D2A7949ED677}" srcOrd="1" destOrd="0" presId="urn:microsoft.com/office/officeart/2005/8/layout/list1"/>
    <dgm:cxn modelId="{80A2D6E8-5C95-4AB6-AC55-44B037B7C902}" type="presParOf" srcId="{7C83796B-E700-4A5F-A231-D0EE3E6E4FDD}" destId="{65499B57-D16E-4AA4-A0CC-FBC4A5FC7212}" srcOrd="13" destOrd="0" presId="urn:microsoft.com/office/officeart/2005/8/layout/list1"/>
    <dgm:cxn modelId="{C058A45C-800F-44B0-ACDF-8EA8ACCDB5BB}" type="presParOf" srcId="{7C83796B-E700-4A5F-A231-D0EE3E6E4FDD}" destId="{AC1B6FDF-1855-4A08-8A53-0EAFD01A32D3}" srcOrd="14" destOrd="0" presId="urn:microsoft.com/office/officeart/2005/8/layout/list1"/>
    <dgm:cxn modelId="{DF47BF09-4758-4772-9640-AD8DBF1259FD}" type="presParOf" srcId="{7C83796B-E700-4A5F-A231-D0EE3E6E4FDD}" destId="{A96B3DC3-58B6-4152-A736-3D3A99D31805}" srcOrd="15" destOrd="0" presId="urn:microsoft.com/office/officeart/2005/8/layout/list1"/>
    <dgm:cxn modelId="{DB05DE24-482C-4B77-9CB0-2E2BCC546260}" type="presParOf" srcId="{7C83796B-E700-4A5F-A231-D0EE3E6E4FDD}" destId="{50D06781-2192-4A4D-98A6-F222F9AA4CAA}" srcOrd="16" destOrd="0" presId="urn:microsoft.com/office/officeart/2005/8/layout/list1"/>
    <dgm:cxn modelId="{4E3B4C4F-C41C-4DC0-8D77-A838FFA71194}" type="presParOf" srcId="{50D06781-2192-4A4D-98A6-F222F9AA4CAA}" destId="{3116BE44-7A58-4C63-A4F0-52F26319440A}" srcOrd="0" destOrd="0" presId="urn:microsoft.com/office/officeart/2005/8/layout/list1"/>
    <dgm:cxn modelId="{D12E9582-5581-4C38-9892-AACD6169B23E}" type="presParOf" srcId="{50D06781-2192-4A4D-98A6-F222F9AA4CAA}" destId="{4A325C9E-E639-4C3E-9881-31123BED9CDD}" srcOrd="1" destOrd="0" presId="urn:microsoft.com/office/officeart/2005/8/layout/list1"/>
    <dgm:cxn modelId="{6B0ED895-D875-420C-8446-94BE0677F6E0}" type="presParOf" srcId="{7C83796B-E700-4A5F-A231-D0EE3E6E4FDD}" destId="{8907E752-0196-4261-A180-CD83ACA0E666}" srcOrd="17" destOrd="0" presId="urn:microsoft.com/office/officeart/2005/8/layout/list1"/>
    <dgm:cxn modelId="{7B431541-BB55-4B8D-87E9-80CAF7B07274}" type="presParOf" srcId="{7C83796B-E700-4A5F-A231-D0EE3E6E4FDD}" destId="{4F13CF55-4ECC-4AB4-A713-309353C6CB3C}" srcOrd="18" destOrd="0" presId="urn:microsoft.com/office/officeart/2005/8/layout/list1"/>
    <dgm:cxn modelId="{04F72E2D-054E-44C7-83CD-A94688CCEB23}" type="presParOf" srcId="{7C83796B-E700-4A5F-A231-D0EE3E6E4FDD}" destId="{CE9667E6-662D-4BBB-82FB-33B946A03B0B}" srcOrd="19" destOrd="0" presId="urn:microsoft.com/office/officeart/2005/8/layout/list1"/>
    <dgm:cxn modelId="{459C1F16-3F96-422C-8191-0E7F722ED24A}" type="presParOf" srcId="{7C83796B-E700-4A5F-A231-D0EE3E6E4FDD}" destId="{5361663B-9C52-4C49-A752-00471AF0A870}" srcOrd="20" destOrd="0" presId="urn:microsoft.com/office/officeart/2005/8/layout/list1"/>
    <dgm:cxn modelId="{8F636CF7-1912-45AB-9245-8742C4575DDF}" type="presParOf" srcId="{5361663B-9C52-4C49-A752-00471AF0A870}" destId="{06B015BE-5714-4996-9ACE-CAD5248B4E62}" srcOrd="0" destOrd="0" presId="urn:microsoft.com/office/officeart/2005/8/layout/list1"/>
    <dgm:cxn modelId="{48595C12-AE61-457D-9209-5DBFC8553D3A}" type="presParOf" srcId="{5361663B-9C52-4C49-A752-00471AF0A870}" destId="{3FBD5F58-9C6B-4096-AE21-6A75F40DE4D4}" srcOrd="1" destOrd="0" presId="urn:microsoft.com/office/officeart/2005/8/layout/list1"/>
    <dgm:cxn modelId="{D652B387-5191-431D-8858-EF8DC07793FA}" type="presParOf" srcId="{7C83796B-E700-4A5F-A231-D0EE3E6E4FDD}" destId="{49C6BDDB-45F0-4E67-ADBE-D5FA68D81051}" srcOrd="21" destOrd="0" presId="urn:microsoft.com/office/officeart/2005/8/layout/list1"/>
    <dgm:cxn modelId="{BE672B53-7A92-41EB-AC42-5C00D6CE78BF}" type="presParOf" srcId="{7C83796B-E700-4A5F-A231-D0EE3E6E4FDD}" destId="{C7AB441C-5B6D-4291-AA1B-5F789E776686}"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94B45F-1B04-4FED-86DF-C03F87C1F3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052E7596-DCE7-4EDF-AAE9-964EC8AD38A4}">
      <dgm:prSet phldrT="[Texto]"/>
      <dgm:spPr>
        <a:solidFill>
          <a:srgbClr val="044990"/>
        </a:solidFill>
      </dgm:spPr>
      <dgm:t>
        <a:bodyPr/>
        <a:lstStyle/>
        <a:p>
          <a:r>
            <a:rPr lang="es-CO" dirty="0" smtClean="0"/>
            <a:t>Status Quo Dirección de Gestión Humana - Procesos</a:t>
          </a:r>
          <a:endParaRPr lang="es-CO" dirty="0"/>
        </a:p>
      </dgm:t>
    </dgm:pt>
    <dgm:pt modelId="{30EDE446-ECFC-497A-B16F-701E55166B4D}" type="parTrans" cxnId="{3BE5867A-F1B4-4754-9C4A-783EF9CF2B2B}">
      <dgm:prSet/>
      <dgm:spPr/>
      <dgm:t>
        <a:bodyPr/>
        <a:lstStyle/>
        <a:p>
          <a:endParaRPr lang="es-CO"/>
        </a:p>
      </dgm:t>
    </dgm:pt>
    <dgm:pt modelId="{39A4BA08-8254-4B80-9074-E28316C342D6}" type="sibTrans" cxnId="{3BE5867A-F1B4-4754-9C4A-783EF9CF2B2B}">
      <dgm:prSet/>
      <dgm:spPr/>
      <dgm:t>
        <a:bodyPr/>
        <a:lstStyle/>
        <a:p>
          <a:endParaRPr lang="es-CO"/>
        </a:p>
      </dgm:t>
    </dgm:pt>
    <dgm:pt modelId="{E32C722A-EC5B-47A2-ABE6-8436A1C43771}">
      <dgm:prSet phldrT="[Texto]"/>
      <dgm:spPr>
        <a:solidFill>
          <a:srgbClr val="044990"/>
        </a:solidFill>
      </dgm:spPr>
      <dgm:t>
        <a:bodyPr/>
        <a:lstStyle/>
        <a:p>
          <a:r>
            <a:rPr lang="es-CO" dirty="0" smtClean="0"/>
            <a:t>Mapa de Cargos Alta Gerencia</a:t>
          </a:r>
          <a:endParaRPr lang="es-CO" dirty="0"/>
        </a:p>
      </dgm:t>
    </dgm:pt>
    <dgm:pt modelId="{B7798E8D-0FEC-4FC6-834D-20EF340E6E6F}" type="parTrans" cxnId="{0AC2E2F3-2A90-4400-8BFB-055BE42668BF}">
      <dgm:prSet/>
      <dgm:spPr/>
      <dgm:t>
        <a:bodyPr/>
        <a:lstStyle/>
        <a:p>
          <a:endParaRPr lang="es-CO"/>
        </a:p>
      </dgm:t>
    </dgm:pt>
    <dgm:pt modelId="{BA6F8889-12CF-44F9-9925-CB87B464C19F}" type="sibTrans" cxnId="{0AC2E2F3-2A90-4400-8BFB-055BE42668BF}">
      <dgm:prSet/>
      <dgm:spPr/>
      <dgm:t>
        <a:bodyPr/>
        <a:lstStyle/>
        <a:p>
          <a:endParaRPr lang="es-CO"/>
        </a:p>
      </dgm:t>
    </dgm:pt>
    <dgm:pt modelId="{BB9155E5-5AAE-45B4-A7AD-C209CDB2DE44}">
      <dgm:prSet phldrT="[Texto]"/>
      <dgm:spPr/>
      <dgm:t>
        <a:bodyPr/>
        <a:lstStyle/>
        <a:p>
          <a:r>
            <a:rPr lang="es-CO" dirty="0" smtClean="0"/>
            <a:t>Status Quo Procesos Gestión Humana</a:t>
          </a:r>
          <a:endParaRPr lang="es-CO" dirty="0"/>
        </a:p>
      </dgm:t>
    </dgm:pt>
    <dgm:pt modelId="{2BDC08FF-D0B5-4E86-BBBA-B31E76DD7272}" type="parTrans" cxnId="{D483A308-0424-4072-9306-31FB4D20A3CB}">
      <dgm:prSet/>
      <dgm:spPr/>
      <dgm:t>
        <a:bodyPr/>
        <a:lstStyle/>
        <a:p>
          <a:endParaRPr lang="es-CO"/>
        </a:p>
      </dgm:t>
    </dgm:pt>
    <dgm:pt modelId="{AE8695FE-E912-4EB3-BAD6-84E0EB0E697F}" type="sibTrans" cxnId="{D483A308-0424-4072-9306-31FB4D20A3CB}">
      <dgm:prSet/>
      <dgm:spPr/>
      <dgm:t>
        <a:bodyPr/>
        <a:lstStyle/>
        <a:p>
          <a:endParaRPr lang="es-CO"/>
        </a:p>
      </dgm:t>
    </dgm:pt>
    <dgm:pt modelId="{2F9D61F6-EB2C-42C3-8C51-72CEE0838474}">
      <dgm:prSet phldrT="[Texto]"/>
      <dgm:spPr/>
      <dgm:t>
        <a:bodyPr/>
        <a:lstStyle/>
        <a:p>
          <a:r>
            <a:rPr lang="es-CO" dirty="0" smtClean="0"/>
            <a:t>Estructura Alta Gerencia</a:t>
          </a:r>
          <a:endParaRPr lang="es-CO" dirty="0"/>
        </a:p>
      </dgm:t>
    </dgm:pt>
    <dgm:pt modelId="{C6AB8859-03FD-4BE8-8FCF-51C9443CEE83}" type="parTrans" cxnId="{D4BB8704-D8B2-4146-8620-37CF38AA5DC3}">
      <dgm:prSet/>
      <dgm:spPr/>
      <dgm:t>
        <a:bodyPr/>
        <a:lstStyle/>
        <a:p>
          <a:endParaRPr lang="es-CO"/>
        </a:p>
      </dgm:t>
    </dgm:pt>
    <dgm:pt modelId="{DFCCC39C-E89D-4E49-9157-80955D5C1B98}" type="sibTrans" cxnId="{D4BB8704-D8B2-4146-8620-37CF38AA5DC3}">
      <dgm:prSet/>
      <dgm:spPr/>
      <dgm:t>
        <a:bodyPr/>
        <a:lstStyle/>
        <a:p>
          <a:endParaRPr lang="es-CO"/>
        </a:p>
      </dgm:t>
    </dgm:pt>
    <dgm:pt modelId="{5DDFDEC6-DEBB-4ED1-B7D2-1A23E4EE73BE}">
      <dgm:prSet phldrT="[Texto]"/>
      <dgm:spPr>
        <a:solidFill>
          <a:srgbClr val="044990"/>
        </a:solidFill>
      </dgm:spPr>
      <dgm:t>
        <a:bodyPr/>
        <a:lstStyle/>
        <a:p>
          <a:r>
            <a:rPr lang="es-CO" dirty="0" smtClean="0"/>
            <a:t>Estudio Estructura Auditoria Interna</a:t>
          </a:r>
          <a:endParaRPr lang="es-CO" dirty="0"/>
        </a:p>
      </dgm:t>
    </dgm:pt>
    <dgm:pt modelId="{FD2F7F9C-F7C5-4C8C-831E-495CD9864B5E}" type="parTrans" cxnId="{6C6E9331-AF03-49E4-9C14-BE6FC94E0CD9}">
      <dgm:prSet/>
      <dgm:spPr/>
      <dgm:t>
        <a:bodyPr/>
        <a:lstStyle/>
        <a:p>
          <a:endParaRPr lang="es-CO"/>
        </a:p>
      </dgm:t>
    </dgm:pt>
    <dgm:pt modelId="{09D0F415-E6ED-4CD1-B892-BC7FE643DBF4}" type="sibTrans" cxnId="{6C6E9331-AF03-49E4-9C14-BE6FC94E0CD9}">
      <dgm:prSet/>
      <dgm:spPr/>
      <dgm:t>
        <a:bodyPr/>
        <a:lstStyle/>
        <a:p>
          <a:endParaRPr lang="es-CO"/>
        </a:p>
      </dgm:t>
    </dgm:pt>
    <dgm:pt modelId="{35BED41E-EB85-43BD-BFB0-D67042162D4C}">
      <dgm:prSet phldrT="[Texto]"/>
      <dgm:spPr/>
      <dgm:t>
        <a:bodyPr/>
        <a:lstStyle/>
        <a:p>
          <a:r>
            <a:rPr lang="es-CO" dirty="0" smtClean="0"/>
            <a:t>Estructura</a:t>
          </a:r>
          <a:endParaRPr lang="es-CO" dirty="0"/>
        </a:p>
      </dgm:t>
    </dgm:pt>
    <dgm:pt modelId="{4C6E02BC-E085-4D28-80C7-6021DF327237}" type="parTrans" cxnId="{096FBFCD-63C3-4287-8F36-7B2F608B3D14}">
      <dgm:prSet/>
      <dgm:spPr/>
      <dgm:t>
        <a:bodyPr/>
        <a:lstStyle/>
        <a:p>
          <a:endParaRPr lang="es-CO"/>
        </a:p>
      </dgm:t>
    </dgm:pt>
    <dgm:pt modelId="{7B2EE601-9557-45FE-A9C5-8742BBF27955}" type="sibTrans" cxnId="{096FBFCD-63C3-4287-8F36-7B2F608B3D14}">
      <dgm:prSet/>
      <dgm:spPr/>
      <dgm:t>
        <a:bodyPr/>
        <a:lstStyle/>
        <a:p>
          <a:endParaRPr lang="es-CO"/>
        </a:p>
      </dgm:t>
    </dgm:pt>
    <dgm:pt modelId="{82B6268F-0B53-4353-A5F6-65E2BDFED741}">
      <dgm:prSet phldrT="[Texto]"/>
      <dgm:spPr/>
      <dgm:t>
        <a:bodyPr/>
        <a:lstStyle/>
        <a:p>
          <a:r>
            <a:rPr lang="es-CO" dirty="0" smtClean="0"/>
            <a:t>Mapa de Cargos</a:t>
          </a:r>
          <a:endParaRPr lang="es-CO" dirty="0"/>
        </a:p>
      </dgm:t>
    </dgm:pt>
    <dgm:pt modelId="{E74750D8-FF9C-46AE-BF3F-A264E8954335}" type="parTrans" cxnId="{3B2D2159-96C6-4C9D-99F4-72DD0323E1A2}">
      <dgm:prSet/>
      <dgm:spPr/>
      <dgm:t>
        <a:bodyPr/>
        <a:lstStyle/>
        <a:p>
          <a:endParaRPr lang="es-CO"/>
        </a:p>
      </dgm:t>
    </dgm:pt>
    <dgm:pt modelId="{15E6E91A-EAE8-4853-A84D-23F62D5DED14}" type="sibTrans" cxnId="{3B2D2159-96C6-4C9D-99F4-72DD0323E1A2}">
      <dgm:prSet/>
      <dgm:spPr/>
      <dgm:t>
        <a:bodyPr/>
        <a:lstStyle/>
        <a:p>
          <a:endParaRPr lang="es-CO"/>
        </a:p>
      </dgm:t>
    </dgm:pt>
    <dgm:pt modelId="{265C6779-6EB1-410C-A5B7-C2B90EACECA5}">
      <dgm:prSet phldrT="[Texto]"/>
      <dgm:spPr>
        <a:solidFill>
          <a:srgbClr val="044990"/>
        </a:solidFill>
      </dgm:spPr>
      <dgm:t>
        <a:bodyPr/>
        <a:lstStyle/>
        <a:p>
          <a:r>
            <a:rPr lang="es-CO" dirty="0" smtClean="0"/>
            <a:t>Cronograma Prioridades Gestión Humana</a:t>
          </a:r>
          <a:endParaRPr lang="es-CO" dirty="0"/>
        </a:p>
      </dgm:t>
    </dgm:pt>
    <dgm:pt modelId="{E9911551-1339-43A2-BA1F-AA7968565751}" type="parTrans" cxnId="{3C56CF3B-9F80-49ED-8AB3-363E1E81C504}">
      <dgm:prSet/>
      <dgm:spPr/>
      <dgm:t>
        <a:bodyPr/>
        <a:lstStyle/>
        <a:p>
          <a:endParaRPr lang="es-CO"/>
        </a:p>
      </dgm:t>
    </dgm:pt>
    <dgm:pt modelId="{DD41CA8D-41DF-465A-9AF3-286C2D4BF953}" type="sibTrans" cxnId="{3C56CF3B-9F80-49ED-8AB3-363E1E81C504}">
      <dgm:prSet/>
      <dgm:spPr/>
      <dgm:t>
        <a:bodyPr/>
        <a:lstStyle/>
        <a:p>
          <a:endParaRPr lang="es-CO"/>
        </a:p>
      </dgm:t>
    </dgm:pt>
    <dgm:pt modelId="{80F5EC75-85F3-495B-B44B-B951B2E091DE}">
      <dgm:prSet phldrT="[Texto]"/>
      <dgm:spPr/>
      <dgm:t>
        <a:bodyPr/>
        <a:lstStyle/>
        <a:p>
          <a:r>
            <a:rPr lang="es-CO" dirty="0" smtClean="0"/>
            <a:t>Cronograma</a:t>
          </a:r>
          <a:endParaRPr lang="es-CO" dirty="0"/>
        </a:p>
      </dgm:t>
    </dgm:pt>
    <dgm:pt modelId="{D9987769-F761-4161-B07C-0BD854B8E1C6}" type="parTrans" cxnId="{E74F45A1-39B0-4E6B-AA35-F94DDAB0362C}">
      <dgm:prSet/>
      <dgm:spPr/>
      <dgm:t>
        <a:bodyPr/>
        <a:lstStyle/>
        <a:p>
          <a:endParaRPr lang="es-CO"/>
        </a:p>
      </dgm:t>
    </dgm:pt>
    <dgm:pt modelId="{08E4575D-7C81-480D-A58E-1C1229F30588}" type="sibTrans" cxnId="{E74F45A1-39B0-4E6B-AA35-F94DDAB0362C}">
      <dgm:prSet/>
      <dgm:spPr/>
      <dgm:t>
        <a:bodyPr/>
        <a:lstStyle/>
        <a:p>
          <a:endParaRPr lang="es-CO"/>
        </a:p>
      </dgm:t>
    </dgm:pt>
    <dgm:pt modelId="{1F91B794-FA8D-4DD1-9793-01600D2E25AA}">
      <dgm:prSet phldrT="[Texto]"/>
      <dgm:spPr/>
      <dgm:t>
        <a:bodyPr/>
        <a:lstStyle/>
        <a:p>
          <a:r>
            <a:rPr lang="es-CO" dirty="0" smtClean="0"/>
            <a:t>Revisión Cargos Prioritarios</a:t>
          </a:r>
          <a:endParaRPr lang="es-CO" dirty="0"/>
        </a:p>
      </dgm:t>
    </dgm:pt>
    <dgm:pt modelId="{88B26DD5-9911-47F4-8860-1931016564A9}" type="parTrans" cxnId="{53E7D35A-7CBD-42D7-9782-C49BCFEF6448}">
      <dgm:prSet/>
      <dgm:spPr/>
      <dgm:t>
        <a:bodyPr/>
        <a:lstStyle/>
        <a:p>
          <a:endParaRPr lang="es-ES"/>
        </a:p>
      </dgm:t>
    </dgm:pt>
    <dgm:pt modelId="{7B0A4771-6F40-4480-AC1F-F9B24F961235}" type="sibTrans" cxnId="{53E7D35A-7CBD-42D7-9782-C49BCFEF6448}">
      <dgm:prSet/>
      <dgm:spPr/>
      <dgm:t>
        <a:bodyPr/>
        <a:lstStyle/>
        <a:p>
          <a:endParaRPr lang="es-ES"/>
        </a:p>
      </dgm:t>
    </dgm:pt>
    <dgm:pt modelId="{E0DD28CF-9A59-4F04-B369-C63005615252}">
      <dgm:prSet phldrT="[Texto]"/>
      <dgm:spPr/>
      <dgm:t>
        <a:bodyPr/>
        <a:lstStyle/>
        <a:p>
          <a:r>
            <a:rPr lang="es-CO" dirty="0" smtClean="0"/>
            <a:t>Revisión y Análisis Estructura</a:t>
          </a:r>
          <a:endParaRPr lang="es-CO" dirty="0"/>
        </a:p>
      </dgm:t>
    </dgm:pt>
    <dgm:pt modelId="{AE9D44A0-59E0-403C-B8D2-64BD7D44CC70}" type="parTrans" cxnId="{53B36C1D-CA52-42A9-BCF3-DD0C109B1D3D}">
      <dgm:prSet/>
      <dgm:spPr/>
      <dgm:t>
        <a:bodyPr/>
        <a:lstStyle/>
        <a:p>
          <a:endParaRPr lang="es-ES"/>
        </a:p>
      </dgm:t>
    </dgm:pt>
    <dgm:pt modelId="{ACE5B621-866B-4F27-B2B2-B19C609BBD2F}" type="sibTrans" cxnId="{53B36C1D-CA52-42A9-BCF3-DD0C109B1D3D}">
      <dgm:prSet/>
      <dgm:spPr/>
      <dgm:t>
        <a:bodyPr/>
        <a:lstStyle/>
        <a:p>
          <a:endParaRPr lang="es-ES"/>
        </a:p>
      </dgm:t>
    </dgm:pt>
    <dgm:pt modelId="{B3DFB79F-7BBC-4C79-9010-315248762947}">
      <dgm:prSet phldrT="[Texto]"/>
      <dgm:spPr/>
      <dgm:t>
        <a:bodyPr/>
        <a:lstStyle/>
        <a:p>
          <a:r>
            <a:rPr lang="es-CO" dirty="0" smtClean="0"/>
            <a:t>Propuesta</a:t>
          </a:r>
          <a:endParaRPr lang="es-CO" dirty="0"/>
        </a:p>
      </dgm:t>
    </dgm:pt>
    <dgm:pt modelId="{37C34839-E0A5-451B-B232-3C2508FA30A1}" type="parTrans" cxnId="{5C15A96C-10E5-4F8F-9354-6A55D95D57B2}">
      <dgm:prSet/>
      <dgm:spPr/>
      <dgm:t>
        <a:bodyPr/>
        <a:lstStyle/>
        <a:p>
          <a:endParaRPr lang="es-ES"/>
        </a:p>
      </dgm:t>
    </dgm:pt>
    <dgm:pt modelId="{15A334EB-C2D6-4EAA-BA1F-DE8FD3BD13F1}" type="sibTrans" cxnId="{5C15A96C-10E5-4F8F-9354-6A55D95D57B2}">
      <dgm:prSet/>
      <dgm:spPr/>
      <dgm:t>
        <a:bodyPr/>
        <a:lstStyle/>
        <a:p>
          <a:endParaRPr lang="es-ES"/>
        </a:p>
      </dgm:t>
    </dgm:pt>
    <dgm:pt modelId="{FBEE733A-2469-4708-8757-1987858F5659}" type="pres">
      <dgm:prSet presAssocID="{A394B45F-1B04-4FED-86DF-C03F87C1F350}" presName="linear" presStyleCnt="0">
        <dgm:presLayoutVars>
          <dgm:animLvl val="lvl"/>
          <dgm:resizeHandles val="exact"/>
        </dgm:presLayoutVars>
      </dgm:prSet>
      <dgm:spPr/>
      <dgm:t>
        <a:bodyPr/>
        <a:lstStyle/>
        <a:p>
          <a:endParaRPr lang="es-CO"/>
        </a:p>
      </dgm:t>
    </dgm:pt>
    <dgm:pt modelId="{13EF5FE7-BB44-4926-B2C4-0811E835AB81}" type="pres">
      <dgm:prSet presAssocID="{052E7596-DCE7-4EDF-AAE9-964EC8AD38A4}" presName="parentText" presStyleLbl="node1" presStyleIdx="0" presStyleCnt="4">
        <dgm:presLayoutVars>
          <dgm:chMax val="0"/>
          <dgm:bulletEnabled val="1"/>
        </dgm:presLayoutVars>
      </dgm:prSet>
      <dgm:spPr/>
      <dgm:t>
        <a:bodyPr/>
        <a:lstStyle/>
        <a:p>
          <a:endParaRPr lang="es-CO"/>
        </a:p>
      </dgm:t>
    </dgm:pt>
    <dgm:pt modelId="{007B5171-AFB1-4729-B5A0-011869E2A163}" type="pres">
      <dgm:prSet presAssocID="{052E7596-DCE7-4EDF-AAE9-964EC8AD38A4}" presName="childText" presStyleLbl="revTx" presStyleIdx="0" presStyleCnt="4">
        <dgm:presLayoutVars>
          <dgm:bulletEnabled val="1"/>
        </dgm:presLayoutVars>
      </dgm:prSet>
      <dgm:spPr/>
      <dgm:t>
        <a:bodyPr/>
        <a:lstStyle/>
        <a:p>
          <a:endParaRPr lang="es-CO"/>
        </a:p>
      </dgm:t>
    </dgm:pt>
    <dgm:pt modelId="{6D33E85B-50B7-4764-A60D-7C558209468F}" type="pres">
      <dgm:prSet presAssocID="{E32C722A-EC5B-47A2-ABE6-8436A1C43771}" presName="parentText" presStyleLbl="node1" presStyleIdx="1" presStyleCnt="4">
        <dgm:presLayoutVars>
          <dgm:chMax val="0"/>
          <dgm:bulletEnabled val="1"/>
        </dgm:presLayoutVars>
      </dgm:prSet>
      <dgm:spPr/>
      <dgm:t>
        <a:bodyPr/>
        <a:lstStyle/>
        <a:p>
          <a:endParaRPr lang="es-CO"/>
        </a:p>
      </dgm:t>
    </dgm:pt>
    <dgm:pt modelId="{29FF8C0A-72C4-44AF-8971-78267302AD2A}" type="pres">
      <dgm:prSet presAssocID="{E32C722A-EC5B-47A2-ABE6-8436A1C43771}" presName="childText" presStyleLbl="revTx" presStyleIdx="1" presStyleCnt="4">
        <dgm:presLayoutVars>
          <dgm:bulletEnabled val="1"/>
        </dgm:presLayoutVars>
      </dgm:prSet>
      <dgm:spPr/>
      <dgm:t>
        <a:bodyPr/>
        <a:lstStyle/>
        <a:p>
          <a:endParaRPr lang="es-CO"/>
        </a:p>
      </dgm:t>
    </dgm:pt>
    <dgm:pt modelId="{5C8FC485-97B0-44BD-99D6-F47DF419B0EC}" type="pres">
      <dgm:prSet presAssocID="{5DDFDEC6-DEBB-4ED1-B7D2-1A23E4EE73BE}" presName="parentText" presStyleLbl="node1" presStyleIdx="2" presStyleCnt="4">
        <dgm:presLayoutVars>
          <dgm:chMax val="0"/>
          <dgm:bulletEnabled val="1"/>
        </dgm:presLayoutVars>
      </dgm:prSet>
      <dgm:spPr/>
      <dgm:t>
        <a:bodyPr/>
        <a:lstStyle/>
        <a:p>
          <a:endParaRPr lang="es-CO"/>
        </a:p>
      </dgm:t>
    </dgm:pt>
    <dgm:pt modelId="{8883F511-54D6-4A8A-BB15-29E87C5114FC}" type="pres">
      <dgm:prSet presAssocID="{5DDFDEC6-DEBB-4ED1-B7D2-1A23E4EE73BE}" presName="childText" presStyleLbl="revTx" presStyleIdx="2" presStyleCnt="4">
        <dgm:presLayoutVars>
          <dgm:bulletEnabled val="1"/>
        </dgm:presLayoutVars>
      </dgm:prSet>
      <dgm:spPr/>
      <dgm:t>
        <a:bodyPr/>
        <a:lstStyle/>
        <a:p>
          <a:endParaRPr lang="es-CO"/>
        </a:p>
      </dgm:t>
    </dgm:pt>
    <dgm:pt modelId="{18EFB5B1-2AAC-4A91-93A9-DEF6A3122670}" type="pres">
      <dgm:prSet presAssocID="{265C6779-6EB1-410C-A5B7-C2B90EACECA5}" presName="parentText" presStyleLbl="node1" presStyleIdx="3" presStyleCnt="4">
        <dgm:presLayoutVars>
          <dgm:chMax val="0"/>
          <dgm:bulletEnabled val="1"/>
        </dgm:presLayoutVars>
      </dgm:prSet>
      <dgm:spPr/>
      <dgm:t>
        <a:bodyPr/>
        <a:lstStyle/>
        <a:p>
          <a:endParaRPr lang="es-CO"/>
        </a:p>
      </dgm:t>
    </dgm:pt>
    <dgm:pt modelId="{BD0F5BCF-4F9F-4AA8-BCE6-1C7B299D2586}" type="pres">
      <dgm:prSet presAssocID="{265C6779-6EB1-410C-A5B7-C2B90EACECA5}" presName="childText" presStyleLbl="revTx" presStyleIdx="3" presStyleCnt="4">
        <dgm:presLayoutVars>
          <dgm:bulletEnabled val="1"/>
        </dgm:presLayoutVars>
      </dgm:prSet>
      <dgm:spPr/>
      <dgm:t>
        <a:bodyPr/>
        <a:lstStyle/>
        <a:p>
          <a:endParaRPr lang="es-CO"/>
        </a:p>
      </dgm:t>
    </dgm:pt>
  </dgm:ptLst>
  <dgm:cxnLst>
    <dgm:cxn modelId="{3B2D2159-96C6-4C9D-99F4-72DD0323E1A2}" srcId="{E32C722A-EC5B-47A2-ABE6-8436A1C43771}" destId="{82B6268F-0B53-4353-A5F6-65E2BDFED741}" srcOrd="1" destOrd="0" parTransId="{E74750D8-FF9C-46AE-BF3F-A264E8954335}" sibTransId="{15E6E91A-EAE8-4853-A84D-23F62D5DED14}"/>
    <dgm:cxn modelId="{6177424B-4F56-4453-9132-F414385D6475}" type="presOf" srcId="{2F9D61F6-EB2C-42C3-8C51-72CEE0838474}" destId="{29FF8C0A-72C4-44AF-8971-78267302AD2A}" srcOrd="0" destOrd="0" presId="urn:microsoft.com/office/officeart/2005/8/layout/vList2"/>
    <dgm:cxn modelId="{53B36C1D-CA52-42A9-BCF3-DD0C109B1D3D}" srcId="{5DDFDEC6-DEBB-4ED1-B7D2-1A23E4EE73BE}" destId="{E0DD28CF-9A59-4F04-B369-C63005615252}" srcOrd="1" destOrd="0" parTransId="{AE9D44A0-59E0-403C-B8D2-64BD7D44CC70}" sibTransId="{ACE5B621-866B-4F27-B2B2-B19C609BBD2F}"/>
    <dgm:cxn modelId="{07E79190-DC04-4F70-A5FC-5A8E926B7549}" type="presOf" srcId="{E32C722A-EC5B-47A2-ABE6-8436A1C43771}" destId="{6D33E85B-50B7-4764-A60D-7C558209468F}" srcOrd="0" destOrd="0" presId="urn:microsoft.com/office/officeart/2005/8/layout/vList2"/>
    <dgm:cxn modelId="{3C56CF3B-9F80-49ED-8AB3-363E1E81C504}" srcId="{A394B45F-1B04-4FED-86DF-C03F87C1F350}" destId="{265C6779-6EB1-410C-A5B7-C2B90EACECA5}" srcOrd="3" destOrd="0" parTransId="{E9911551-1339-43A2-BA1F-AA7968565751}" sibTransId="{DD41CA8D-41DF-465A-9AF3-286C2D4BF953}"/>
    <dgm:cxn modelId="{0AC2E2F3-2A90-4400-8BFB-055BE42668BF}" srcId="{A394B45F-1B04-4FED-86DF-C03F87C1F350}" destId="{E32C722A-EC5B-47A2-ABE6-8436A1C43771}" srcOrd="1" destOrd="0" parTransId="{B7798E8D-0FEC-4FC6-834D-20EF340E6E6F}" sibTransId="{BA6F8889-12CF-44F9-9925-CB87B464C19F}"/>
    <dgm:cxn modelId="{AB3FB5E6-17E5-46EA-BD26-1BE1A78D9391}" type="presOf" srcId="{80F5EC75-85F3-495B-B44B-B951B2E091DE}" destId="{BD0F5BCF-4F9F-4AA8-BCE6-1C7B299D2586}" srcOrd="0" destOrd="0" presId="urn:microsoft.com/office/officeart/2005/8/layout/vList2"/>
    <dgm:cxn modelId="{50060DD2-520E-4207-80B9-4B0808B4906A}" type="presOf" srcId="{5DDFDEC6-DEBB-4ED1-B7D2-1A23E4EE73BE}" destId="{5C8FC485-97B0-44BD-99D6-F47DF419B0EC}" srcOrd="0" destOrd="0" presId="urn:microsoft.com/office/officeart/2005/8/layout/vList2"/>
    <dgm:cxn modelId="{26145803-74D4-4EDA-9DE5-646C91740746}" type="presOf" srcId="{052E7596-DCE7-4EDF-AAE9-964EC8AD38A4}" destId="{13EF5FE7-BB44-4926-B2C4-0811E835AB81}" srcOrd="0" destOrd="0" presId="urn:microsoft.com/office/officeart/2005/8/layout/vList2"/>
    <dgm:cxn modelId="{85F2F7ED-8236-4B54-8AA2-F6FDB63ED8A6}" type="presOf" srcId="{BB9155E5-5AAE-45B4-A7AD-C209CDB2DE44}" destId="{007B5171-AFB1-4729-B5A0-011869E2A163}" srcOrd="0" destOrd="0" presId="urn:microsoft.com/office/officeart/2005/8/layout/vList2"/>
    <dgm:cxn modelId="{1ACC94B4-B6E3-440E-A43F-6BEDE9CC0875}" type="presOf" srcId="{35BED41E-EB85-43BD-BFB0-D67042162D4C}" destId="{8883F511-54D6-4A8A-BB15-29E87C5114FC}" srcOrd="0" destOrd="0" presId="urn:microsoft.com/office/officeart/2005/8/layout/vList2"/>
    <dgm:cxn modelId="{D483A308-0424-4072-9306-31FB4D20A3CB}" srcId="{052E7596-DCE7-4EDF-AAE9-964EC8AD38A4}" destId="{BB9155E5-5AAE-45B4-A7AD-C209CDB2DE44}" srcOrd="0" destOrd="0" parTransId="{2BDC08FF-D0B5-4E86-BBBA-B31E76DD7272}" sibTransId="{AE8695FE-E912-4EB3-BAD6-84E0EB0E697F}"/>
    <dgm:cxn modelId="{3BE5867A-F1B4-4754-9C4A-783EF9CF2B2B}" srcId="{A394B45F-1B04-4FED-86DF-C03F87C1F350}" destId="{052E7596-DCE7-4EDF-AAE9-964EC8AD38A4}" srcOrd="0" destOrd="0" parTransId="{30EDE446-ECFC-497A-B16F-701E55166B4D}" sibTransId="{39A4BA08-8254-4B80-9074-E28316C342D6}"/>
    <dgm:cxn modelId="{EBB069EB-2B80-440E-BE8B-5146255B74CC}" type="presOf" srcId="{265C6779-6EB1-410C-A5B7-C2B90EACECA5}" destId="{18EFB5B1-2AAC-4A91-93A9-DEF6A3122670}" srcOrd="0" destOrd="0" presId="urn:microsoft.com/office/officeart/2005/8/layout/vList2"/>
    <dgm:cxn modelId="{53E7D35A-7CBD-42D7-9782-C49BCFEF6448}" srcId="{E32C722A-EC5B-47A2-ABE6-8436A1C43771}" destId="{1F91B794-FA8D-4DD1-9793-01600D2E25AA}" srcOrd="2" destOrd="0" parTransId="{88B26DD5-9911-47F4-8860-1931016564A9}" sibTransId="{7B0A4771-6F40-4480-AC1F-F9B24F961235}"/>
    <dgm:cxn modelId="{6C6E9331-AF03-49E4-9C14-BE6FC94E0CD9}" srcId="{A394B45F-1B04-4FED-86DF-C03F87C1F350}" destId="{5DDFDEC6-DEBB-4ED1-B7D2-1A23E4EE73BE}" srcOrd="2" destOrd="0" parTransId="{FD2F7F9C-F7C5-4C8C-831E-495CD9864B5E}" sibTransId="{09D0F415-E6ED-4CD1-B892-BC7FE643DBF4}"/>
    <dgm:cxn modelId="{F530FB18-891A-41DA-9A5F-A1BEC772AC06}" type="presOf" srcId="{1F91B794-FA8D-4DD1-9793-01600D2E25AA}" destId="{29FF8C0A-72C4-44AF-8971-78267302AD2A}" srcOrd="0" destOrd="2" presId="urn:microsoft.com/office/officeart/2005/8/layout/vList2"/>
    <dgm:cxn modelId="{E74F45A1-39B0-4E6B-AA35-F94DDAB0362C}" srcId="{265C6779-6EB1-410C-A5B7-C2B90EACECA5}" destId="{80F5EC75-85F3-495B-B44B-B951B2E091DE}" srcOrd="0" destOrd="0" parTransId="{D9987769-F761-4161-B07C-0BD854B8E1C6}" sibTransId="{08E4575D-7C81-480D-A58E-1C1229F30588}"/>
    <dgm:cxn modelId="{4AB8DA48-0821-4E52-B7C1-3570892D40D5}" type="presOf" srcId="{B3DFB79F-7BBC-4C79-9010-315248762947}" destId="{8883F511-54D6-4A8A-BB15-29E87C5114FC}" srcOrd="0" destOrd="2" presId="urn:microsoft.com/office/officeart/2005/8/layout/vList2"/>
    <dgm:cxn modelId="{8550829E-1FB6-4E68-8C09-F4A19CFD07E5}" type="presOf" srcId="{E0DD28CF-9A59-4F04-B369-C63005615252}" destId="{8883F511-54D6-4A8A-BB15-29E87C5114FC}" srcOrd="0" destOrd="1" presId="urn:microsoft.com/office/officeart/2005/8/layout/vList2"/>
    <dgm:cxn modelId="{6FB206C6-905D-4A1B-8BEB-6D3F1C19FE5E}" type="presOf" srcId="{82B6268F-0B53-4353-A5F6-65E2BDFED741}" destId="{29FF8C0A-72C4-44AF-8971-78267302AD2A}" srcOrd="0" destOrd="1" presId="urn:microsoft.com/office/officeart/2005/8/layout/vList2"/>
    <dgm:cxn modelId="{0E07C71F-594D-4523-8214-39217D0B5654}" type="presOf" srcId="{A394B45F-1B04-4FED-86DF-C03F87C1F350}" destId="{FBEE733A-2469-4708-8757-1987858F5659}" srcOrd="0" destOrd="0" presId="urn:microsoft.com/office/officeart/2005/8/layout/vList2"/>
    <dgm:cxn modelId="{096FBFCD-63C3-4287-8F36-7B2F608B3D14}" srcId="{5DDFDEC6-DEBB-4ED1-B7D2-1A23E4EE73BE}" destId="{35BED41E-EB85-43BD-BFB0-D67042162D4C}" srcOrd="0" destOrd="0" parTransId="{4C6E02BC-E085-4D28-80C7-6021DF327237}" sibTransId="{7B2EE601-9557-45FE-A9C5-8742BBF27955}"/>
    <dgm:cxn modelId="{D4BB8704-D8B2-4146-8620-37CF38AA5DC3}" srcId="{E32C722A-EC5B-47A2-ABE6-8436A1C43771}" destId="{2F9D61F6-EB2C-42C3-8C51-72CEE0838474}" srcOrd="0" destOrd="0" parTransId="{C6AB8859-03FD-4BE8-8FCF-51C9443CEE83}" sibTransId="{DFCCC39C-E89D-4E49-9157-80955D5C1B98}"/>
    <dgm:cxn modelId="{5C15A96C-10E5-4F8F-9354-6A55D95D57B2}" srcId="{5DDFDEC6-DEBB-4ED1-B7D2-1A23E4EE73BE}" destId="{B3DFB79F-7BBC-4C79-9010-315248762947}" srcOrd="2" destOrd="0" parTransId="{37C34839-E0A5-451B-B232-3C2508FA30A1}" sibTransId="{15A334EB-C2D6-4EAA-BA1F-DE8FD3BD13F1}"/>
    <dgm:cxn modelId="{D433B2E5-F652-4E1A-9FE7-1A2051A90304}" type="presParOf" srcId="{FBEE733A-2469-4708-8757-1987858F5659}" destId="{13EF5FE7-BB44-4926-B2C4-0811E835AB81}" srcOrd="0" destOrd="0" presId="urn:microsoft.com/office/officeart/2005/8/layout/vList2"/>
    <dgm:cxn modelId="{F4266068-74E7-4878-A86A-4BA26CD13F39}" type="presParOf" srcId="{FBEE733A-2469-4708-8757-1987858F5659}" destId="{007B5171-AFB1-4729-B5A0-011869E2A163}" srcOrd="1" destOrd="0" presId="urn:microsoft.com/office/officeart/2005/8/layout/vList2"/>
    <dgm:cxn modelId="{ADCF8195-6D26-44E4-B88C-B4890BEBD4D7}" type="presParOf" srcId="{FBEE733A-2469-4708-8757-1987858F5659}" destId="{6D33E85B-50B7-4764-A60D-7C558209468F}" srcOrd="2" destOrd="0" presId="urn:microsoft.com/office/officeart/2005/8/layout/vList2"/>
    <dgm:cxn modelId="{3AB0B5E3-BF26-4165-90B0-9E917C90B162}" type="presParOf" srcId="{FBEE733A-2469-4708-8757-1987858F5659}" destId="{29FF8C0A-72C4-44AF-8971-78267302AD2A}" srcOrd="3" destOrd="0" presId="urn:microsoft.com/office/officeart/2005/8/layout/vList2"/>
    <dgm:cxn modelId="{4BFB452C-5243-4C42-9C62-0FED5659E2AA}" type="presParOf" srcId="{FBEE733A-2469-4708-8757-1987858F5659}" destId="{5C8FC485-97B0-44BD-99D6-F47DF419B0EC}" srcOrd="4" destOrd="0" presId="urn:microsoft.com/office/officeart/2005/8/layout/vList2"/>
    <dgm:cxn modelId="{CD00DF02-DACC-4B6F-85D0-C51B09B23FA9}" type="presParOf" srcId="{FBEE733A-2469-4708-8757-1987858F5659}" destId="{8883F511-54D6-4A8A-BB15-29E87C5114FC}" srcOrd="5" destOrd="0" presId="urn:microsoft.com/office/officeart/2005/8/layout/vList2"/>
    <dgm:cxn modelId="{3968A3D9-D18C-45C4-A5F8-DC694B93FEC9}" type="presParOf" srcId="{FBEE733A-2469-4708-8757-1987858F5659}" destId="{18EFB5B1-2AAC-4A91-93A9-DEF6A3122670}" srcOrd="6" destOrd="0" presId="urn:microsoft.com/office/officeart/2005/8/layout/vList2"/>
    <dgm:cxn modelId="{C7461CAE-3BBB-4B64-895F-64A79C48A121}" type="presParOf" srcId="{FBEE733A-2469-4708-8757-1987858F5659}" destId="{BD0F5BCF-4F9F-4AA8-BCE6-1C7B299D2586}" srcOrd="7"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94B45F-1B04-4FED-86DF-C03F87C1F3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052E7596-DCE7-4EDF-AAE9-964EC8AD38A4}">
      <dgm:prSet phldrT="[Texto]"/>
      <dgm:spPr>
        <a:solidFill>
          <a:srgbClr val="002060"/>
        </a:solidFill>
      </dgm:spPr>
      <dgm:t>
        <a:bodyPr/>
        <a:lstStyle/>
        <a:p>
          <a:r>
            <a:rPr lang="es-CO" dirty="0" smtClean="0"/>
            <a:t>Organigrama</a:t>
          </a:r>
          <a:endParaRPr lang="es-CO" dirty="0"/>
        </a:p>
      </dgm:t>
    </dgm:pt>
    <dgm:pt modelId="{30EDE446-ECFC-497A-B16F-701E55166B4D}" type="parTrans" cxnId="{3BE5867A-F1B4-4754-9C4A-783EF9CF2B2B}">
      <dgm:prSet/>
      <dgm:spPr/>
      <dgm:t>
        <a:bodyPr/>
        <a:lstStyle/>
        <a:p>
          <a:endParaRPr lang="es-CO"/>
        </a:p>
      </dgm:t>
    </dgm:pt>
    <dgm:pt modelId="{39A4BA08-8254-4B80-9074-E28316C342D6}" type="sibTrans" cxnId="{3BE5867A-F1B4-4754-9C4A-783EF9CF2B2B}">
      <dgm:prSet/>
      <dgm:spPr/>
      <dgm:t>
        <a:bodyPr/>
        <a:lstStyle/>
        <a:p>
          <a:endParaRPr lang="es-CO"/>
        </a:p>
      </dgm:t>
    </dgm:pt>
    <dgm:pt modelId="{E32C722A-EC5B-47A2-ABE6-8436A1C43771}">
      <dgm:prSet phldrT="[Texto]"/>
      <dgm:spPr>
        <a:solidFill>
          <a:srgbClr val="002060"/>
        </a:solidFill>
      </dgm:spPr>
      <dgm:t>
        <a:bodyPr/>
        <a:lstStyle/>
        <a:p>
          <a:r>
            <a:rPr lang="es-CO" dirty="0" smtClean="0"/>
            <a:t>Indicadores  y Aspectos  Financieros</a:t>
          </a:r>
          <a:endParaRPr lang="es-CO" dirty="0"/>
        </a:p>
      </dgm:t>
    </dgm:pt>
    <dgm:pt modelId="{B7798E8D-0FEC-4FC6-834D-20EF340E6E6F}" type="parTrans" cxnId="{0AC2E2F3-2A90-4400-8BFB-055BE42668BF}">
      <dgm:prSet/>
      <dgm:spPr/>
      <dgm:t>
        <a:bodyPr/>
        <a:lstStyle/>
        <a:p>
          <a:endParaRPr lang="es-CO"/>
        </a:p>
      </dgm:t>
    </dgm:pt>
    <dgm:pt modelId="{BA6F8889-12CF-44F9-9925-CB87B464C19F}" type="sibTrans" cxnId="{0AC2E2F3-2A90-4400-8BFB-055BE42668BF}">
      <dgm:prSet/>
      <dgm:spPr/>
      <dgm:t>
        <a:bodyPr/>
        <a:lstStyle/>
        <a:p>
          <a:endParaRPr lang="es-CO"/>
        </a:p>
      </dgm:t>
    </dgm:pt>
    <dgm:pt modelId="{BB9155E5-5AAE-45B4-A7AD-C209CDB2DE44}">
      <dgm:prSet phldrT="[Texto]"/>
      <dgm:spPr/>
      <dgm:t>
        <a:bodyPr/>
        <a:lstStyle/>
        <a:p>
          <a:r>
            <a:rPr lang="es-CO" dirty="0"/>
            <a:t>Objetivos</a:t>
          </a:r>
        </a:p>
      </dgm:t>
    </dgm:pt>
    <dgm:pt modelId="{2BDC08FF-D0B5-4E86-BBBA-B31E76DD7272}" type="parTrans" cxnId="{D483A308-0424-4072-9306-31FB4D20A3CB}">
      <dgm:prSet/>
      <dgm:spPr/>
      <dgm:t>
        <a:bodyPr/>
        <a:lstStyle/>
        <a:p>
          <a:endParaRPr lang="es-CO"/>
        </a:p>
      </dgm:t>
    </dgm:pt>
    <dgm:pt modelId="{AE8695FE-E912-4EB3-BAD6-84E0EB0E697F}" type="sibTrans" cxnId="{D483A308-0424-4072-9306-31FB4D20A3CB}">
      <dgm:prSet/>
      <dgm:spPr/>
      <dgm:t>
        <a:bodyPr/>
        <a:lstStyle/>
        <a:p>
          <a:endParaRPr lang="es-CO"/>
        </a:p>
      </dgm:t>
    </dgm:pt>
    <dgm:pt modelId="{2F9D61F6-EB2C-42C3-8C51-72CEE0838474}">
      <dgm:prSet phldrT="[Texto]"/>
      <dgm:spPr/>
      <dgm:t>
        <a:bodyPr/>
        <a:lstStyle/>
        <a:p>
          <a:r>
            <a:rPr lang="es-CO" dirty="0" smtClean="0"/>
            <a:t>Indicadores Financieros</a:t>
          </a:r>
          <a:endParaRPr lang="es-CO" dirty="0"/>
        </a:p>
      </dgm:t>
    </dgm:pt>
    <dgm:pt modelId="{C6AB8859-03FD-4BE8-8FCF-51C9443CEE83}" type="parTrans" cxnId="{D4BB8704-D8B2-4146-8620-37CF38AA5DC3}">
      <dgm:prSet/>
      <dgm:spPr/>
      <dgm:t>
        <a:bodyPr/>
        <a:lstStyle/>
        <a:p>
          <a:endParaRPr lang="es-CO"/>
        </a:p>
      </dgm:t>
    </dgm:pt>
    <dgm:pt modelId="{DFCCC39C-E89D-4E49-9157-80955D5C1B98}" type="sibTrans" cxnId="{D4BB8704-D8B2-4146-8620-37CF38AA5DC3}">
      <dgm:prSet/>
      <dgm:spPr/>
      <dgm:t>
        <a:bodyPr/>
        <a:lstStyle/>
        <a:p>
          <a:endParaRPr lang="es-CO"/>
        </a:p>
      </dgm:t>
    </dgm:pt>
    <dgm:pt modelId="{A5E962F1-2E73-4A4C-9FF6-4D91276C39BA}">
      <dgm:prSet phldrT="[Texto]"/>
      <dgm:spPr/>
      <dgm:t>
        <a:bodyPr/>
        <a:lstStyle/>
        <a:p>
          <a:r>
            <a:rPr lang="es-CO" dirty="0"/>
            <a:t>Número de Cargos Asignados</a:t>
          </a:r>
        </a:p>
      </dgm:t>
    </dgm:pt>
    <dgm:pt modelId="{37548948-02EF-4C55-9576-0DF78813F780}" type="parTrans" cxnId="{0859A4ED-6F4F-4D2E-A9FE-3C216900F209}">
      <dgm:prSet/>
      <dgm:spPr/>
      <dgm:t>
        <a:bodyPr/>
        <a:lstStyle/>
        <a:p>
          <a:endParaRPr lang="es-CO"/>
        </a:p>
      </dgm:t>
    </dgm:pt>
    <dgm:pt modelId="{1B24014B-C97B-47E7-A987-54BC7998734E}" type="sibTrans" cxnId="{0859A4ED-6F4F-4D2E-A9FE-3C216900F209}">
      <dgm:prSet/>
      <dgm:spPr/>
      <dgm:t>
        <a:bodyPr/>
        <a:lstStyle/>
        <a:p>
          <a:endParaRPr lang="es-CO"/>
        </a:p>
      </dgm:t>
    </dgm:pt>
    <dgm:pt modelId="{5DDFDEC6-DEBB-4ED1-B7D2-1A23E4EE73BE}">
      <dgm:prSet phldrT="[Texto]"/>
      <dgm:spPr>
        <a:solidFill>
          <a:srgbClr val="002060"/>
        </a:solidFill>
      </dgm:spPr>
      <dgm:t>
        <a:bodyPr/>
        <a:lstStyle/>
        <a:p>
          <a:r>
            <a:rPr lang="es-CO" dirty="0" smtClean="0"/>
            <a:t>Estado y comportamiento Líneas de Negocio </a:t>
          </a:r>
          <a:endParaRPr lang="es-CO" dirty="0"/>
        </a:p>
      </dgm:t>
    </dgm:pt>
    <dgm:pt modelId="{FD2F7F9C-F7C5-4C8C-831E-495CD9864B5E}" type="parTrans" cxnId="{6C6E9331-AF03-49E4-9C14-BE6FC94E0CD9}">
      <dgm:prSet/>
      <dgm:spPr/>
      <dgm:t>
        <a:bodyPr/>
        <a:lstStyle/>
        <a:p>
          <a:endParaRPr lang="es-CO"/>
        </a:p>
      </dgm:t>
    </dgm:pt>
    <dgm:pt modelId="{09D0F415-E6ED-4CD1-B892-BC7FE643DBF4}" type="sibTrans" cxnId="{6C6E9331-AF03-49E4-9C14-BE6FC94E0CD9}">
      <dgm:prSet/>
      <dgm:spPr/>
      <dgm:t>
        <a:bodyPr/>
        <a:lstStyle/>
        <a:p>
          <a:endParaRPr lang="es-CO"/>
        </a:p>
      </dgm:t>
    </dgm:pt>
    <dgm:pt modelId="{35BED41E-EB85-43BD-BFB0-D67042162D4C}">
      <dgm:prSet phldrT="[Texto]"/>
      <dgm:spPr/>
      <dgm:t>
        <a:bodyPr/>
        <a:lstStyle/>
        <a:p>
          <a:r>
            <a:rPr lang="es-CO" dirty="0"/>
            <a:t>Volumen de Operaciones</a:t>
          </a:r>
        </a:p>
      </dgm:t>
    </dgm:pt>
    <dgm:pt modelId="{4C6E02BC-E085-4D28-80C7-6021DF327237}" type="parTrans" cxnId="{096FBFCD-63C3-4287-8F36-7B2F608B3D14}">
      <dgm:prSet/>
      <dgm:spPr/>
      <dgm:t>
        <a:bodyPr/>
        <a:lstStyle/>
        <a:p>
          <a:endParaRPr lang="es-CO"/>
        </a:p>
      </dgm:t>
    </dgm:pt>
    <dgm:pt modelId="{7B2EE601-9557-45FE-A9C5-8742BBF27955}" type="sibTrans" cxnId="{096FBFCD-63C3-4287-8F36-7B2F608B3D14}">
      <dgm:prSet/>
      <dgm:spPr/>
      <dgm:t>
        <a:bodyPr/>
        <a:lstStyle/>
        <a:p>
          <a:endParaRPr lang="es-CO"/>
        </a:p>
      </dgm:t>
    </dgm:pt>
    <dgm:pt modelId="{FBE9FB3C-A7C0-40B9-BC78-6CB11F98CA79}">
      <dgm:prSet phldrT="[Texto]"/>
      <dgm:spPr/>
      <dgm:t>
        <a:bodyPr/>
        <a:lstStyle/>
        <a:p>
          <a:r>
            <a:rPr lang="es-CO" dirty="0"/>
            <a:t>Evolución de los últimos 3 años</a:t>
          </a:r>
        </a:p>
      </dgm:t>
    </dgm:pt>
    <dgm:pt modelId="{0D5BFB9D-A3D6-4686-BB92-117D62C2954D}" type="parTrans" cxnId="{18ECD570-9634-484B-B293-EB63B68D38AE}">
      <dgm:prSet/>
      <dgm:spPr/>
      <dgm:t>
        <a:bodyPr/>
        <a:lstStyle/>
        <a:p>
          <a:endParaRPr lang="es-CO"/>
        </a:p>
      </dgm:t>
    </dgm:pt>
    <dgm:pt modelId="{36785653-E3DE-411B-996B-358DFC7CA258}" type="sibTrans" cxnId="{18ECD570-9634-484B-B293-EB63B68D38AE}">
      <dgm:prSet/>
      <dgm:spPr/>
      <dgm:t>
        <a:bodyPr/>
        <a:lstStyle/>
        <a:p>
          <a:endParaRPr lang="es-CO"/>
        </a:p>
      </dgm:t>
    </dgm:pt>
    <dgm:pt modelId="{A02F5D1F-874F-4777-8F73-D326C3F2E613}">
      <dgm:prSet phldrT="[Texto]"/>
      <dgm:spPr/>
      <dgm:t>
        <a:bodyPr/>
        <a:lstStyle/>
        <a:p>
          <a:r>
            <a:rPr lang="es-CO" dirty="0"/>
            <a:t>Funciones y Responsabilidades </a:t>
          </a:r>
        </a:p>
      </dgm:t>
    </dgm:pt>
    <dgm:pt modelId="{72048C4E-6BC2-4787-AD2B-3D98431FA382}" type="parTrans" cxnId="{74F87CA8-48F6-4C6A-B6D4-4A9AC34471AC}">
      <dgm:prSet/>
      <dgm:spPr/>
      <dgm:t>
        <a:bodyPr/>
        <a:lstStyle/>
        <a:p>
          <a:endParaRPr lang="es-CO"/>
        </a:p>
      </dgm:t>
    </dgm:pt>
    <dgm:pt modelId="{E0D0ACAF-3A5D-47CD-BB88-B3F300160B11}" type="sibTrans" cxnId="{74F87CA8-48F6-4C6A-B6D4-4A9AC34471AC}">
      <dgm:prSet/>
      <dgm:spPr/>
      <dgm:t>
        <a:bodyPr/>
        <a:lstStyle/>
        <a:p>
          <a:endParaRPr lang="es-CO"/>
        </a:p>
      </dgm:t>
    </dgm:pt>
    <dgm:pt modelId="{82B6268F-0B53-4353-A5F6-65E2BDFED741}">
      <dgm:prSet phldrT="[Texto]"/>
      <dgm:spPr/>
      <dgm:t>
        <a:bodyPr/>
        <a:lstStyle/>
        <a:p>
          <a:r>
            <a:rPr lang="es-CO" dirty="0" smtClean="0"/>
            <a:t>Aspectos  Financieros</a:t>
          </a:r>
          <a:endParaRPr lang="es-CO" dirty="0"/>
        </a:p>
      </dgm:t>
    </dgm:pt>
    <dgm:pt modelId="{E74750D8-FF9C-46AE-BF3F-A264E8954335}" type="parTrans" cxnId="{3B2D2159-96C6-4C9D-99F4-72DD0323E1A2}">
      <dgm:prSet/>
      <dgm:spPr/>
      <dgm:t>
        <a:bodyPr/>
        <a:lstStyle/>
        <a:p>
          <a:endParaRPr lang="es-CO"/>
        </a:p>
      </dgm:t>
    </dgm:pt>
    <dgm:pt modelId="{15E6E91A-EAE8-4853-A84D-23F62D5DED14}" type="sibTrans" cxnId="{3B2D2159-96C6-4C9D-99F4-72DD0323E1A2}">
      <dgm:prSet/>
      <dgm:spPr/>
      <dgm:t>
        <a:bodyPr/>
        <a:lstStyle/>
        <a:p>
          <a:endParaRPr lang="es-CO"/>
        </a:p>
      </dgm:t>
    </dgm:pt>
    <dgm:pt modelId="{80F5EC75-85F3-495B-B44B-B951B2E091DE}">
      <dgm:prSet phldrT="[Texto]"/>
      <dgm:spPr/>
      <dgm:t>
        <a:bodyPr/>
        <a:lstStyle/>
        <a:p>
          <a:endParaRPr lang="es-CO" dirty="0"/>
        </a:p>
      </dgm:t>
    </dgm:pt>
    <dgm:pt modelId="{D9987769-F761-4161-B07C-0BD854B8E1C6}" type="parTrans" cxnId="{E74F45A1-39B0-4E6B-AA35-F94DDAB0362C}">
      <dgm:prSet/>
      <dgm:spPr/>
      <dgm:t>
        <a:bodyPr/>
        <a:lstStyle/>
        <a:p>
          <a:endParaRPr lang="es-CO"/>
        </a:p>
      </dgm:t>
    </dgm:pt>
    <dgm:pt modelId="{08E4575D-7C81-480D-A58E-1C1229F30588}" type="sibTrans" cxnId="{E74F45A1-39B0-4E6B-AA35-F94DDAB0362C}">
      <dgm:prSet/>
      <dgm:spPr/>
      <dgm:t>
        <a:bodyPr/>
        <a:lstStyle/>
        <a:p>
          <a:endParaRPr lang="es-CO"/>
        </a:p>
      </dgm:t>
    </dgm:pt>
    <dgm:pt modelId="{7A33E7E5-9BD0-4137-AB64-1850EA99BE57}">
      <dgm:prSet phldrT="[Texto]"/>
      <dgm:spPr>
        <a:solidFill>
          <a:srgbClr val="002060"/>
        </a:solidFill>
      </dgm:spPr>
      <dgm:t>
        <a:bodyPr/>
        <a:lstStyle/>
        <a:p>
          <a:r>
            <a:rPr lang="es-CO" dirty="0" smtClean="0"/>
            <a:t>Plan Estratégico</a:t>
          </a:r>
          <a:endParaRPr lang="es-CO" dirty="0"/>
        </a:p>
      </dgm:t>
    </dgm:pt>
    <dgm:pt modelId="{3275EC33-D716-48AD-9197-B7B81DE6D0A8}" type="parTrans" cxnId="{FBEFBFFB-29F0-4A39-A90A-F311543869ED}">
      <dgm:prSet/>
      <dgm:spPr/>
      <dgm:t>
        <a:bodyPr/>
        <a:lstStyle/>
        <a:p>
          <a:endParaRPr lang="es-CO"/>
        </a:p>
      </dgm:t>
    </dgm:pt>
    <dgm:pt modelId="{609ED1D3-9585-45B7-9B2B-9B018D9769F5}" type="sibTrans" cxnId="{FBEFBFFB-29F0-4A39-A90A-F311543869ED}">
      <dgm:prSet/>
      <dgm:spPr/>
      <dgm:t>
        <a:bodyPr/>
        <a:lstStyle/>
        <a:p>
          <a:endParaRPr lang="es-CO"/>
        </a:p>
      </dgm:t>
    </dgm:pt>
    <dgm:pt modelId="{414B43B3-C8B9-49BC-8274-29DF24FA8688}">
      <dgm:prSet phldrT="[Texto]"/>
      <dgm:spPr/>
      <dgm:t>
        <a:bodyPr/>
        <a:lstStyle/>
        <a:p>
          <a:endParaRPr lang="es-CO" dirty="0"/>
        </a:p>
      </dgm:t>
    </dgm:pt>
    <dgm:pt modelId="{7FFC2DF3-3184-4F88-9CED-EA673C81AE2E}" type="parTrans" cxnId="{0E0F61C5-89D5-4491-853B-716811605ED8}">
      <dgm:prSet/>
      <dgm:spPr/>
      <dgm:t>
        <a:bodyPr/>
        <a:lstStyle/>
        <a:p>
          <a:endParaRPr lang="es-CO"/>
        </a:p>
      </dgm:t>
    </dgm:pt>
    <dgm:pt modelId="{125E7DC4-C811-4F11-99AE-47ACDC03E3AD}" type="sibTrans" cxnId="{0E0F61C5-89D5-4491-853B-716811605ED8}">
      <dgm:prSet/>
      <dgm:spPr/>
      <dgm:t>
        <a:bodyPr/>
        <a:lstStyle/>
        <a:p>
          <a:endParaRPr lang="es-CO"/>
        </a:p>
      </dgm:t>
    </dgm:pt>
    <dgm:pt modelId="{265C6779-6EB1-410C-A5B7-C2B90EACECA5}">
      <dgm:prSet phldrT="[Texto]"/>
      <dgm:spPr>
        <a:solidFill>
          <a:srgbClr val="002060"/>
        </a:solidFill>
      </dgm:spPr>
      <dgm:t>
        <a:bodyPr/>
        <a:lstStyle/>
        <a:p>
          <a:r>
            <a:rPr lang="es-CO" dirty="0" smtClean="0"/>
            <a:t>Avances en Estrategia Corporativa</a:t>
          </a:r>
          <a:endParaRPr lang="es-CO" dirty="0"/>
        </a:p>
      </dgm:t>
    </dgm:pt>
    <dgm:pt modelId="{DD41CA8D-41DF-465A-9AF3-286C2D4BF953}" type="sibTrans" cxnId="{3C56CF3B-9F80-49ED-8AB3-363E1E81C504}">
      <dgm:prSet/>
      <dgm:spPr/>
      <dgm:t>
        <a:bodyPr/>
        <a:lstStyle/>
        <a:p>
          <a:endParaRPr lang="es-CO"/>
        </a:p>
      </dgm:t>
    </dgm:pt>
    <dgm:pt modelId="{E9911551-1339-43A2-BA1F-AA7968565751}" type="parTrans" cxnId="{3C56CF3B-9F80-49ED-8AB3-363E1E81C504}">
      <dgm:prSet/>
      <dgm:spPr/>
      <dgm:t>
        <a:bodyPr/>
        <a:lstStyle/>
        <a:p>
          <a:endParaRPr lang="es-CO"/>
        </a:p>
      </dgm:t>
    </dgm:pt>
    <dgm:pt modelId="{FBEE733A-2469-4708-8757-1987858F5659}" type="pres">
      <dgm:prSet presAssocID="{A394B45F-1B04-4FED-86DF-C03F87C1F350}" presName="linear" presStyleCnt="0">
        <dgm:presLayoutVars>
          <dgm:animLvl val="lvl"/>
          <dgm:resizeHandles val="exact"/>
        </dgm:presLayoutVars>
      </dgm:prSet>
      <dgm:spPr/>
      <dgm:t>
        <a:bodyPr/>
        <a:lstStyle/>
        <a:p>
          <a:endParaRPr lang="es-CO"/>
        </a:p>
      </dgm:t>
    </dgm:pt>
    <dgm:pt modelId="{EB564463-85F0-4D66-8F41-B0697C01D6AD}" type="pres">
      <dgm:prSet presAssocID="{7A33E7E5-9BD0-4137-AB64-1850EA99BE57}" presName="parentText" presStyleLbl="node1" presStyleIdx="0" presStyleCnt="5">
        <dgm:presLayoutVars>
          <dgm:chMax val="0"/>
          <dgm:bulletEnabled val="1"/>
        </dgm:presLayoutVars>
      </dgm:prSet>
      <dgm:spPr/>
      <dgm:t>
        <a:bodyPr/>
        <a:lstStyle/>
        <a:p>
          <a:endParaRPr lang="es-CO"/>
        </a:p>
      </dgm:t>
    </dgm:pt>
    <dgm:pt modelId="{E9D47679-2E9B-454A-9BF9-E673805B1DBC}" type="pres">
      <dgm:prSet presAssocID="{7A33E7E5-9BD0-4137-AB64-1850EA99BE57}" presName="childText" presStyleLbl="revTx" presStyleIdx="0" presStyleCnt="5">
        <dgm:presLayoutVars>
          <dgm:bulletEnabled val="1"/>
        </dgm:presLayoutVars>
      </dgm:prSet>
      <dgm:spPr/>
      <dgm:t>
        <a:bodyPr/>
        <a:lstStyle/>
        <a:p>
          <a:endParaRPr lang="es-CO"/>
        </a:p>
      </dgm:t>
    </dgm:pt>
    <dgm:pt modelId="{13EF5FE7-BB44-4926-B2C4-0811E835AB81}" type="pres">
      <dgm:prSet presAssocID="{052E7596-DCE7-4EDF-AAE9-964EC8AD38A4}" presName="parentText" presStyleLbl="node1" presStyleIdx="1" presStyleCnt="5">
        <dgm:presLayoutVars>
          <dgm:chMax val="0"/>
          <dgm:bulletEnabled val="1"/>
        </dgm:presLayoutVars>
      </dgm:prSet>
      <dgm:spPr/>
      <dgm:t>
        <a:bodyPr/>
        <a:lstStyle/>
        <a:p>
          <a:endParaRPr lang="es-CO"/>
        </a:p>
      </dgm:t>
    </dgm:pt>
    <dgm:pt modelId="{007B5171-AFB1-4729-B5A0-011869E2A163}" type="pres">
      <dgm:prSet presAssocID="{052E7596-DCE7-4EDF-AAE9-964EC8AD38A4}" presName="childText" presStyleLbl="revTx" presStyleIdx="1" presStyleCnt="5">
        <dgm:presLayoutVars>
          <dgm:bulletEnabled val="1"/>
        </dgm:presLayoutVars>
      </dgm:prSet>
      <dgm:spPr/>
      <dgm:t>
        <a:bodyPr/>
        <a:lstStyle/>
        <a:p>
          <a:endParaRPr lang="es-CO"/>
        </a:p>
      </dgm:t>
    </dgm:pt>
    <dgm:pt modelId="{6D33E85B-50B7-4764-A60D-7C558209468F}" type="pres">
      <dgm:prSet presAssocID="{E32C722A-EC5B-47A2-ABE6-8436A1C43771}" presName="parentText" presStyleLbl="node1" presStyleIdx="2" presStyleCnt="5">
        <dgm:presLayoutVars>
          <dgm:chMax val="0"/>
          <dgm:bulletEnabled val="1"/>
        </dgm:presLayoutVars>
      </dgm:prSet>
      <dgm:spPr/>
      <dgm:t>
        <a:bodyPr/>
        <a:lstStyle/>
        <a:p>
          <a:endParaRPr lang="es-CO"/>
        </a:p>
      </dgm:t>
    </dgm:pt>
    <dgm:pt modelId="{29FF8C0A-72C4-44AF-8971-78267302AD2A}" type="pres">
      <dgm:prSet presAssocID="{E32C722A-EC5B-47A2-ABE6-8436A1C43771}" presName="childText" presStyleLbl="revTx" presStyleIdx="2" presStyleCnt="5">
        <dgm:presLayoutVars>
          <dgm:bulletEnabled val="1"/>
        </dgm:presLayoutVars>
      </dgm:prSet>
      <dgm:spPr/>
      <dgm:t>
        <a:bodyPr/>
        <a:lstStyle/>
        <a:p>
          <a:endParaRPr lang="es-CO"/>
        </a:p>
      </dgm:t>
    </dgm:pt>
    <dgm:pt modelId="{5C8FC485-97B0-44BD-99D6-F47DF419B0EC}" type="pres">
      <dgm:prSet presAssocID="{5DDFDEC6-DEBB-4ED1-B7D2-1A23E4EE73BE}" presName="parentText" presStyleLbl="node1" presStyleIdx="3" presStyleCnt="5">
        <dgm:presLayoutVars>
          <dgm:chMax val="0"/>
          <dgm:bulletEnabled val="1"/>
        </dgm:presLayoutVars>
      </dgm:prSet>
      <dgm:spPr/>
      <dgm:t>
        <a:bodyPr/>
        <a:lstStyle/>
        <a:p>
          <a:endParaRPr lang="es-CO"/>
        </a:p>
      </dgm:t>
    </dgm:pt>
    <dgm:pt modelId="{8883F511-54D6-4A8A-BB15-29E87C5114FC}" type="pres">
      <dgm:prSet presAssocID="{5DDFDEC6-DEBB-4ED1-B7D2-1A23E4EE73BE}" presName="childText" presStyleLbl="revTx" presStyleIdx="3" presStyleCnt="5">
        <dgm:presLayoutVars>
          <dgm:bulletEnabled val="1"/>
        </dgm:presLayoutVars>
      </dgm:prSet>
      <dgm:spPr/>
      <dgm:t>
        <a:bodyPr/>
        <a:lstStyle/>
        <a:p>
          <a:endParaRPr lang="es-CO"/>
        </a:p>
      </dgm:t>
    </dgm:pt>
    <dgm:pt modelId="{18EFB5B1-2AAC-4A91-93A9-DEF6A3122670}" type="pres">
      <dgm:prSet presAssocID="{265C6779-6EB1-410C-A5B7-C2B90EACECA5}" presName="parentText" presStyleLbl="node1" presStyleIdx="4" presStyleCnt="5">
        <dgm:presLayoutVars>
          <dgm:chMax val="0"/>
          <dgm:bulletEnabled val="1"/>
        </dgm:presLayoutVars>
      </dgm:prSet>
      <dgm:spPr/>
      <dgm:t>
        <a:bodyPr/>
        <a:lstStyle/>
        <a:p>
          <a:endParaRPr lang="es-CO"/>
        </a:p>
      </dgm:t>
    </dgm:pt>
    <dgm:pt modelId="{BD0F5BCF-4F9F-4AA8-BCE6-1C7B299D2586}" type="pres">
      <dgm:prSet presAssocID="{265C6779-6EB1-410C-A5B7-C2B90EACECA5}" presName="childText" presStyleLbl="revTx" presStyleIdx="4" presStyleCnt="5">
        <dgm:presLayoutVars>
          <dgm:bulletEnabled val="1"/>
        </dgm:presLayoutVars>
      </dgm:prSet>
      <dgm:spPr/>
      <dgm:t>
        <a:bodyPr/>
        <a:lstStyle/>
        <a:p>
          <a:endParaRPr lang="es-CO"/>
        </a:p>
      </dgm:t>
    </dgm:pt>
  </dgm:ptLst>
  <dgm:cxnLst>
    <dgm:cxn modelId="{3B2D2159-96C6-4C9D-99F4-72DD0323E1A2}" srcId="{E32C722A-EC5B-47A2-ABE6-8436A1C43771}" destId="{82B6268F-0B53-4353-A5F6-65E2BDFED741}" srcOrd="1" destOrd="0" parTransId="{E74750D8-FF9C-46AE-BF3F-A264E8954335}" sibTransId="{15E6E91A-EAE8-4853-A84D-23F62D5DED14}"/>
    <dgm:cxn modelId="{D68A5931-761D-45FF-A07C-32FA8D3C6260}" type="presOf" srcId="{7A33E7E5-9BD0-4137-AB64-1850EA99BE57}" destId="{EB564463-85F0-4D66-8F41-B0697C01D6AD}" srcOrd="0" destOrd="0" presId="urn:microsoft.com/office/officeart/2005/8/layout/vList2"/>
    <dgm:cxn modelId="{4AD46B27-5307-4192-996D-BD12371F427B}" type="presOf" srcId="{5DDFDEC6-DEBB-4ED1-B7D2-1A23E4EE73BE}" destId="{5C8FC485-97B0-44BD-99D6-F47DF419B0EC}" srcOrd="0" destOrd="0" presId="urn:microsoft.com/office/officeart/2005/8/layout/vList2"/>
    <dgm:cxn modelId="{A3A5A050-8AF8-4EFC-9AA6-7D404BB5E2A2}" type="presOf" srcId="{35BED41E-EB85-43BD-BFB0-D67042162D4C}" destId="{8883F511-54D6-4A8A-BB15-29E87C5114FC}" srcOrd="0" destOrd="0" presId="urn:microsoft.com/office/officeart/2005/8/layout/vList2"/>
    <dgm:cxn modelId="{F7365BEC-7FE8-462F-B8FC-CD6B689C94E1}" type="presOf" srcId="{A02F5D1F-874F-4777-8F73-D326C3F2E613}" destId="{007B5171-AFB1-4729-B5A0-011869E2A163}" srcOrd="0" destOrd="1" presId="urn:microsoft.com/office/officeart/2005/8/layout/vList2"/>
    <dgm:cxn modelId="{3C56CF3B-9F80-49ED-8AB3-363E1E81C504}" srcId="{A394B45F-1B04-4FED-86DF-C03F87C1F350}" destId="{265C6779-6EB1-410C-A5B7-C2B90EACECA5}" srcOrd="4" destOrd="0" parTransId="{E9911551-1339-43A2-BA1F-AA7968565751}" sibTransId="{DD41CA8D-41DF-465A-9AF3-286C2D4BF953}"/>
    <dgm:cxn modelId="{F0A986E5-B9A5-4E70-B50D-6482C9A3F374}" type="presOf" srcId="{82B6268F-0B53-4353-A5F6-65E2BDFED741}" destId="{29FF8C0A-72C4-44AF-8971-78267302AD2A}" srcOrd="0" destOrd="1" presId="urn:microsoft.com/office/officeart/2005/8/layout/vList2"/>
    <dgm:cxn modelId="{FDDD6CA5-4887-4CA2-BBC8-91AF73A228C9}" type="presOf" srcId="{FBE9FB3C-A7C0-40B9-BC78-6CB11F98CA79}" destId="{8883F511-54D6-4A8A-BB15-29E87C5114FC}" srcOrd="0" destOrd="1" presId="urn:microsoft.com/office/officeart/2005/8/layout/vList2"/>
    <dgm:cxn modelId="{0AC2E2F3-2A90-4400-8BFB-055BE42668BF}" srcId="{A394B45F-1B04-4FED-86DF-C03F87C1F350}" destId="{E32C722A-EC5B-47A2-ABE6-8436A1C43771}" srcOrd="2" destOrd="0" parTransId="{B7798E8D-0FEC-4FC6-834D-20EF340E6E6F}" sibTransId="{BA6F8889-12CF-44F9-9925-CB87B464C19F}"/>
    <dgm:cxn modelId="{D483A308-0424-4072-9306-31FB4D20A3CB}" srcId="{052E7596-DCE7-4EDF-AAE9-964EC8AD38A4}" destId="{BB9155E5-5AAE-45B4-A7AD-C209CDB2DE44}" srcOrd="0" destOrd="0" parTransId="{2BDC08FF-D0B5-4E86-BBBA-B31E76DD7272}" sibTransId="{AE8695FE-E912-4EB3-BAD6-84E0EB0E697F}"/>
    <dgm:cxn modelId="{3BE5867A-F1B4-4754-9C4A-783EF9CF2B2B}" srcId="{A394B45F-1B04-4FED-86DF-C03F87C1F350}" destId="{052E7596-DCE7-4EDF-AAE9-964EC8AD38A4}" srcOrd="1" destOrd="0" parTransId="{30EDE446-ECFC-497A-B16F-701E55166B4D}" sibTransId="{39A4BA08-8254-4B80-9074-E28316C342D6}"/>
    <dgm:cxn modelId="{F0450AA7-2BBE-4EA9-9A67-7C0FAFA42EBB}" type="presOf" srcId="{E32C722A-EC5B-47A2-ABE6-8436A1C43771}" destId="{6D33E85B-50B7-4764-A60D-7C558209468F}" srcOrd="0" destOrd="0" presId="urn:microsoft.com/office/officeart/2005/8/layout/vList2"/>
    <dgm:cxn modelId="{6C6E9331-AF03-49E4-9C14-BE6FC94E0CD9}" srcId="{A394B45F-1B04-4FED-86DF-C03F87C1F350}" destId="{5DDFDEC6-DEBB-4ED1-B7D2-1A23E4EE73BE}" srcOrd="3" destOrd="0" parTransId="{FD2F7F9C-F7C5-4C8C-831E-495CD9864B5E}" sibTransId="{09D0F415-E6ED-4CD1-B892-BC7FE643DBF4}"/>
    <dgm:cxn modelId="{74F87CA8-48F6-4C6A-B6D4-4A9AC34471AC}" srcId="{052E7596-DCE7-4EDF-AAE9-964EC8AD38A4}" destId="{A02F5D1F-874F-4777-8F73-D326C3F2E613}" srcOrd="1" destOrd="0" parTransId="{72048C4E-6BC2-4787-AD2B-3D98431FA382}" sibTransId="{E0D0ACAF-3A5D-47CD-BB88-B3F300160B11}"/>
    <dgm:cxn modelId="{0E0F61C5-89D5-4491-853B-716811605ED8}" srcId="{7A33E7E5-9BD0-4137-AB64-1850EA99BE57}" destId="{414B43B3-C8B9-49BC-8274-29DF24FA8688}" srcOrd="0" destOrd="0" parTransId="{7FFC2DF3-3184-4F88-9CED-EA673C81AE2E}" sibTransId="{125E7DC4-C811-4F11-99AE-47ACDC03E3AD}"/>
    <dgm:cxn modelId="{7B5053AA-2F0B-40B0-8352-B2E433125FDB}" type="presOf" srcId="{A394B45F-1B04-4FED-86DF-C03F87C1F350}" destId="{FBEE733A-2469-4708-8757-1987858F5659}" srcOrd="0" destOrd="0" presId="urn:microsoft.com/office/officeart/2005/8/layout/vList2"/>
    <dgm:cxn modelId="{D91F171A-073C-4D86-BCE4-DC87E303689F}" type="presOf" srcId="{BB9155E5-5AAE-45B4-A7AD-C209CDB2DE44}" destId="{007B5171-AFB1-4729-B5A0-011869E2A163}" srcOrd="0" destOrd="0" presId="urn:microsoft.com/office/officeart/2005/8/layout/vList2"/>
    <dgm:cxn modelId="{FBEFBFFB-29F0-4A39-A90A-F311543869ED}" srcId="{A394B45F-1B04-4FED-86DF-C03F87C1F350}" destId="{7A33E7E5-9BD0-4137-AB64-1850EA99BE57}" srcOrd="0" destOrd="0" parTransId="{3275EC33-D716-48AD-9197-B7B81DE6D0A8}" sibTransId="{609ED1D3-9585-45B7-9B2B-9B018D9769F5}"/>
    <dgm:cxn modelId="{972FB4A9-2AE5-47B1-8306-599D4F82D997}" type="presOf" srcId="{414B43B3-C8B9-49BC-8274-29DF24FA8688}" destId="{E9D47679-2E9B-454A-9BF9-E673805B1DBC}" srcOrd="0" destOrd="0" presId="urn:microsoft.com/office/officeart/2005/8/layout/vList2"/>
    <dgm:cxn modelId="{E74F45A1-39B0-4E6B-AA35-F94DDAB0362C}" srcId="{265C6779-6EB1-410C-A5B7-C2B90EACECA5}" destId="{80F5EC75-85F3-495B-B44B-B951B2E091DE}" srcOrd="0" destOrd="0" parTransId="{D9987769-F761-4161-B07C-0BD854B8E1C6}" sibTransId="{08E4575D-7C81-480D-A58E-1C1229F30588}"/>
    <dgm:cxn modelId="{5BFF1835-A7CA-4D12-867A-FEC213EC5108}" type="presOf" srcId="{052E7596-DCE7-4EDF-AAE9-964EC8AD38A4}" destId="{13EF5FE7-BB44-4926-B2C4-0811E835AB81}" srcOrd="0" destOrd="0" presId="urn:microsoft.com/office/officeart/2005/8/layout/vList2"/>
    <dgm:cxn modelId="{18ECD570-9634-484B-B293-EB63B68D38AE}" srcId="{5DDFDEC6-DEBB-4ED1-B7D2-1A23E4EE73BE}" destId="{FBE9FB3C-A7C0-40B9-BC78-6CB11F98CA79}" srcOrd="1" destOrd="0" parTransId="{0D5BFB9D-A3D6-4686-BB92-117D62C2954D}" sibTransId="{36785653-E3DE-411B-996B-358DFC7CA258}"/>
    <dgm:cxn modelId="{387A47F4-44A4-472B-8ABD-44B675C82B98}" type="presOf" srcId="{265C6779-6EB1-410C-A5B7-C2B90EACECA5}" destId="{18EFB5B1-2AAC-4A91-93A9-DEF6A3122670}" srcOrd="0" destOrd="0" presId="urn:microsoft.com/office/officeart/2005/8/layout/vList2"/>
    <dgm:cxn modelId="{29F85742-7F0B-4A65-9E63-D0E3C0F2A608}" type="presOf" srcId="{80F5EC75-85F3-495B-B44B-B951B2E091DE}" destId="{BD0F5BCF-4F9F-4AA8-BCE6-1C7B299D2586}" srcOrd="0" destOrd="0" presId="urn:microsoft.com/office/officeart/2005/8/layout/vList2"/>
    <dgm:cxn modelId="{A7344EC1-8DD5-42E8-9A9E-21AAE1592D8D}" type="presOf" srcId="{2F9D61F6-EB2C-42C3-8C51-72CEE0838474}" destId="{29FF8C0A-72C4-44AF-8971-78267302AD2A}" srcOrd="0" destOrd="0" presId="urn:microsoft.com/office/officeart/2005/8/layout/vList2"/>
    <dgm:cxn modelId="{35C4BAC2-8381-49A1-87CB-0AF32313B97E}" type="presOf" srcId="{A5E962F1-2E73-4A4C-9FF6-4D91276C39BA}" destId="{007B5171-AFB1-4729-B5A0-011869E2A163}" srcOrd="0" destOrd="2" presId="urn:microsoft.com/office/officeart/2005/8/layout/vList2"/>
    <dgm:cxn modelId="{096FBFCD-63C3-4287-8F36-7B2F608B3D14}" srcId="{5DDFDEC6-DEBB-4ED1-B7D2-1A23E4EE73BE}" destId="{35BED41E-EB85-43BD-BFB0-D67042162D4C}" srcOrd="0" destOrd="0" parTransId="{4C6E02BC-E085-4D28-80C7-6021DF327237}" sibTransId="{7B2EE601-9557-45FE-A9C5-8742BBF27955}"/>
    <dgm:cxn modelId="{D4BB8704-D8B2-4146-8620-37CF38AA5DC3}" srcId="{E32C722A-EC5B-47A2-ABE6-8436A1C43771}" destId="{2F9D61F6-EB2C-42C3-8C51-72CEE0838474}" srcOrd="0" destOrd="0" parTransId="{C6AB8859-03FD-4BE8-8FCF-51C9443CEE83}" sibTransId="{DFCCC39C-E89D-4E49-9157-80955D5C1B98}"/>
    <dgm:cxn modelId="{0859A4ED-6F4F-4D2E-A9FE-3C216900F209}" srcId="{052E7596-DCE7-4EDF-AAE9-964EC8AD38A4}" destId="{A5E962F1-2E73-4A4C-9FF6-4D91276C39BA}" srcOrd="2" destOrd="0" parTransId="{37548948-02EF-4C55-9576-0DF78813F780}" sibTransId="{1B24014B-C97B-47E7-A987-54BC7998734E}"/>
    <dgm:cxn modelId="{3593FE6D-E3DB-45ED-B05A-54BC78A948C1}" type="presParOf" srcId="{FBEE733A-2469-4708-8757-1987858F5659}" destId="{EB564463-85F0-4D66-8F41-B0697C01D6AD}" srcOrd="0" destOrd="0" presId="urn:microsoft.com/office/officeart/2005/8/layout/vList2"/>
    <dgm:cxn modelId="{BD40DC15-7378-4683-A383-451E6924905A}" type="presParOf" srcId="{FBEE733A-2469-4708-8757-1987858F5659}" destId="{E9D47679-2E9B-454A-9BF9-E673805B1DBC}" srcOrd="1" destOrd="0" presId="urn:microsoft.com/office/officeart/2005/8/layout/vList2"/>
    <dgm:cxn modelId="{E26E2986-374C-4C10-8A40-59F900A0BE55}" type="presParOf" srcId="{FBEE733A-2469-4708-8757-1987858F5659}" destId="{13EF5FE7-BB44-4926-B2C4-0811E835AB81}" srcOrd="2" destOrd="0" presId="urn:microsoft.com/office/officeart/2005/8/layout/vList2"/>
    <dgm:cxn modelId="{DF4FD15C-3FE1-4BDB-B2F0-5F702A5B534C}" type="presParOf" srcId="{FBEE733A-2469-4708-8757-1987858F5659}" destId="{007B5171-AFB1-4729-B5A0-011869E2A163}" srcOrd="3" destOrd="0" presId="urn:microsoft.com/office/officeart/2005/8/layout/vList2"/>
    <dgm:cxn modelId="{56BC91A5-3018-458D-AA66-6A8F6E8D579A}" type="presParOf" srcId="{FBEE733A-2469-4708-8757-1987858F5659}" destId="{6D33E85B-50B7-4764-A60D-7C558209468F}" srcOrd="4" destOrd="0" presId="urn:microsoft.com/office/officeart/2005/8/layout/vList2"/>
    <dgm:cxn modelId="{1F4AEFF9-2C8D-4158-B3D2-8A17449B8081}" type="presParOf" srcId="{FBEE733A-2469-4708-8757-1987858F5659}" destId="{29FF8C0A-72C4-44AF-8971-78267302AD2A}" srcOrd="5" destOrd="0" presId="urn:microsoft.com/office/officeart/2005/8/layout/vList2"/>
    <dgm:cxn modelId="{E2DF5207-C61E-47C8-AD66-19718282B8DD}" type="presParOf" srcId="{FBEE733A-2469-4708-8757-1987858F5659}" destId="{5C8FC485-97B0-44BD-99D6-F47DF419B0EC}" srcOrd="6" destOrd="0" presId="urn:microsoft.com/office/officeart/2005/8/layout/vList2"/>
    <dgm:cxn modelId="{9783868F-F7C4-4C5A-AF37-5B95A29EB54E}" type="presParOf" srcId="{FBEE733A-2469-4708-8757-1987858F5659}" destId="{8883F511-54D6-4A8A-BB15-29E87C5114FC}" srcOrd="7" destOrd="0" presId="urn:microsoft.com/office/officeart/2005/8/layout/vList2"/>
    <dgm:cxn modelId="{12B6EDCF-28B2-4A30-A9CF-9F3B36BB9BBB}" type="presParOf" srcId="{FBEE733A-2469-4708-8757-1987858F5659}" destId="{18EFB5B1-2AAC-4A91-93A9-DEF6A3122670}" srcOrd="8" destOrd="0" presId="urn:microsoft.com/office/officeart/2005/8/layout/vList2"/>
    <dgm:cxn modelId="{7AA66046-647D-4933-84D0-C1E69665A1F2}" type="presParOf" srcId="{FBEE733A-2469-4708-8757-1987858F5659}" destId="{BD0F5BCF-4F9F-4AA8-BCE6-1C7B299D2586}" srcOrd="9"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663165-6167-4767-AD86-40C753D52DEB}" type="doc">
      <dgm:prSet loTypeId="urn:microsoft.com/office/officeart/2005/8/layout/hierarchy4" loCatId="list" qsTypeId="urn:microsoft.com/office/officeart/2005/8/quickstyle/simple1" qsCatId="simple" csTypeId="urn:microsoft.com/office/officeart/2005/8/colors/colorful3" csCatId="colorful" phldr="1"/>
      <dgm:spPr/>
      <dgm:t>
        <a:bodyPr/>
        <a:lstStyle/>
        <a:p>
          <a:endParaRPr lang="es-CO"/>
        </a:p>
      </dgm:t>
    </dgm:pt>
    <dgm:pt modelId="{033D32CB-C7BE-4C5E-A7B8-3A5CBADF92EC}">
      <dgm:prSet phldrT="[Texto]" custT="1"/>
      <dgm:spPr>
        <a:solidFill>
          <a:srgbClr val="6BADF5"/>
        </a:solidFill>
      </dgm:spPr>
      <dgm:t>
        <a:bodyPr/>
        <a:lstStyle/>
        <a:p>
          <a:r>
            <a:rPr lang="es-CO" sz="2400" b="0" dirty="0">
              <a:latin typeface="Arial"/>
              <a:cs typeface="Arial"/>
            </a:rPr>
            <a:t>Construir sobre el Registro, un negocio de</a:t>
          </a:r>
          <a:r>
            <a:rPr lang="es-CO" sz="2400" b="0" spc="-75" dirty="0">
              <a:latin typeface="Arial"/>
              <a:cs typeface="Arial"/>
            </a:rPr>
            <a:t> </a:t>
          </a:r>
          <a:r>
            <a:rPr lang="es-CO" sz="2400" b="0" spc="5" dirty="0">
              <a:latin typeface="Arial"/>
              <a:cs typeface="Arial"/>
            </a:rPr>
            <a:t>Financiación</a:t>
          </a:r>
          <a:endParaRPr lang="es-CO" sz="2400" dirty="0"/>
        </a:p>
      </dgm:t>
    </dgm:pt>
    <dgm:pt modelId="{372822FC-A13F-4243-8E2A-EC67B48EF5D6}" type="parTrans" cxnId="{41ABBBB4-6D31-4AE3-B2E3-A69E5EA5C24F}">
      <dgm:prSet/>
      <dgm:spPr/>
      <dgm:t>
        <a:bodyPr/>
        <a:lstStyle/>
        <a:p>
          <a:endParaRPr lang="es-CO" sz="2800"/>
        </a:p>
      </dgm:t>
    </dgm:pt>
    <dgm:pt modelId="{274B610E-C994-451C-A597-755932DC43C6}" type="sibTrans" cxnId="{41ABBBB4-6D31-4AE3-B2E3-A69E5EA5C24F}">
      <dgm:prSet/>
      <dgm:spPr/>
      <dgm:t>
        <a:bodyPr/>
        <a:lstStyle/>
        <a:p>
          <a:endParaRPr lang="es-CO" sz="2800"/>
        </a:p>
      </dgm:t>
    </dgm:pt>
    <dgm:pt modelId="{203A8E20-DD25-4FD5-9F08-0FD33F8AB75B}">
      <dgm:prSet phldrT="[Texto]" custT="1"/>
      <dgm:spPr>
        <a:solidFill>
          <a:srgbClr val="00B050"/>
        </a:solidFill>
      </dgm:spPr>
      <dgm:t>
        <a:bodyPr/>
        <a:lstStyle/>
        <a:p>
          <a:r>
            <a:rPr lang="es-CO" sz="2400" b="0" dirty="0">
              <a:latin typeface="Arial"/>
              <a:cs typeface="Arial"/>
            </a:rPr>
            <a:t>Ampliar convenios  con el gobierno</a:t>
          </a:r>
          <a:endParaRPr lang="es-CO" sz="2400" dirty="0"/>
        </a:p>
      </dgm:t>
    </dgm:pt>
    <dgm:pt modelId="{E34B3EF5-F929-4F9C-9358-DD18796B8074}" type="parTrans" cxnId="{2134E968-6CB3-4FC4-BE33-B8FDD38AED12}">
      <dgm:prSet/>
      <dgm:spPr/>
      <dgm:t>
        <a:bodyPr/>
        <a:lstStyle/>
        <a:p>
          <a:endParaRPr lang="es-CO" sz="2800"/>
        </a:p>
      </dgm:t>
    </dgm:pt>
    <dgm:pt modelId="{FEEA14B5-CCC8-4484-81BE-4A2CCACDB384}" type="sibTrans" cxnId="{2134E968-6CB3-4FC4-BE33-B8FDD38AED12}">
      <dgm:prSet/>
      <dgm:spPr/>
      <dgm:t>
        <a:bodyPr/>
        <a:lstStyle/>
        <a:p>
          <a:endParaRPr lang="es-CO" sz="2800"/>
        </a:p>
      </dgm:t>
    </dgm:pt>
    <dgm:pt modelId="{5F242059-8605-468F-9B88-1DABCAA4F0D3}">
      <dgm:prSet phldrT="[Texto]" custT="1"/>
      <dgm:spPr>
        <a:solidFill>
          <a:srgbClr val="002060"/>
        </a:solidFill>
      </dgm:spPr>
      <dgm:t>
        <a:bodyPr/>
        <a:lstStyle/>
        <a:p>
          <a:r>
            <a:rPr lang="es-CO" sz="2400" b="0" dirty="0">
              <a:latin typeface="Arial"/>
              <a:cs typeface="Arial"/>
            </a:rPr>
            <a:t>Consolidar el MCP como </a:t>
          </a:r>
          <a:r>
            <a:rPr lang="es-CO" sz="2400" b="0" spc="5" dirty="0">
              <a:latin typeface="Arial"/>
              <a:cs typeface="Arial"/>
            </a:rPr>
            <a:t>plataforma </a:t>
          </a:r>
          <a:r>
            <a:rPr lang="es-CO" sz="2400" b="0" dirty="0">
              <a:latin typeface="Arial"/>
              <a:cs typeface="Arial"/>
            </a:rPr>
            <a:t>para </a:t>
          </a:r>
          <a:r>
            <a:rPr lang="es-CO" sz="2400" b="0" spc="-5" dirty="0">
              <a:latin typeface="Arial"/>
              <a:cs typeface="Arial"/>
            </a:rPr>
            <a:t>operadores </a:t>
          </a:r>
          <a:r>
            <a:rPr lang="es-CO" sz="2400" b="0" spc="5" dirty="0">
              <a:latin typeface="Arial"/>
              <a:cs typeface="Arial"/>
            </a:rPr>
            <a:t>sociales</a:t>
          </a:r>
          <a:endParaRPr lang="es-CO" sz="2400" dirty="0"/>
        </a:p>
      </dgm:t>
    </dgm:pt>
    <dgm:pt modelId="{A33173A6-D115-4E6F-8BA0-CE2775C31B98}" type="parTrans" cxnId="{256AF9A8-16F2-45BD-9331-DA2DE059A52D}">
      <dgm:prSet/>
      <dgm:spPr/>
      <dgm:t>
        <a:bodyPr/>
        <a:lstStyle/>
        <a:p>
          <a:endParaRPr lang="es-CO"/>
        </a:p>
      </dgm:t>
    </dgm:pt>
    <dgm:pt modelId="{012ACF4E-E218-416F-9AC3-4DF9BE80460B}" type="sibTrans" cxnId="{256AF9A8-16F2-45BD-9331-DA2DE059A52D}">
      <dgm:prSet/>
      <dgm:spPr/>
      <dgm:t>
        <a:bodyPr/>
        <a:lstStyle/>
        <a:p>
          <a:endParaRPr lang="es-CO"/>
        </a:p>
      </dgm:t>
    </dgm:pt>
    <dgm:pt modelId="{AF4962E3-3DF6-4909-94EB-97D556E6D406}">
      <dgm:prSet phldrT="[Texto]" custT="1"/>
      <dgm:spPr>
        <a:solidFill>
          <a:srgbClr val="0070C0"/>
        </a:solidFill>
      </dgm:spPr>
      <dgm:t>
        <a:bodyPr/>
        <a:lstStyle/>
        <a:p>
          <a:r>
            <a:rPr lang="es-CO" sz="2400" b="0" dirty="0">
              <a:latin typeface="Arial"/>
              <a:cs typeface="Arial"/>
            </a:rPr>
            <a:t>Fortalecer I</a:t>
          </a:r>
          <a:r>
            <a:rPr lang="es-CO" sz="2400" b="0" spc="5" dirty="0">
              <a:latin typeface="Arial"/>
              <a:cs typeface="Arial"/>
            </a:rPr>
            <a:t>nformación </a:t>
          </a:r>
          <a:r>
            <a:rPr lang="es-CO" sz="2400" b="0" spc="-5" dirty="0">
              <a:latin typeface="Arial"/>
              <a:cs typeface="Arial"/>
            </a:rPr>
            <a:t>valiosa</a:t>
          </a:r>
          <a:endParaRPr lang="es-CO" sz="2400" dirty="0"/>
        </a:p>
      </dgm:t>
    </dgm:pt>
    <dgm:pt modelId="{17B91247-28A1-4BC8-812B-9DA47A2DE603}" type="parTrans" cxnId="{290DBBBD-2939-4C56-9C8B-9E50E3E40212}">
      <dgm:prSet/>
      <dgm:spPr/>
      <dgm:t>
        <a:bodyPr/>
        <a:lstStyle/>
        <a:p>
          <a:endParaRPr lang="es-CO"/>
        </a:p>
      </dgm:t>
    </dgm:pt>
    <dgm:pt modelId="{7A0658BB-5BDE-48D4-B47C-0EEE972D9944}" type="sibTrans" cxnId="{290DBBBD-2939-4C56-9C8B-9E50E3E40212}">
      <dgm:prSet/>
      <dgm:spPr/>
      <dgm:t>
        <a:bodyPr/>
        <a:lstStyle/>
        <a:p>
          <a:endParaRPr lang="es-CO"/>
        </a:p>
      </dgm:t>
    </dgm:pt>
    <dgm:pt modelId="{616A2263-10F1-455E-8A83-0EA699CE9393}" type="pres">
      <dgm:prSet presAssocID="{C9663165-6167-4767-AD86-40C753D52DEB}" presName="Name0" presStyleCnt="0">
        <dgm:presLayoutVars>
          <dgm:chPref val="1"/>
          <dgm:dir/>
          <dgm:animOne val="branch"/>
          <dgm:animLvl val="lvl"/>
          <dgm:resizeHandles/>
        </dgm:presLayoutVars>
      </dgm:prSet>
      <dgm:spPr/>
      <dgm:t>
        <a:bodyPr/>
        <a:lstStyle/>
        <a:p>
          <a:endParaRPr lang="es-CO"/>
        </a:p>
      </dgm:t>
    </dgm:pt>
    <dgm:pt modelId="{288530D2-5DED-4828-B145-7199329C1479}" type="pres">
      <dgm:prSet presAssocID="{5F242059-8605-468F-9B88-1DABCAA4F0D3}" presName="vertOne" presStyleCnt="0"/>
      <dgm:spPr/>
    </dgm:pt>
    <dgm:pt modelId="{C7A7ED73-9F04-4ED6-BAC1-AD9465A77B4F}" type="pres">
      <dgm:prSet presAssocID="{5F242059-8605-468F-9B88-1DABCAA4F0D3}" presName="txOne" presStyleLbl="node0" presStyleIdx="0" presStyleCnt="4">
        <dgm:presLayoutVars>
          <dgm:chPref val="3"/>
        </dgm:presLayoutVars>
      </dgm:prSet>
      <dgm:spPr/>
      <dgm:t>
        <a:bodyPr/>
        <a:lstStyle/>
        <a:p>
          <a:endParaRPr lang="es-CO"/>
        </a:p>
      </dgm:t>
    </dgm:pt>
    <dgm:pt modelId="{BB829EA4-08E7-4E18-808E-8FF98F050F61}" type="pres">
      <dgm:prSet presAssocID="{5F242059-8605-468F-9B88-1DABCAA4F0D3}" presName="horzOne" presStyleCnt="0"/>
      <dgm:spPr/>
    </dgm:pt>
    <dgm:pt modelId="{CF15461B-5659-4A07-B757-215ECDDAE6C3}" type="pres">
      <dgm:prSet presAssocID="{012ACF4E-E218-416F-9AC3-4DF9BE80460B}" presName="sibSpaceOne" presStyleCnt="0"/>
      <dgm:spPr/>
    </dgm:pt>
    <dgm:pt modelId="{360E8F84-6EE6-4318-BE20-B4D2D2D3EF8A}" type="pres">
      <dgm:prSet presAssocID="{AF4962E3-3DF6-4909-94EB-97D556E6D406}" presName="vertOne" presStyleCnt="0"/>
      <dgm:spPr/>
    </dgm:pt>
    <dgm:pt modelId="{D28549EC-FF5C-4972-A3BC-C326AED09B2A}" type="pres">
      <dgm:prSet presAssocID="{AF4962E3-3DF6-4909-94EB-97D556E6D406}" presName="txOne" presStyleLbl="node0" presStyleIdx="1" presStyleCnt="4">
        <dgm:presLayoutVars>
          <dgm:chPref val="3"/>
        </dgm:presLayoutVars>
      </dgm:prSet>
      <dgm:spPr/>
      <dgm:t>
        <a:bodyPr/>
        <a:lstStyle/>
        <a:p>
          <a:endParaRPr lang="es-CO"/>
        </a:p>
      </dgm:t>
    </dgm:pt>
    <dgm:pt modelId="{C540AFFD-5014-4EE5-9A5E-72402142AFF9}" type="pres">
      <dgm:prSet presAssocID="{AF4962E3-3DF6-4909-94EB-97D556E6D406}" presName="horzOne" presStyleCnt="0"/>
      <dgm:spPr/>
    </dgm:pt>
    <dgm:pt modelId="{CF56112B-9A43-4BE7-A058-B6E35D3EFE5E}" type="pres">
      <dgm:prSet presAssocID="{7A0658BB-5BDE-48D4-B47C-0EEE972D9944}" presName="sibSpaceOne" presStyleCnt="0"/>
      <dgm:spPr/>
    </dgm:pt>
    <dgm:pt modelId="{EE043967-8DE6-4A0B-BC5C-311F771A1940}" type="pres">
      <dgm:prSet presAssocID="{033D32CB-C7BE-4C5E-A7B8-3A5CBADF92EC}" presName="vertOne" presStyleCnt="0"/>
      <dgm:spPr/>
    </dgm:pt>
    <dgm:pt modelId="{859AC87A-A4E5-4F99-8617-E19A190EDB2D}" type="pres">
      <dgm:prSet presAssocID="{033D32CB-C7BE-4C5E-A7B8-3A5CBADF92EC}" presName="txOne" presStyleLbl="node0" presStyleIdx="2" presStyleCnt="4">
        <dgm:presLayoutVars>
          <dgm:chPref val="3"/>
        </dgm:presLayoutVars>
      </dgm:prSet>
      <dgm:spPr/>
      <dgm:t>
        <a:bodyPr/>
        <a:lstStyle/>
        <a:p>
          <a:endParaRPr lang="es-CO"/>
        </a:p>
      </dgm:t>
    </dgm:pt>
    <dgm:pt modelId="{C6BD257C-F3F6-488C-8C6D-7D3DF27BB419}" type="pres">
      <dgm:prSet presAssocID="{033D32CB-C7BE-4C5E-A7B8-3A5CBADF92EC}" presName="horzOne" presStyleCnt="0"/>
      <dgm:spPr/>
    </dgm:pt>
    <dgm:pt modelId="{7984FBB3-CC31-4DAC-82D1-6B513F35C7E6}" type="pres">
      <dgm:prSet presAssocID="{274B610E-C994-451C-A597-755932DC43C6}" presName="sibSpaceOne" presStyleCnt="0"/>
      <dgm:spPr/>
    </dgm:pt>
    <dgm:pt modelId="{8A6BD498-5558-4E17-8DD4-0797DF814E56}" type="pres">
      <dgm:prSet presAssocID="{203A8E20-DD25-4FD5-9F08-0FD33F8AB75B}" presName="vertOne" presStyleCnt="0"/>
      <dgm:spPr/>
    </dgm:pt>
    <dgm:pt modelId="{227C81D1-D2ED-4CE6-8515-7FFD78C43129}" type="pres">
      <dgm:prSet presAssocID="{203A8E20-DD25-4FD5-9F08-0FD33F8AB75B}" presName="txOne" presStyleLbl="node0" presStyleIdx="3" presStyleCnt="4">
        <dgm:presLayoutVars>
          <dgm:chPref val="3"/>
        </dgm:presLayoutVars>
      </dgm:prSet>
      <dgm:spPr/>
      <dgm:t>
        <a:bodyPr/>
        <a:lstStyle/>
        <a:p>
          <a:endParaRPr lang="es-CO"/>
        </a:p>
      </dgm:t>
    </dgm:pt>
    <dgm:pt modelId="{F509728A-12AF-46E3-973E-1640DABD27D1}" type="pres">
      <dgm:prSet presAssocID="{203A8E20-DD25-4FD5-9F08-0FD33F8AB75B}" presName="horzOne" presStyleCnt="0"/>
      <dgm:spPr/>
    </dgm:pt>
  </dgm:ptLst>
  <dgm:cxnLst>
    <dgm:cxn modelId="{2134E968-6CB3-4FC4-BE33-B8FDD38AED12}" srcId="{C9663165-6167-4767-AD86-40C753D52DEB}" destId="{203A8E20-DD25-4FD5-9F08-0FD33F8AB75B}" srcOrd="3" destOrd="0" parTransId="{E34B3EF5-F929-4F9C-9358-DD18796B8074}" sibTransId="{FEEA14B5-CCC8-4484-81BE-4A2CCACDB384}"/>
    <dgm:cxn modelId="{82DFB201-A9AB-41CF-95B5-093DAEBECD61}" type="presOf" srcId="{203A8E20-DD25-4FD5-9F08-0FD33F8AB75B}" destId="{227C81D1-D2ED-4CE6-8515-7FFD78C43129}" srcOrd="0" destOrd="0" presId="urn:microsoft.com/office/officeart/2005/8/layout/hierarchy4"/>
    <dgm:cxn modelId="{E6E62D4E-C6B9-41F4-8FD6-C6A70CF04C21}" type="presOf" srcId="{033D32CB-C7BE-4C5E-A7B8-3A5CBADF92EC}" destId="{859AC87A-A4E5-4F99-8617-E19A190EDB2D}" srcOrd="0" destOrd="0" presId="urn:microsoft.com/office/officeart/2005/8/layout/hierarchy4"/>
    <dgm:cxn modelId="{41ABBBB4-6D31-4AE3-B2E3-A69E5EA5C24F}" srcId="{C9663165-6167-4767-AD86-40C753D52DEB}" destId="{033D32CB-C7BE-4C5E-A7B8-3A5CBADF92EC}" srcOrd="2" destOrd="0" parTransId="{372822FC-A13F-4243-8E2A-EC67B48EF5D6}" sibTransId="{274B610E-C994-451C-A597-755932DC43C6}"/>
    <dgm:cxn modelId="{466EA4E3-04A7-4C95-A531-D71FA7E9853D}" type="presOf" srcId="{C9663165-6167-4767-AD86-40C753D52DEB}" destId="{616A2263-10F1-455E-8A83-0EA699CE9393}" srcOrd="0" destOrd="0" presId="urn:microsoft.com/office/officeart/2005/8/layout/hierarchy4"/>
    <dgm:cxn modelId="{604C874F-B596-4E35-A8BA-D3A27DB4E3BE}" type="presOf" srcId="{AF4962E3-3DF6-4909-94EB-97D556E6D406}" destId="{D28549EC-FF5C-4972-A3BC-C326AED09B2A}" srcOrd="0" destOrd="0" presId="urn:microsoft.com/office/officeart/2005/8/layout/hierarchy4"/>
    <dgm:cxn modelId="{F3CAB04C-E260-4167-B4B4-79DD58AEF50C}" type="presOf" srcId="{5F242059-8605-468F-9B88-1DABCAA4F0D3}" destId="{C7A7ED73-9F04-4ED6-BAC1-AD9465A77B4F}" srcOrd="0" destOrd="0" presId="urn:microsoft.com/office/officeart/2005/8/layout/hierarchy4"/>
    <dgm:cxn modelId="{256AF9A8-16F2-45BD-9331-DA2DE059A52D}" srcId="{C9663165-6167-4767-AD86-40C753D52DEB}" destId="{5F242059-8605-468F-9B88-1DABCAA4F0D3}" srcOrd="0" destOrd="0" parTransId="{A33173A6-D115-4E6F-8BA0-CE2775C31B98}" sibTransId="{012ACF4E-E218-416F-9AC3-4DF9BE80460B}"/>
    <dgm:cxn modelId="{290DBBBD-2939-4C56-9C8B-9E50E3E40212}" srcId="{C9663165-6167-4767-AD86-40C753D52DEB}" destId="{AF4962E3-3DF6-4909-94EB-97D556E6D406}" srcOrd="1" destOrd="0" parTransId="{17B91247-28A1-4BC8-812B-9DA47A2DE603}" sibTransId="{7A0658BB-5BDE-48D4-B47C-0EEE972D9944}"/>
    <dgm:cxn modelId="{FB49ACD3-8469-4D87-8FFB-28E3DABF1BE6}" type="presParOf" srcId="{616A2263-10F1-455E-8A83-0EA699CE9393}" destId="{288530D2-5DED-4828-B145-7199329C1479}" srcOrd="0" destOrd="0" presId="urn:microsoft.com/office/officeart/2005/8/layout/hierarchy4"/>
    <dgm:cxn modelId="{CE9F533D-3326-4D32-B80C-B96F87C15595}" type="presParOf" srcId="{288530D2-5DED-4828-B145-7199329C1479}" destId="{C7A7ED73-9F04-4ED6-BAC1-AD9465A77B4F}" srcOrd="0" destOrd="0" presId="urn:microsoft.com/office/officeart/2005/8/layout/hierarchy4"/>
    <dgm:cxn modelId="{C62733A1-A697-4973-BDED-FFA6D16B738B}" type="presParOf" srcId="{288530D2-5DED-4828-B145-7199329C1479}" destId="{BB829EA4-08E7-4E18-808E-8FF98F050F61}" srcOrd="1" destOrd="0" presId="urn:microsoft.com/office/officeart/2005/8/layout/hierarchy4"/>
    <dgm:cxn modelId="{B4726FC8-448E-4618-9E2C-6DD8DB5766D9}" type="presParOf" srcId="{616A2263-10F1-455E-8A83-0EA699CE9393}" destId="{CF15461B-5659-4A07-B757-215ECDDAE6C3}" srcOrd="1" destOrd="0" presId="urn:microsoft.com/office/officeart/2005/8/layout/hierarchy4"/>
    <dgm:cxn modelId="{081B1378-B706-485C-8D69-D09193C85B58}" type="presParOf" srcId="{616A2263-10F1-455E-8A83-0EA699CE9393}" destId="{360E8F84-6EE6-4318-BE20-B4D2D2D3EF8A}" srcOrd="2" destOrd="0" presId="urn:microsoft.com/office/officeart/2005/8/layout/hierarchy4"/>
    <dgm:cxn modelId="{7D521173-F329-46DB-A6C0-99DB7D61D84D}" type="presParOf" srcId="{360E8F84-6EE6-4318-BE20-B4D2D2D3EF8A}" destId="{D28549EC-FF5C-4972-A3BC-C326AED09B2A}" srcOrd="0" destOrd="0" presId="urn:microsoft.com/office/officeart/2005/8/layout/hierarchy4"/>
    <dgm:cxn modelId="{C84BD1C6-7CF0-4100-88AF-25EB1042F261}" type="presParOf" srcId="{360E8F84-6EE6-4318-BE20-B4D2D2D3EF8A}" destId="{C540AFFD-5014-4EE5-9A5E-72402142AFF9}" srcOrd="1" destOrd="0" presId="urn:microsoft.com/office/officeart/2005/8/layout/hierarchy4"/>
    <dgm:cxn modelId="{479F4188-2571-458D-A9F0-75ED3E45CFE5}" type="presParOf" srcId="{616A2263-10F1-455E-8A83-0EA699CE9393}" destId="{CF56112B-9A43-4BE7-A058-B6E35D3EFE5E}" srcOrd="3" destOrd="0" presId="urn:microsoft.com/office/officeart/2005/8/layout/hierarchy4"/>
    <dgm:cxn modelId="{3643CD06-5FA3-4F13-93F3-4BF17FF49148}" type="presParOf" srcId="{616A2263-10F1-455E-8A83-0EA699CE9393}" destId="{EE043967-8DE6-4A0B-BC5C-311F771A1940}" srcOrd="4" destOrd="0" presId="urn:microsoft.com/office/officeart/2005/8/layout/hierarchy4"/>
    <dgm:cxn modelId="{49E18DAA-A74E-44B0-B2D8-DBEC4229B934}" type="presParOf" srcId="{EE043967-8DE6-4A0B-BC5C-311F771A1940}" destId="{859AC87A-A4E5-4F99-8617-E19A190EDB2D}" srcOrd="0" destOrd="0" presId="urn:microsoft.com/office/officeart/2005/8/layout/hierarchy4"/>
    <dgm:cxn modelId="{346F471B-8A6A-4AFF-9267-BEA3450BA8C4}" type="presParOf" srcId="{EE043967-8DE6-4A0B-BC5C-311F771A1940}" destId="{C6BD257C-F3F6-488C-8C6D-7D3DF27BB419}" srcOrd="1" destOrd="0" presId="urn:microsoft.com/office/officeart/2005/8/layout/hierarchy4"/>
    <dgm:cxn modelId="{1E871EDD-C62C-4AFE-8CE2-965AB8F30B97}" type="presParOf" srcId="{616A2263-10F1-455E-8A83-0EA699CE9393}" destId="{7984FBB3-CC31-4DAC-82D1-6B513F35C7E6}" srcOrd="5" destOrd="0" presId="urn:microsoft.com/office/officeart/2005/8/layout/hierarchy4"/>
    <dgm:cxn modelId="{C7BA8C19-E347-4B29-A707-C27B3901A958}" type="presParOf" srcId="{616A2263-10F1-455E-8A83-0EA699CE9393}" destId="{8A6BD498-5558-4E17-8DD4-0797DF814E56}" srcOrd="6" destOrd="0" presId="urn:microsoft.com/office/officeart/2005/8/layout/hierarchy4"/>
    <dgm:cxn modelId="{F333111D-2428-450C-95CD-53F850A0D5D6}" type="presParOf" srcId="{8A6BD498-5558-4E17-8DD4-0797DF814E56}" destId="{227C81D1-D2ED-4CE6-8515-7FFD78C43129}" srcOrd="0" destOrd="0" presId="urn:microsoft.com/office/officeart/2005/8/layout/hierarchy4"/>
    <dgm:cxn modelId="{87521FEF-C1F2-4756-BAB2-F05434496B5B}" type="presParOf" srcId="{8A6BD498-5558-4E17-8DD4-0797DF814E56}" destId="{F509728A-12AF-46E3-973E-1640DABD27D1}" srcOrd="1" destOrd="0" presId="urn:microsoft.com/office/officeart/2005/8/layout/hierarchy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463684-6E29-451C-B703-360EF25F1A9D}" type="doc">
      <dgm:prSet loTypeId="urn:microsoft.com/office/officeart/2005/8/layout/default#1" loCatId="list" qsTypeId="urn:microsoft.com/office/officeart/2005/8/quickstyle/simple1" qsCatId="simple" csTypeId="urn:microsoft.com/office/officeart/2005/8/colors/colorful3" csCatId="colorful" phldr="1"/>
      <dgm:spPr/>
      <dgm:t>
        <a:bodyPr/>
        <a:lstStyle/>
        <a:p>
          <a:endParaRPr lang="es-CO"/>
        </a:p>
      </dgm:t>
    </dgm:pt>
    <dgm:pt modelId="{DB3EF309-E31C-4BB0-9A21-58C952219BDB}">
      <dgm:prSet phldrT="[Texto]" custT="1"/>
      <dgm:spPr>
        <a:solidFill>
          <a:srgbClr val="002060"/>
        </a:solidFill>
      </dgm:spPr>
      <dgm:t>
        <a:bodyPr/>
        <a:lstStyle/>
        <a:p>
          <a:r>
            <a:rPr lang="es-CO" sz="1100" dirty="0"/>
            <a:t>Crecimiento en Ingresos del </a:t>
          </a:r>
          <a:r>
            <a:rPr lang="es-CO" sz="1100" dirty="0" err="1"/>
            <a:t>MCP</a:t>
          </a:r>
          <a:r>
            <a:rPr lang="es-CO" sz="1100" dirty="0"/>
            <a:t> en un </a:t>
          </a:r>
          <a:r>
            <a:rPr lang="es-CO" sz="2000" b="1" dirty="0"/>
            <a:t>237</a:t>
          </a:r>
          <a:r>
            <a:rPr lang="es-CO" sz="2000" dirty="0"/>
            <a:t>%</a:t>
          </a:r>
          <a:r>
            <a:rPr lang="es-CO" sz="1200" dirty="0"/>
            <a:t>, </a:t>
          </a:r>
          <a:r>
            <a:rPr lang="es-CO" sz="1100" dirty="0"/>
            <a:t>Convenios </a:t>
          </a:r>
          <a:r>
            <a:rPr lang="es-CO" sz="1800" b="1" dirty="0"/>
            <a:t>60%</a:t>
          </a:r>
          <a:r>
            <a:rPr lang="es-CO" sz="1600" dirty="0"/>
            <a:t> </a:t>
          </a:r>
          <a:r>
            <a:rPr lang="es-CO" sz="1100" dirty="0"/>
            <a:t>y Gas </a:t>
          </a:r>
          <a:r>
            <a:rPr lang="es-CO" sz="1800" b="1" dirty="0">
              <a:solidFill>
                <a:schemeClr val="bg1"/>
              </a:solidFill>
            </a:rPr>
            <a:t>17%</a:t>
          </a:r>
          <a:endParaRPr lang="es-CO" sz="1600" b="1" dirty="0">
            <a:solidFill>
              <a:schemeClr val="bg1"/>
            </a:solidFill>
          </a:endParaRPr>
        </a:p>
      </dgm:t>
    </dgm:pt>
    <dgm:pt modelId="{2A6F20AB-4B0F-4FB8-BC2D-5F1CE9E41CB4}" type="parTrans" cxnId="{CD5D64D9-FDE1-4497-800A-65A5E295866F}">
      <dgm:prSet/>
      <dgm:spPr/>
      <dgm:t>
        <a:bodyPr/>
        <a:lstStyle/>
        <a:p>
          <a:endParaRPr lang="es-CO" sz="2400"/>
        </a:p>
      </dgm:t>
    </dgm:pt>
    <dgm:pt modelId="{5DEC4FB0-44F2-4C5F-9340-EC1502B768EA}" type="sibTrans" cxnId="{CD5D64D9-FDE1-4497-800A-65A5E295866F}">
      <dgm:prSet/>
      <dgm:spPr/>
      <dgm:t>
        <a:bodyPr/>
        <a:lstStyle/>
        <a:p>
          <a:endParaRPr lang="es-CO" sz="2400"/>
        </a:p>
      </dgm:t>
    </dgm:pt>
    <dgm:pt modelId="{690D9990-8112-46BF-8E54-D7A5698FD505}">
      <dgm:prSet phldrT="[Texto]" custT="1"/>
      <dgm:spPr/>
      <dgm:t>
        <a:bodyPr/>
        <a:lstStyle/>
        <a:p>
          <a:r>
            <a:rPr lang="es-CO" sz="1200" b="0" dirty="0"/>
            <a:t>Utilidad a Junio 2017 de </a:t>
          </a:r>
          <a:r>
            <a:rPr lang="es-CO" sz="2000" b="1" dirty="0"/>
            <a:t>$5.818 </a:t>
          </a:r>
          <a:r>
            <a:rPr lang="es-CO" sz="1200" b="0" dirty="0"/>
            <a:t>millones con un margen neto del </a:t>
          </a:r>
          <a:r>
            <a:rPr lang="es-CO" sz="2000" b="0" dirty="0"/>
            <a:t>33%</a:t>
          </a:r>
          <a:endParaRPr lang="es-CO" sz="900" b="0" dirty="0"/>
        </a:p>
      </dgm:t>
    </dgm:pt>
    <dgm:pt modelId="{FE638217-BA12-4D2E-BA06-ABFF6A63583C}" type="parTrans" cxnId="{7519391D-AFA7-4A0F-A78F-53CB7F8E415B}">
      <dgm:prSet/>
      <dgm:spPr/>
      <dgm:t>
        <a:bodyPr/>
        <a:lstStyle/>
        <a:p>
          <a:endParaRPr lang="es-CO" sz="2400"/>
        </a:p>
      </dgm:t>
    </dgm:pt>
    <dgm:pt modelId="{23886436-9DA8-4043-89E0-F8F15FA1026B}" type="sibTrans" cxnId="{7519391D-AFA7-4A0F-A78F-53CB7F8E415B}">
      <dgm:prSet/>
      <dgm:spPr/>
      <dgm:t>
        <a:bodyPr/>
        <a:lstStyle/>
        <a:p>
          <a:endParaRPr lang="es-CO" sz="2400"/>
        </a:p>
      </dgm:t>
    </dgm:pt>
    <dgm:pt modelId="{2F54FD3C-E74E-4B06-B8CB-3EBA9B1612A1}">
      <dgm:prSet phldrT="[Texto]" custT="1"/>
      <dgm:spPr>
        <a:solidFill>
          <a:srgbClr val="00B050"/>
        </a:solidFill>
      </dgm:spPr>
      <dgm:t>
        <a:bodyPr/>
        <a:lstStyle/>
        <a:p>
          <a:r>
            <a:rPr lang="es-CO" sz="1200" dirty="0"/>
            <a:t>Margen </a:t>
          </a:r>
          <a:r>
            <a:rPr lang="es-CO" sz="1200" dirty="0" err="1"/>
            <a:t>Ebitda</a:t>
          </a:r>
          <a:r>
            <a:rPr lang="es-CO" sz="1200" dirty="0"/>
            <a:t> a Junio </a:t>
          </a:r>
          <a:r>
            <a:rPr lang="es-CO" sz="2000" b="1" dirty="0"/>
            <a:t>45%</a:t>
          </a:r>
          <a:r>
            <a:rPr lang="es-CO" sz="1600" dirty="0"/>
            <a:t> </a:t>
          </a:r>
          <a:r>
            <a:rPr lang="es-CO" sz="1200" dirty="0"/>
            <a:t>con un crecimiento del </a:t>
          </a:r>
          <a:r>
            <a:rPr lang="es-CO" sz="1200" dirty="0" err="1"/>
            <a:t>Ebita</a:t>
          </a:r>
          <a:r>
            <a:rPr lang="es-CO" sz="1200" dirty="0"/>
            <a:t> a Junio de 2017 del </a:t>
          </a:r>
          <a:r>
            <a:rPr lang="es-CO" sz="2000" b="1" dirty="0"/>
            <a:t>195%.</a:t>
          </a:r>
        </a:p>
      </dgm:t>
    </dgm:pt>
    <dgm:pt modelId="{86A9B234-695A-4AF0-A310-F43270F28E3F}" type="parTrans" cxnId="{B35D700A-FE59-4B96-B8F5-51A9036FEC92}">
      <dgm:prSet/>
      <dgm:spPr/>
      <dgm:t>
        <a:bodyPr/>
        <a:lstStyle/>
        <a:p>
          <a:endParaRPr lang="es-CO" sz="2400"/>
        </a:p>
      </dgm:t>
    </dgm:pt>
    <dgm:pt modelId="{3A19A459-8CC6-4FE4-8FDB-55A80F0B95F2}" type="sibTrans" cxnId="{B35D700A-FE59-4B96-B8F5-51A9036FEC92}">
      <dgm:prSet/>
      <dgm:spPr/>
      <dgm:t>
        <a:bodyPr/>
        <a:lstStyle/>
        <a:p>
          <a:endParaRPr lang="es-CO" sz="2400"/>
        </a:p>
      </dgm:t>
    </dgm:pt>
    <dgm:pt modelId="{E0F37ACE-5397-494C-8049-1B942F154CF8}">
      <dgm:prSet phldrT="[Texto]" custT="1"/>
      <dgm:spPr>
        <a:solidFill>
          <a:srgbClr val="6BADF5"/>
        </a:solidFill>
      </dgm:spPr>
      <dgm:t>
        <a:bodyPr/>
        <a:lstStyle/>
        <a:p>
          <a:r>
            <a:rPr lang="es-CO" sz="1200" dirty="0"/>
            <a:t>Rentabilidad del activo y del Patrimonio  </a:t>
          </a:r>
          <a:r>
            <a:rPr lang="es-CO" sz="2000" b="1" dirty="0"/>
            <a:t>7%</a:t>
          </a:r>
          <a:r>
            <a:rPr lang="es-CO" sz="2000" dirty="0"/>
            <a:t> y </a:t>
          </a:r>
          <a:r>
            <a:rPr lang="es-CO" sz="2000" b="1" dirty="0"/>
            <a:t>8%</a:t>
          </a:r>
          <a:r>
            <a:rPr lang="es-CO" sz="2000" dirty="0"/>
            <a:t> </a:t>
          </a:r>
          <a:r>
            <a:rPr lang="es-CO" sz="1200" dirty="0"/>
            <a:t>respectivamente</a:t>
          </a:r>
          <a:endParaRPr lang="es-CO" sz="2400" dirty="0"/>
        </a:p>
      </dgm:t>
    </dgm:pt>
    <dgm:pt modelId="{A15BDEC7-5BC2-4DA8-86A3-642749F9A85A}" type="parTrans" cxnId="{363A8371-8EB1-4B03-A46E-72251C341EB2}">
      <dgm:prSet/>
      <dgm:spPr/>
      <dgm:t>
        <a:bodyPr/>
        <a:lstStyle/>
        <a:p>
          <a:endParaRPr lang="es-CO" sz="2400"/>
        </a:p>
      </dgm:t>
    </dgm:pt>
    <dgm:pt modelId="{40AE5F83-434F-407D-978A-C1A21D2C6815}" type="sibTrans" cxnId="{363A8371-8EB1-4B03-A46E-72251C341EB2}">
      <dgm:prSet/>
      <dgm:spPr/>
      <dgm:t>
        <a:bodyPr/>
        <a:lstStyle/>
        <a:p>
          <a:endParaRPr lang="es-CO" sz="2400"/>
        </a:p>
      </dgm:t>
    </dgm:pt>
    <dgm:pt modelId="{E249E2FB-C126-414D-8C5A-FE9BAC40FDFF}" type="pres">
      <dgm:prSet presAssocID="{E7463684-6E29-451C-B703-360EF25F1A9D}" presName="diagram" presStyleCnt="0">
        <dgm:presLayoutVars>
          <dgm:dir/>
          <dgm:resizeHandles val="exact"/>
        </dgm:presLayoutVars>
      </dgm:prSet>
      <dgm:spPr/>
      <dgm:t>
        <a:bodyPr/>
        <a:lstStyle/>
        <a:p>
          <a:endParaRPr lang="es-CO"/>
        </a:p>
      </dgm:t>
    </dgm:pt>
    <dgm:pt modelId="{BD6F8B3B-CD6B-4E79-B4E5-A022ED1D262F}" type="pres">
      <dgm:prSet presAssocID="{DB3EF309-E31C-4BB0-9A21-58C952219BDB}" presName="node" presStyleLbl="node1" presStyleIdx="0" presStyleCnt="4" custScaleY="112456" custLinFactNeighborX="-1984" custLinFactNeighborY="-3604">
        <dgm:presLayoutVars>
          <dgm:bulletEnabled val="1"/>
        </dgm:presLayoutVars>
      </dgm:prSet>
      <dgm:spPr/>
      <dgm:t>
        <a:bodyPr/>
        <a:lstStyle/>
        <a:p>
          <a:endParaRPr lang="es-CO"/>
        </a:p>
      </dgm:t>
    </dgm:pt>
    <dgm:pt modelId="{E651E43B-61D6-4E45-8BA4-5C7643745CF8}" type="pres">
      <dgm:prSet presAssocID="{5DEC4FB0-44F2-4C5F-9340-EC1502B768EA}" presName="sibTrans" presStyleCnt="0"/>
      <dgm:spPr/>
    </dgm:pt>
    <dgm:pt modelId="{B70D2D55-9238-4D67-8FFA-304629CE950A}" type="pres">
      <dgm:prSet presAssocID="{E0F37ACE-5397-494C-8049-1B942F154CF8}" presName="node" presStyleLbl="node1" presStyleIdx="1" presStyleCnt="4" custScaleY="112456">
        <dgm:presLayoutVars>
          <dgm:bulletEnabled val="1"/>
        </dgm:presLayoutVars>
      </dgm:prSet>
      <dgm:spPr/>
      <dgm:t>
        <a:bodyPr/>
        <a:lstStyle/>
        <a:p>
          <a:endParaRPr lang="es-CO"/>
        </a:p>
      </dgm:t>
    </dgm:pt>
    <dgm:pt modelId="{87BC73FD-E66C-402D-8E12-2B8138D7F0E8}" type="pres">
      <dgm:prSet presAssocID="{40AE5F83-434F-407D-978A-C1A21D2C6815}" presName="sibTrans" presStyleCnt="0"/>
      <dgm:spPr/>
    </dgm:pt>
    <dgm:pt modelId="{AA0306DE-C92C-4504-BAC3-3F77C5D27023}" type="pres">
      <dgm:prSet presAssocID="{2F54FD3C-E74E-4B06-B8CB-3EBA9B1612A1}" presName="node" presStyleLbl="node1" presStyleIdx="2" presStyleCnt="4" custScaleY="112456">
        <dgm:presLayoutVars>
          <dgm:bulletEnabled val="1"/>
        </dgm:presLayoutVars>
      </dgm:prSet>
      <dgm:spPr/>
      <dgm:t>
        <a:bodyPr/>
        <a:lstStyle/>
        <a:p>
          <a:endParaRPr lang="es-CO"/>
        </a:p>
      </dgm:t>
    </dgm:pt>
    <dgm:pt modelId="{9F7F5F12-FE15-4E42-9BAA-FBC200FA524D}" type="pres">
      <dgm:prSet presAssocID="{3A19A459-8CC6-4FE4-8FDB-55A80F0B95F2}" presName="sibTrans" presStyleCnt="0"/>
      <dgm:spPr/>
    </dgm:pt>
    <dgm:pt modelId="{12A4EF30-E7D1-4A1C-AF3A-785E73286CEB}" type="pres">
      <dgm:prSet presAssocID="{690D9990-8112-46BF-8E54-D7A5698FD505}" presName="node" presStyleLbl="node1" presStyleIdx="3" presStyleCnt="4" custScaleY="112456">
        <dgm:presLayoutVars>
          <dgm:bulletEnabled val="1"/>
        </dgm:presLayoutVars>
      </dgm:prSet>
      <dgm:spPr/>
      <dgm:t>
        <a:bodyPr/>
        <a:lstStyle/>
        <a:p>
          <a:endParaRPr lang="es-CO"/>
        </a:p>
      </dgm:t>
    </dgm:pt>
  </dgm:ptLst>
  <dgm:cxnLst>
    <dgm:cxn modelId="{363A8371-8EB1-4B03-A46E-72251C341EB2}" srcId="{E7463684-6E29-451C-B703-360EF25F1A9D}" destId="{E0F37ACE-5397-494C-8049-1B942F154CF8}" srcOrd="1" destOrd="0" parTransId="{A15BDEC7-5BC2-4DA8-86A3-642749F9A85A}" sibTransId="{40AE5F83-434F-407D-978A-C1A21D2C6815}"/>
    <dgm:cxn modelId="{FEA7AD8C-FC48-4591-894D-0518DC3D46AD}" type="presOf" srcId="{E7463684-6E29-451C-B703-360EF25F1A9D}" destId="{E249E2FB-C126-414D-8C5A-FE9BAC40FDFF}" srcOrd="0" destOrd="0" presId="urn:microsoft.com/office/officeart/2005/8/layout/default#1"/>
    <dgm:cxn modelId="{25149ACC-1333-42CC-8540-419E9FC4463D}" type="presOf" srcId="{E0F37ACE-5397-494C-8049-1B942F154CF8}" destId="{B70D2D55-9238-4D67-8FFA-304629CE950A}" srcOrd="0" destOrd="0" presId="urn:microsoft.com/office/officeart/2005/8/layout/default#1"/>
    <dgm:cxn modelId="{AFF39DF1-DE48-4F7C-935B-8CB393102203}" type="presOf" srcId="{DB3EF309-E31C-4BB0-9A21-58C952219BDB}" destId="{BD6F8B3B-CD6B-4E79-B4E5-A022ED1D262F}" srcOrd="0" destOrd="0" presId="urn:microsoft.com/office/officeart/2005/8/layout/default#1"/>
    <dgm:cxn modelId="{CD5D64D9-FDE1-4497-800A-65A5E295866F}" srcId="{E7463684-6E29-451C-B703-360EF25F1A9D}" destId="{DB3EF309-E31C-4BB0-9A21-58C952219BDB}" srcOrd="0" destOrd="0" parTransId="{2A6F20AB-4B0F-4FB8-BC2D-5F1CE9E41CB4}" sibTransId="{5DEC4FB0-44F2-4C5F-9340-EC1502B768EA}"/>
    <dgm:cxn modelId="{CCE362DA-3245-43C5-945F-6BCF8781CDB9}" type="presOf" srcId="{690D9990-8112-46BF-8E54-D7A5698FD505}" destId="{12A4EF30-E7D1-4A1C-AF3A-785E73286CEB}" srcOrd="0" destOrd="0" presId="urn:microsoft.com/office/officeart/2005/8/layout/default#1"/>
    <dgm:cxn modelId="{B35D700A-FE59-4B96-B8F5-51A9036FEC92}" srcId="{E7463684-6E29-451C-B703-360EF25F1A9D}" destId="{2F54FD3C-E74E-4B06-B8CB-3EBA9B1612A1}" srcOrd="2" destOrd="0" parTransId="{86A9B234-695A-4AF0-A310-F43270F28E3F}" sibTransId="{3A19A459-8CC6-4FE4-8FDB-55A80F0B95F2}"/>
    <dgm:cxn modelId="{E79A1B55-B4E5-43B8-AC5D-75111B67F9A7}" type="presOf" srcId="{2F54FD3C-E74E-4B06-B8CB-3EBA9B1612A1}" destId="{AA0306DE-C92C-4504-BAC3-3F77C5D27023}" srcOrd="0" destOrd="0" presId="urn:microsoft.com/office/officeart/2005/8/layout/default#1"/>
    <dgm:cxn modelId="{7519391D-AFA7-4A0F-A78F-53CB7F8E415B}" srcId="{E7463684-6E29-451C-B703-360EF25F1A9D}" destId="{690D9990-8112-46BF-8E54-D7A5698FD505}" srcOrd="3" destOrd="0" parTransId="{FE638217-BA12-4D2E-BA06-ABFF6A63583C}" sibTransId="{23886436-9DA8-4043-89E0-F8F15FA1026B}"/>
    <dgm:cxn modelId="{8227C1C2-2317-4359-93E8-72A02FD6B063}" type="presParOf" srcId="{E249E2FB-C126-414D-8C5A-FE9BAC40FDFF}" destId="{BD6F8B3B-CD6B-4E79-B4E5-A022ED1D262F}" srcOrd="0" destOrd="0" presId="urn:microsoft.com/office/officeart/2005/8/layout/default#1"/>
    <dgm:cxn modelId="{551249F2-D28D-4FAC-9AB6-368BA53FD28A}" type="presParOf" srcId="{E249E2FB-C126-414D-8C5A-FE9BAC40FDFF}" destId="{E651E43B-61D6-4E45-8BA4-5C7643745CF8}" srcOrd="1" destOrd="0" presId="urn:microsoft.com/office/officeart/2005/8/layout/default#1"/>
    <dgm:cxn modelId="{C3B30ABB-84A0-4E41-91B4-F7F298105288}" type="presParOf" srcId="{E249E2FB-C126-414D-8C5A-FE9BAC40FDFF}" destId="{B70D2D55-9238-4D67-8FFA-304629CE950A}" srcOrd="2" destOrd="0" presId="urn:microsoft.com/office/officeart/2005/8/layout/default#1"/>
    <dgm:cxn modelId="{0C166D9C-36C8-4D8A-BAEF-7C03F0ACDC40}" type="presParOf" srcId="{E249E2FB-C126-414D-8C5A-FE9BAC40FDFF}" destId="{87BC73FD-E66C-402D-8E12-2B8138D7F0E8}" srcOrd="3" destOrd="0" presId="urn:microsoft.com/office/officeart/2005/8/layout/default#1"/>
    <dgm:cxn modelId="{454DBA73-52C5-4A77-AC1E-B49BB2AE91CC}" type="presParOf" srcId="{E249E2FB-C126-414D-8C5A-FE9BAC40FDFF}" destId="{AA0306DE-C92C-4504-BAC3-3F77C5D27023}" srcOrd="4" destOrd="0" presId="urn:microsoft.com/office/officeart/2005/8/layout/default#1"/>
    <dgm:cxn modelId="{34B51255-5BD8-4131-A774-1F99482D546E}" type="presParOf" srcId="{E249E2FB-C126-414D-8C5A-FE9BAC40FDFF}" destId="{9F7F5F12-FE15-4E42-9BAA-FBC200FA524D}" srcOrd="5" destOrd="0" presId="urn:microsoft.com/office/officeart/2005/8/layout/default#1"/>
    <dgm:cxn modelId="{C2911083-0DB2-4D43-9066-72983A16BBB5}" type="presParOf" srcId="{E249E2FB-C126-414D-8C5A-FE9BAC40FDFF}" destId="{12A4EF30-E7D1-4A1C-AF3A-785E73286CEB}" srcOrd="6" destOrd="0" presId="urn:microsoft.com/office/officeart/2005/8/layout/defaul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463684-6E29-451C-B703-360EF25F1A9D}" type="doc">
      <dgm:prSet loTypeId="urn:microsoft.com/office/officeart/2005/8/layout/default#1" loCatId="list" qsTypeId="urn:microsoft.com/office/officeart/2005/8/quickstyle/simple1" qsCatId="simple" csTypeId="urn:microsoft.com/office/officeart/2005/8/colors/colorful3" csCatId="colorful" phldr="1"/>
      <dgm:spPr/>
      <dgm:t>
        <a:bodyPr/>
        <a:lstStyle/>
        <a:p>
          <a:endParaRPr lang="es-CO"/>
        </a:p>
      </dgm:t>
    </dgm:pt>
    <dgm:pt modelId="{DB3EF309-E31C-4BB0-9A21-58C952219BDB}">
      <dgm:prSet phldrT="[Texto]" custT="1"/>
      <dgm:spPr>
        <a:solidFill>
          <a:srgbClr val="002060"/>
        </a:solidFill>
      </dgm:spPr>
      <dgm:t>
        <a:bodyPr/>
        <a:lstStyle/>
        <a:p>
          <a:r>
            <a:rPr lang="es-CO" sz="1200" b="0" dirty="0"/>
            <a:t>Registro de Facturas</a:t>
          </a:r>
        </a:p>
        <a:p>
          <a:r>
            <a:rPr lang="es-CO" sz="1200" dirty="0"/>
            <a:t>No. Operaciones</a:t>
          </a:r>
          <a:r>
            <a:rPr lang="es-CO" sz="1600" dirty="0"/>
            <a:t>: 892.222</a:t>
          </a:r>
        </a:p>
        <a:p>
          <a:r>
            <a:rPr lang="es-CO" sz="1100" b="0" dirty="0"/>
            <a:t>Productos más transados:</a:t>
          </a:r>
        </a:p>
        <a:p>
          <a:r>
            <a:rPr lang="es-CO" sz="1400" b="1" dirty="0"/>
            <a:t> </a:t>
          </a:r>
          <a:r>
            <a:rPr lang="es-CO" sz="1400" dirty="0"/>
            <a:t>Arroz, Ganado. Carne, Aceite, Café,  </a:t>
          </a:r>
        </a:p>
      </dgm:t>
    </dgm:pt>
    <dgm:pt modelId="{2A6F20AB-4B0F-4FB8-BC2D-5F1CE9E41CB4}" type="parTrans" cxnId="{CD5D64D9-FDE1-4497-800A-65A5E295866F}">
      <dgm:prSet/>
      <dgm:spPr/>
      <dgm:t>
        <a:bodyPr/>
        <a:lstStyle/>
        <a:p>
          <a:endParaRPr lang="es-CO" sz="2400"/>
        </a:p>
      </dgm:t>
    </dgm:pt>
    <dgm:pt modelId="{5DEC4FB0-44F2-4C5F-9340-EC1502B768EA}" type="sibTrans" cxnId="{CD5D64D9-FDE1-4497-800A-65A5E295866F}">
      <dgm:prSet/>
      <dgm:spPr/>
      <dgm:t>
        <a:bodyPr/>
        <a:lstStyle/>
        <a:p>
          <a:endParaRPr lang="es-CO" sz="2400"/>
        </a:p>
      </dgm:t>
    </dgm:pt>
    <dgm:pt modelId="{71B06B38-333B-4FB0-9C7E-7B05A46B1B3B}">
      <dgm:prSet phldrT="[Texto]" custT="1"/>
      <dgm:spPr>
        <a:solidFill>
          <a:srgbClr val="6BADF5"/>
        </a:solidFill>
      </dgm:spPr>
      <dgm:t>
        <a:bodyPr/>
        <a:lstStyle/>
        <a:p>
          <a:r>
            <a:rPr lang="es-CO" sz="1200" b="0" dirty="0"/>
            <a:t>Mercado de Compras Públicas</a:t>
          </a:r>
        </a:p>
        <a:p>
          <a:r>
            <a:rPr lang="es-CO" sz="1100" dirty="0"/>
            <a:t>No. Operaciones: </a:t>
          </a:r>
          <a:r>
            <a:rPr lang="es-CO" sz="1600" dirty="0"/>
            <a:t>315</a:t>
          </a:r>
          <a:endParaRPr lang="es-CO" sz="1100" dirty="0"/>
        </a:p>
        <a:p>
          <a:r>
            <a:rPr lang="es-CO" sz="1100" dirty="0"/>
            <a:t>Crecimiento en volumen del</a:t>
          </a:r>
        </a:p>
        <a:p>
          <a:r>
            <a:rPr lang="es-CO" sz="1100" dirty="0"/>
            <a:t> </a:t>
          </a:r>
          <a:r>
            <a:rPr lang="es-CO" sz="2800" dirty="0"/>
            <a:t>247% </a:t>
          </a:r>
          <a:r>
            <a:rPr lang="es-CO" sz="1100" dirty="0"/>
            <a:t>frente al año 2016 </a:t>
          </a:r>
        </a:p>
      </dgm:t>
    </dgm:pt>
    <dgm:pt modelId="{3E86F0A6-ED52-443E-A207-93B5C4CBC723}" type="parTrans" cxnId="{EEFF8603-7B6A-450C-9228-443136FE1839}">
      <dgm:prSet/>
      <dgm:spPr/>
      <dgm:t>
        <a:bodyPr/>
        <a:lstStyle/>
        <a:p>
          <a:endParaRPr lang="es-CO" sz="2400"/>
        </a:p>
      </dgm:t>
    </dgm:pt>
    <dgm:pt modelId="{74A8AD1A-E9C7-40F4-B9A0-6443B707BFC9}" type="sibTrans" cxnId="{EEFF8603-7B6A-450C-9228-443136FE1839}">
      <dgm:prSet/>
      <dgm:spPr/>
      <dgm:t>
        <a:bodyPr/>
        <a:lstStyle/>
        <a:p>
          <a:endParaRPr lang="es-CO" sz="2400"/>
        </a:p>
      </dgm:t>
    </dgm:pt>
    <dgm:pt modelId="{690D9990-8112-46BF-8E54-D7A5698FD505}">
      <dgm:prSet phldrT="[Texto]" custT="1"/>
      <dgm:spPr>
        <a:solidFill>
          <a:srgbClr val="00B050"/>
        </a:solidFill>
      </dgm:spPr>
      <dgm:t>
        <a:bodyPr/>
        <a:lstStyle/>
        <a:p>
          <a:r>
            <a:rPr lang="es-CO" sz="1200" b="0" dirty="0"/>
            <a:t>Mercado de  Financieros</a:t>
          </a:r>
        </a:p>
        <a:p>
          <a:r>
            <a:rPr lang="es-CO" sz="1100" dirty="0"/>
            <a:t>No. Operaciones</a:t>
          </a:r>
          <a:r>
            <a:rPr lang="es-CO" sz="1400" dirty="0"/>
            <a:t>: </a:t>
          </a:r>
          <a:r>
            <a:rPr lang="es-CO" sz="1600" dirty="0"/>
            <a:t>212</a:t>
          </a:r>
          <a:endParaRPr lang="es-CO" sz="1100" dirty="0"/>
        </a:p>
        <a:p>
          <a:r>
            <a:rPr lang="es-CO" sz="1100" b="0" dirty="0"/>
            <a:t>Productos más transados</a:t>
          </a:r>
          <a:r>
            <a:rPr lang="es-CO" sz="1100" b="1" dirty="0"/>
            <a:t>: </a:t>
          </a:r>
        </a:p>
        <a:p>
          <a:r>
            <a:rPr lang="es-CO" sz="1600" dirty="0"/>
            <a:t>Arroz, Fibra de Algodón,.</a:t>
          </a:r>
        </a:p>
      </dgm:t>
    </dgm:pt>
    <dgm:pt modelId="{FE638217-BA12-4D2E-BA06-ABFF6A63583C}" type="parTrans" cxnId="{7519391D-AFA7-4A0F-A78F-53CB7F8E415B}">
      <dgm:prSet/>
      <dgm:spPr/>
      <dgm:t>
        <a:bodyPr/>
        <a:lstStyle/>
        <a:p>
          <a:endParaRPr lang="es-CO" sz="2400"/>
        </a:p>
      </dgm:t>
    </dgm:pt>
    <dgm:pt modelId="{23886436-9DA8-4043-89E0-F8F15FA1026B}" type="sibTrans" cxnId="{7519391D-AFA7-4A0F-A78F-53CB7F8E415B}">
      <dgm:prSet/>
      <dgm:spPr/>
      <dgm:t>
        <a:bodyPr/>
        <a:lstStyle/>
        <a:p>
          <a:endParaRPr lang="es-CO" sz="2400"/>
        </a:p>
      </dgm:t>
    </dgm:pt>
    <dgm:pt modelId="{A3FE0683-D057-4BD3-BCE9-FEF2B3E330CD}">
      <dgm:prSet phldrT="[Texto]" custT="1"/>
      <dgm:spPr/>
      <dgm:t>
        <a:bodyPr/>
        <a:lstStyle/>
        <a:p>
          <a:r>
            <a:rPr lang="es-CO" sz="1200" b="0" dirty="0"/>
            <a:t>Mercado de Gas:</a:t>
          </a:r>
        </a:p>
        <a:p>
          <a:r>
            <a:rPr lang="es-CO" sz="1200" dirty="0"/>
            <a:t>Volumen total negociado en  Suministro de Gas y capacidad de transporte</a:t>
          </a:r>
          <a:endParaRPr lang="es-CO" sz="1400" dirty="0"/>
        </a:p>
      </dgm:t>
    </dgm:pt>
    <dgm:pt modelId="{25DF143C-8DC7-4750-B4BE-9A62C1E71F44}" type="parTrans" cxnId="{97B3B463-5B6E-405C-8BE4-AE73070AD532}">
      <dgm:prSet/>
      <dgm:spPr/>
      <dgm:t>
        <a:bodyPr/>
        <a:lstStyle/>
        <a:p>
          <a:endParaRPr lang="es-CO" sz="2400"/>
        </a:p>
      </dgm:t>
    </dgm:pt>
    <dgm:pt modelId="{3C4C78BB-0FB0-4102-9B81-01E9441E1847}" type="sibTrans" cxnId="{97B3B463-5B6E-405C-8BE4-AE73070AD532}">
      <dgm:prSet/>
      <dgm:spPr/>
      <dgm:t>
        <a:bodyPr/>
        <a:lstStyle/>
        <a:p>
          <a:endParaRPr lang="es-CO" sz="2400"/>
        </a:p>
      </dgm:t>
    </dgm:pt>
    <dgm:pt modelId="{E249E2FB-C126-414D-8C5A-FE9BAC40FDFF}" type="pres">
      <dgm:prSet presAssocID="{E7463684-6E29-451C-B703-360EF25F1A9D}" presName="diagram" presStyleCnt="0">
        <dgm:presLayoutVars>
          <dgm:dir/>
          <dgm:resizeHandles val="exact"/>
        </dgm:presLayoutVars>
      </dgm:prSet>
      <dgm:spPr/>
      <dgm:t>
        <a:bodyPr/>
        <a:lstStyle/>
        <a:p>
          <a:endParaRPr lang="es-CO"/>
        </a:p>
      </dgm:t>
    </dgm:pt>
    <dgm:pt modelId="{BD6F8B3B-CD6B-4E79-B4E5-A022ED1D262F}" type="pres">
      <dgm:prSet presAssocID="{DB3EF309-E31C-4BB0-9A21-58C952219BDB}" presName="node" presStyleLbl="node1" presStyleIdx="0" presStyleCnt="4" custScaleX="186861" custScaleY="112369" custLinFactNeighborX="-418" custLinFactNeighborY="3666">
        <dgm:presLayoutVars>
          <dgm:bulletEnabled val="1"/>
        </dgm:presLayoutVars>
      </dgm:prSet>
      <dgm:spPr/>
      <dgm:t>
        <a:bodyPr/>
        <a:lstStyle/>
        <a:p>
          <a:endParaRPr lang="es-CO"/>
        </a:p>
      </dgm:t>
    </dgm:pt>
    <dgm:pt modelId="{E651E43B-61D6-4E45-8BA4-5C7643745CF8}" type="pres">
      <dgm:prSet presAssocID="{5DEC4FB0-44F2-4C5F-9340-EC1502B768EA}" presName="sibTrans" presStyleCnt="0"/>
      <dgm:spPr/>
    </dgm:pt>
    <dgm:pt modelId="{59DD1AF1-CBDF-477B-B3DD-8A9521B6E4FE}" type="pres">
      <dgm:prSet presAssocID="{71B06B38-333B-4FB0-9C7E-7B05A46B1B3B}" presName="node" presStyleLbl="node1" presStyleIdx="1" presStyleCnt="4" custScaleX="186861" custScaleY="112369">
        <dgm:presLayoutVars>
          <dgm:bulletEnabled val="1"/>
        </dgm:presLayoutVars>
      </dgm:prSet>
      <dgm:spPr/>
      <dgm:t>
        <a:bodyPr/>
        <a:lstStyle/>
        <a:p>
          <a:endParaRPr lang="es-CO"/>
        </a:p>
      </dgm:t>
    </dgm:pt>
    <dgm:pt modelId="{9A4CFE7E-9051-4F8B-85AB-840D93C80268}" type="pres">
      <dgm:prSet presAssocID="{74A8AD1A-E9C7-40F4-B9A0-6443B707BFC9}" presName="sibTrans" presStyleCnt="0"/>
      <dgm:spPr/>
    </dgm:pt>
    <dgm:pt modelId="{12A4EF30-E7D1-4A1C-AF3A-785E73286CEB}" type="pres">
      <dgm:prSet presAssocID="{690D9990-8112-46BF-8E54-D7A5698FD505}" presName="node" presStyleLbl="node1" presStyleIdx="2" presStyleCnt="4" custScaleX="186861" custScaleY="112369">
        <dgm:presLayoutVars>
          <dgm:bulletEnabled val="1"/>
        </dgm:presLayoutVars>
      </dgm:prSet>
      <dgm:spPr/>
      <dgm:t>
        <a:bodyPr/>
        <a:lstStyle/>
        <a:p>
          <a:endParaRPr lang="es-CO"/>
        </a:p>
      </dgm:t>
    </dgm:pt>
    <dgm:pt modelId="{B668EB53-B63E-47CD-A8AB-2654741CC473}" type="pres">
      <dgm:prSet presAssocID="{23886436-9DA8-4043-89E0-F8F15FA1026B}" presName="sibTrans" presStyleCnt="0"/>
      <dgm:spPr/>
    </dgm:pt>
    <dgm:pt modelId="{CB2B7210-6402-444D-9D39-84715B2C3D05}" type="pres">
      <dgm:prSet presAssocID="{A3FE0683-D057-4BD3-BCE9-FEF2B3E330CD}" presName="node" presStyleLbl="node1" presStyleIdx="3" presStyleCnt="4" custScaleX="186861" custScaleY="112369">
        <dgm:presLayoutVars>
          <dgm:bulletEnabled val="1"/>
        </dgm:presLayoutVars>
      </dgm:prSet>
      <dgm:spPr/>
      <dgm:t>
        <a:bodyPr/>
        <a:lstStyle/>
        <a:p>
          <a:endParaRPr lang="es-CO"/>
        </a:p>
      </dgm:t>
    </dgm:pt>
  </dgm:ptLst>
  <dgm:cxnLst>
    <dgm:cxn modelId="{427BC18F-818C-4ECE-B50A-0C078DD65391}" type="presOf" srcId="{690D9990-8112-46BF-8E54-D7A5698FD505}" destId="{12A4EF30-E7D1-4A1C-AF3A-785E73286CEB}" srcOrd="0" destOrd="0" presId="urn:microsoft.com/office/officeart/2005/8/layout/default#1"/>
    <dgm:cxn modelId="{97B3B463-5B6E-405C-8BE4-AE73070AD532}" srcId="{E7463684-6E29-451C-B703-360EF25F1A9D}" destId="{A3FE0683-D057-4BD3-BCE9-FEF2B3E330CD}" srcOrd="3" destOrd="0" parTransId="{25DF143C-8DC7-4750-B4BE-9A62C1E71F44}" sibTransId="{3C4C78BB-0FB0-4102-9B81-01E9441E1847}"/>
    <dgm:cxn modelId="{ED9DDB31-94E0-47D3-BB7B-9B6E30B35E6F}" type="presOf" srcId="{E7463684-6E29-451C-B703-360EF25F1A9D}" destId="{E249E2FB-C126-414D-8C5A-FE9BAC40FDFF}" srcOrd="0" destOrd="0" presId="urn:microsoft.com/office/officeart/2005/8/layout/default#1"/>
    <dgm:cxn modelId="{CD5D64D9-FDE1-4497-800A-65A5E295866F}" srcId="{E7463684-6E29-451C-B703-360EF25F1A9D}" destId="{DB3EF309-E31C-4BB0-9A21-58C952219BDB}" srcOrd="0" destOrd="0" parTransId="{2A6F20AB-4B0F-4FB8-BC2D-5F1CE9E41CB4}" sibTransId="{5DEC4FB0-44F2-4C5F-9340-EC1502B768EA}"/>
    <dgm:cxn modelId="{0070BFB7-A8A9-451D-831C-811AB535933B}" type="presOf" srcId="{A3FE0683-D057-4BD3-BCE9-FEF2B3E330CD}" destId="{CB2B7210-6402-444D-9D39-84715B2C3D05}" srcOrd="0" destOrd="0" presId="urn:microsoft.com/office/officeart/2005/8/layout/default#1"/>
    <dgm:cxn modelId="{280305FC-A773-4D51-8217-C6701552AC34}" type="presOf" srcId="{71B06B38-333B-4FB0-9C7E-7B05A46B1B3B}" destId="{59DD1AF1-CBDF-477B-B3DD-8A9521B6E4FE}" srcOrd="0" destOrd="0" presId="urn:microsoft.com/office/officeart/2005/8/layout/default#1"/>
    <dgm:cxn modelId="{EEFF8603-7B6A-450C-9228-443136FE1839}" srcId="{E7463684-6E29-451C-B703-360EF25F1A9D}" destId="{71B06B38-333B-4FB0-9C7E-7B05A46B1B3B}" srcOrd="1" destOrd="0" parTransId="{3E86F0A6-ED52-443E-A207-93B5C4CBC723}" sibTransId="{74A8AD1A-E9C7-40F4-B9A0-6443B707BFC9}"/>
    <dgm:cxn modelId="{7519391D-AFA7-4A0F-A78F-53CB7F8E415B}" srcId="{E7463684-6E29-451C-B703-360EF25F1A9D}" destId="{690D9990-8112-46BF-8E54-D7A5698FD505}" srcOrd="2" destOrd="0" parTransId="{FE638217-BA12-4D2E-BA06-ABFF6A63583C}" sibTransId="{23886436-9DA8-4043-89E0-F8F15FA1026B}"/>
    <dgm:cxn modelId="{2B500FA5-47A9-4552-BEB0-555B4E2735DA}" type="presOf" srcId="{DB3EF309-E31C-4BB0-9A21-58C952219BDB}" destId="{BD6F8B3B-CD6B-4E79-B4E5-A022ED1D262F}" srcOrd="0" destOrd="0" presId="urn:microsoft.com/office/officeart/2005/8/layout/default#1"/>
    <dgm:cxn modelId="{1AA67E9C-2137-4AE9-B7B5-8BF11A24F21C}" type="presParOf" srcId="{E249E2FB-C126-414D-8C5A-FE9BAC40FDFF}" destId="{BD6F8B3B-CD6B-4E79-B4E5-A022ED1D262F}" srcOrd="0" destOrd="0" presId="urn:microsoft.com/office/officeart/2005/8/layout/default#1"/>
    <dgm:cxn modelId="{3350BF94-3F28-4AA6-90A4-7E11EF76B050}" type="presParOf" srcId="{E249E2FB-C126-414D-8C5A-FE9BAC40FDFF}" destId="{E651E43B-61D6-4E45-8BA4-5C7643745CF8}" srcOrd="1" destOrd="0" presId="urn:microsoft.com/office/officeart/2005/8/layout/default#1"/>
    <dgm:cxn modelId="{FD0A3D9B-F85D-421F-926C-C87D701621FA}" type="presParOf" srcId="{E249E2FB-C126-414D-8C5A-FE9BAC40FDFF}" destId="{59DD1AF1-CBDF-477B-B3DD-8A9521B6E4FE}" srcOrd="2" destOrd="0" presId="urn:microsoft.com/office/officeart/2005/8/layout/default#1"/>
    <dgm:cxn modelId="{EABD735D-A107-4FCC-ACED-F138EDBE2666}" type="presParOf" srcId="{E249E2FB-C126-414D-8C5A-FE9BAC40FDFF}" destId="{9A4CFE7E-9051-4F8B-85AB-840D93C80268}" srcOrd="3" destOrd="0" presId="urn:microsoft.com/office/officeart/2005/8/layout/default#1"/>
    <dgm:cxn modelId="{A27E4404-9E1D-424B-97DD-AE0C0124B5FD}" type="presParOf" srcId="{E249E2FB-C126-414D-8C5A-FE9BAC40FDFF}" destId="{12A4EF30-E7D1-4A1C-AF3A-785E73286CEB}" srcOrd="4" destOrd="0" presId="urn:microsoft.com/office/officeart/2005/8/layout/default#1"/>
    <dgm:cxn modelId="{A303C6A4-18E1-4306-BC19-473B3397DEA2}" type="presParOf" srcId="{E249E2FB-C126-414D-8C5A-FE9BAC40FDFF}" destId="{B668EB53-B63E-47CD-A8AB-2654741CC473}" srcOrd="5" destOrd="0" presId="urn:microsoft.com/office/officeart/2005/8/layout/default#1"/>
    <dgm:cxn modelId="{577F73AE-D2B1-40A9-B936-CF0ACA5918F4}" type="presParOf" srcId="{E249E2FB-C126-414D-8C5A-FE9BAC40FDFF}" destId="{CB2B7210-6402-444D-9D39-84715B2C3D05}" srcOrd="6" destOrd="0" presId="urn:microsoft.com/office/officeart/2005/8/layout/default#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7463684-6E29-451C-B703-360EF25F1A9D}" type="doc">
      <dgm:prSet loTypeId="urn:microsoft.com/office/officeart/2005/8/layout/default#1" loCatId="list" qsTypeId="urn:microsoft.com/office/officeart/2005/8/quickstyle/simple1" qsCatId="simple" csTypeId="urn:microsoft.com/office/officeart/2005/8/colors/colorful3" csCatId="colorful" phldr="1"/>
      <dgm:spPr/>
      <dgm:t>
        <a:bodyPr/>
        <a:lstStyle/>
        <a:p>
          <a:endParaRPr lang="es-CO"/>
        </a:p>
      </dgm:t>
    </dgm:pt>
    <dgm:pt modelId="{DB3EF309-E31C-4BB0-9A21-58C952219BDB}">
      <dgm:prSet phldrT="[Texto]" custT="1"/>
      <dgm:spPr>
        <a:solidFill>
          <a:srgbClr val="002060"/>
        </a:solidFill>
      </dgm:spPr>
      <dgm:t>
        <a:bodyPr/>
        <a:lstStyle/>
        <a:p>
          <a:r>
            <a:rPr lang="es-CO" sz="1400" b="0" dirty="0"/>
            <a:t>Registro de Facturas</a:t>
          </a:r>
        </a:p>
        <a:p>
          <a:r>
            <a:rPr lang="es-CO" sz="1600" dirty="0"/>
            <a:t># </a:t>
          </a:r>
          <a:r>
            <a:rPr lang="es-CO" sz="1600" dirty="0" err="1"/>
            <a:t>Op</a:t>
          </a:r>
          <a:r>
            <a:rPr lang="es-CO" sz="1600" dirty="0"/>
            <a:t>. 2.930.872</a:t>
          </a:r>
        </a:p>
        <a:p>
          <a:r>
            <a:rPr lang="es-CO" sz="1200" b="0" dirty="0"/>
            <a:t>Productos más transados</a:t>
          </a:r>
          <a:r>
            <a:rPr lang="es-CO" sz="1200" b="1" dirty="0"/>
            <a:t>:</a:t>
          </a:r>
        </a:p>
        <a:p>
          <a:r>
            <a:rPr lang="es-CO" sz="1200" b="1" dirty="0"/>
            <a:t> </a:t>
          </a:r>
          <a:r>
            <a:rPr lang="es-CO" sz="1400" dirty="0"/>
            <a:t>Arroz, Ganado. Carne, Aceite, Café,  </a:t>
          </a:r>
          <a:endParaRPr lang="es-CO" sz="1200" dirty="0"/>
        </a:p>
      </dgm:t>
    </dgm:pt>
    <dgm:pt modelId="{2A6F20AB-4B0F-4FB8-BC2D-5F1CE9E41CB4}" type="parTrans" cxnId="{CD5D64D9-FDE1-4497-800A-65A5E295866F}">
      <dgm:prSet/>
      <dgm:spPr/>
      <dgm:t>
        <a:bodyPr/>
        <a:lstStyle/>
        <a:p>
          <a:endParaRPr lang="es-CO"/>
        </a:p>
      </dgm:t>
    </dgm:pt>
    <dgm:pt modelId="{5DEC4FB0-44F2-4C5F-9340-EC1502B768EA}" type="sibTrans" cxnId="{CD5D64D9-FDE1-4497-800A-65A5E295866F}">
      <dgm:prSet/>
      <dgm:spPr/>
      <dgm:t>
        <a:bodyPr/>
        <a:lstStyle/>
        <a:p>
          <a:endParaRPr lang="es-CO"/>
        </a:p>
      </dgm:t>
    </dgm:pt>
    <dgm:pt modelId="{71B06B38-333B-4FB0-9C7E-7B05A46B1B3B}">
      <dgm:prSet phldrT="[Texto]" custT="1"/>
      <dgm:spPr>
        <a:solidFill>
          <a:srgbClr val="6BADF5"/>
        </a:solidFill>
      </dgm:spPr>
      <dgm:t>
        <a:bodyPr/>
        <a:lstStyle/>
        <a:p>
          <a:pPr algn="just"/>
          <a:r>
            <a:rPr lang="es-CO" sz="1100" dirty="0">
              <a:solidFill>
                <a:schemeClr val="bg1"/>
              </a:solidFill>
              <a:latin typeface="Calibri" panose="020F0502020204030204" pitchFamily="34" charset="0"/>
              <a:ea typeface="+mn-ea"/>
              <a:cs typeface="Calibri" panose="020F0502020204030204" pitchFamily="34" charset="0"/>
            </a:rPr>
            <a:t>En la última década (2007-2017), alrededor del </a:t>
          </a:r>
          <a:r>
            <a:rPr lang="es-CO" sz="2400" u="sng" dirty="0">
              <a:solidFill>
                <a:schemeClr val="bg1"/>
              </a:solidFill>
              <a:latin typeface="Calibri" panose="020F0502020204030204" pitchFamily="34" charset="0"/>
              <a:ea typeface="+mn-ea"/>
              <a:cs typeface="Calibri" panose="020F0502020204030204" pitchFamily="34" charset="0"/>
            </a:rPr>
            <a:t>16% </a:t>
          </a:r>
          <a:r>
            <a:rPr lang="es-CO" sz="1100" u="sng" dirty="0">
              <a:solidFill>
                <a:schemeClr val="bg1"/>
              </a:solidFill>
              <a:latin typeface="Calibri" panose="020F0502020204030204" pitchFamily="34" charset="0"/>
              <a:ea typeface="+mn-ea"/>
              <a:cs typeface="Calibri" panose="020F0502020204030204" pitchFamily="34" charset="0"/>
            </a:rPr>
            <a:t>del valor total de las compras públicas</a:t>
          </a:r>
          <a:r>
            <a:rPr lang="es-CO" sz="1100" dirty="0">
              <a:solidFill>
                <a:schemeClr val="bg1"/>
              </a:solidFill>
              <a:latin typeface="Calibri" panose="020F0502020204030204" pitchFamily="34" charset="0"/>
              <a:ea typeface="+mn-ea"/>
              <a:cs typeface="Calibri" panose="020F0502020204030204" pitchFamily="34" charset="0"/>
            </a:rPr>
            <a:t> corresponde a </a:t>
          </a:r>
          <a:r>
            <a:rPr lang="es-CO" sz="1100" i="1" dirty="0" err="1">
              <a:solidFill>
                <a:schemeClr val="bg1"/>
              </a:solidFill>
              <a:latin typeface="Calibri" panose="020F0502020204030204" pitchFamily="34" charset="0"/>
              <a:ea typeface="+mn-ea"/>
              <a:cs typeface="Calibri" panose="020F0502020204030204" pitchFamily="34" charset="0"/>
            </a:rPr>
            <a:t>commodities</a:t>
          </a:r>
          <a:r>
            <a:rPr lang="es-CO" sz="1100" dirty="0">
              <a:solidFill>
                <a:schemeClr val="bg1"/>
              </a:solidFill>
              <a:latin typeface="Calibri" panose="020F0502020204030204" pitchFamily="34" charset="0"/>
              <a:ea typeface="+mn-ea"/>
              <a:cs typeface="Calibri" panose="020F0502020204030204" pitchFamily="34" charset="0"/>
            </a:rPr>
            <a:t> agropecuarios (arroz, azúcar, huevos, leche, ganado)</a:t>
          </a:r>
          <a:endParaRPr lang="es-CO" sz="600" dirty="0">
            <a:solidFill>
              <a:schemeClr val="bg1"/>
            </a:solidFill>
            <a:latin typeface="Calibri" panose="020F0502020204030204" pitchFamily="34" charset="0"/>
            <a:cs typeface="Calibri" panose="020F0502020204030204" pitchFamily="34" charset="0"/>
          </a:endParaRPr>
        </a:p>
      </dgm:t>
    </dgm:pt>
    <dgm:pt modelId="{3E86F0A6-ED52-443E-A207-93B5C4CBC723}" type="parTrans" cxnId="{EEFF8603-7B6A-450C-9228-443136FE1839}">
      <dgm:prSet/>
      <dgm:spPr/>
      <dgm:t>
        <a:bodyPr/>
        <a:lstStyle/>
        <a:p>
          <a:endParaRPr lang="es-CO"/>
        </a:p>
      </dgm:t>
    </dgm:pt>
    <dgm:pt modelId="{74A8AD1A-E9C7-40F4-B9A0-6443B707BFC9}" type="sibTrans" cxnId="{EEFF8603-7B6A-450C-9228-443136FE1839}">
      <dgm:prSet/>
      <dgm:spPr/>
      <dgm:t>
        <a:bodyPr/>
        <a:lstStyle/>
        <a:p>
          <a:endParaRPr lang="es-CO"/>
        </a:p>
      </dgm:t>
    </dgm:pt>
    <dgm:pt modelId="{690D9990-8112-46BF-8E54-D7A5698FD505}">
      <dgm:prSet phldrT="[Texto]" custT="1"/>
      <dgm:spPr>
        <a:solidFill>
          <a:srgbClr val="00B050"/>
        </a:solidFill>
      </dgm:spPr>
      <dgm:t>
        <a:bodyPr/>
        <a:lstStyle/>
        <a:p>
          <a:r>
            <a:rPr lang="es-CO" sz="1200" b="1" dirty="0"/>
            <a:t>Mercado de  Financieros</a:t>
          </a:r>
        </a:p>
        <a:p>
          <a:r>
            <a:rPr lang="es-CO" sz="1100" dirty="0"/>
            <a:t>No. Operaciones: 212</a:t>
          </a:r>
        </a:p>
        <a:p>
          <a:r>
            <a:rPr lang="es-CO" sz="1100" b="1" dirty="0"/>
            <a:t>Productos más transados: </a:t>
          </a:r>
        </a:p>
        <a:p>
          <a:r>
            <a:rPr lang="es-CO" sz="1100" dirty="0"/>
            <a:t>Arroz, Fibra de Algodón, Café</a:t>
          </a:r>
        </a:p>
      </dgm:t>
    </dgm:pt>
    <dgm:pt modelId="{FE638217-BA12-4D2E-BA06-ABFF6A63583C}" type="parTrans" cxnId="{7519391D-AFA7-4A0F-A78F-53CB7F8E415B}">
      <dgm:prSet/>
      <dgm:spPr/>
      <dgm:t>
        <a:bodyPr/>
        <a:lstStyle/>
        <a:p>
          <a:endParaRPr lang="es-CO"/>
        </a:p>
      </dgm:t>
    </dgm:pt>
    <dgm:pt modelId="{23886436-9DA8-4043-89E0-F8F15FA1026B}" type="sibTrans" cxnId="{7519391D-AFA7-4A0F-A78F-53CB7F8E415B}">
      <dgm:prSet/>
      <dgm:spPr/>
      <dgm:t>
        <a:bodyPr/>
        <a:lstStyle/>
        <a:p>
          <a:endParaRPr lang="es-CO"/>
        </a:p>
      </dgm:t>
    </dgm:pt>
    <dgm:pt modelId="{A3FE0683-D057-4BD3-BCE9-FEF2B3E330CD}">
      <dgm:prSet phldrT="[Texto]" custT="1"/>
      <dgm:spPr/>
      <dgm:t>
        <a:bodyPr/>
        <a:lstStyle/>
        <a:p>
          <a:r>
            <a:rPr lang="es-CO" sz="1200" b="1" dirty="0"/>
            <a:t>Mercado de Gas</a:t>
          </a:r>
          <a:r>
            <a:rPr lang="es-CO" sz="1200" dirty="0"/>
            <a:t>:</a:t>
          </a:r>
        </a:p>
        <a:p>
          <a:r>
            <a:rPr lang="es-CO" sz="1200" dirty="0"/>
            <a:t>Volumen total negociado en  Suministro de Gas y capacidad de transporte</a:t>
          </a:r>
          <a:endParaRPr lang="es-CO" sz="1400" dirty="0"/>
        </a:p>
      </dgm:t>
    </dgm:pt>
    <dgm:pt modelId="{25DF143C-8DC7-4750-B4BE-9A62C1E71F44}" type="parTrans" cxnId="{97B3B463-5B6E-405C-8BE4-AE73070AD532}">
      <dgm:prSet/>
      <dgm:spPr/>
      <dgm:t>
        <a:bodyPr/>
        <a:lstStyle/>
        <a:p>
          <a:endParaRPr lang="es-CO"/>
        </a:p>
      </dgm:t>
    </dgm:pt>
    <dgm:pt modelId="{3C4C78BB-0FB0-4102-9B81-01E9441E1847}" type="sibTrans" cxnId="{97B3B463-5B6E-405C-8BE4-AE73070AD532}">
      <dgm:prSet/>
      <dgm:spPr/>
      <dgm:t>
        <a:bodyPr/>
        <a:lstStyle/>
        <a:p>
          <a:endParaRPr lang="es-CO"/>
        </a:p>
      </dgm:t>
    </dgm:pt>
    <dgm:pt modelId="{E249E2FB-C126-414D-8C5A-FE9BAC40FDFF}" type="pres">
      <dgm:prSet presAssocID="{E7463684-6E29-451C-B703-360EF25F1A9D}" presName="diagram" presStyleCnt="0">
        <dgm:presLayoutVars>
          <dgm:dir/>
          <dgm:resizeHandles val="exact"/>
        </dgm:presLayoutVars>
      </dgm:prSet>
      <dgm:spPr/>
      <dgm:t>
        <a:bodyPr/>
        <a:lstStyle/>
        <a:p>
          <a:endParaRPr lang="es-CO"/>
        </a:p>
      </dgm:t>
    </dgm:pt>
    <dgm:pt modelId="{BD6F8B3B-CD6B-4E79-B4E5-A022ED1D262F}" type="pres">
      <dgm:prSet presAssocID="{DB3EF309-E31C-4BB0-9A21-58C952219BDB}" presName="node" presStyleLbl="node1" presStyleIdx="0" presStyleCnt="4" custScaleX="118692" custScaleY="145607" custLinFactNeighborX="-1984" custLinFactNeighborY="-3604">
        <dgm:presLayoutVars>
          <dgm:bulletEnabled val="1"/>
        </dgm:presLayoutVars>
      </dgm:prSet>
      <dgm:spPr/>
      <dgm:t>
        <a:bodyPr/>
        <a:lstStyle/>
        <a:p>
          <a:endParaRPr lang="es-CO"/>
        </a:p>
      </dgm:t>
    </dgm:pt>
    <dgm:pt modelId="{E651E43B-61D6-4E45-8BA4-5C7643745CF8}" type="pres">
      <dgm:prSet presAssocID="{5DEC4FB0-44F2-4C5F-9340-EC1502B768EA}" presName="sibTrans" presStyleCnt="0"/>
      <dgm:spPr/>
    </dgm:pt>
    <dgm:pt modelId="{59DD1AF1-CBDF-477B-B3DD-8A9521B6E4FE}" type="pres">
      <dgm:prSet presAssocID="{71B06B38-333B-4FB0-9C7E-7B05A46B1B3B}" presName="node" presStyleLbl="node1" presStyleIdx="1" presStyleCnt="4" custScaleX="118692" custScaleY="145607">
        <dgm:presLayoutVars>
          <dgm:bulletEnabled val="1"/>
        </dgm:presLayoutVars>
      </dgm:prSet>
      <dgm:spPr/>
      <dgm:t>
        <a:bodyPr/>
        <a:lstStyle/>
        <a:p>
          <a:endParaRPr lang="es-CO"/>
        </a:p>
      </dgm:t>
    </dgm:pt>
    <dgm:pt modelId="{9A4CFE7E-9051-4F8B-85AB-840D93C80268}" type="pres">
      <dgm:prSet presAssocID="{74A8AD1A-E9C7-40F4-B9A0-6443B707BFC9}" presName="sibTrans" presStyleCnt="0"/>
      <dgm:spPr/>
    </dgm:pt>
    <dgm:pt modelId="{12A4EF30-E7D1-4A1C-AF3A-785E73286CEB}" type="pres">
      <dgm:prSet presAssocID="{690D9990-8112-46BF-8E54-D7A5698FD505}" presName="node" presStyleLbl="node1" presStyleIdx="2" presStyleCnt="4" custScaleX="118692" custScaleY="145607">
        <dgm:presLayoutVars>
          <dgm:bulletEnabled val="1"/>
        </dgm:presLayoutVars>
      </dgm:prSet>
      <dgm:spPr/>
      <dgm:t>
        <a:bodyPr/>
        <a:lstStyle/>
        <a:p>
          <a:endParaRPr lang="es-CO"/>
        </a:p>
      </dgm:t>
    </dgm:pt>
    <dgm:pt modelId="{B668EB53-B63E-47CD-A8AB-2654741CC473}" type="pres">
      <dgm:prSet presAssocID="{23886436-9DA8-4043-89E0-F8F15FA1026B}" presName="sibTrans" presStyleCnt="0"/>
      <dgm:spPr/>
    </dgm:pt>
    <dgm:pt modelId="{CB2B7210-6402-444D-9D39-84715B2C3D05}" type="pres">
      <dgm:prSet presAssocID="{A3FE0683-D057-4BD3-BCE9-FEF2B3E330CD}" presName="node" presStyleLbl="node1" presStyleIdx="3" presStyleCnt="4" custScaleX="118692" custScaleY="145607">
        <dgm:presLayoutVars>
          <dgm:bulletEnabled val="1"/>
        </dgm:presLayoutVars>
      </dgm:prSet>
      <dgm:spPr/>
      <dgm:t>
        <a:bodyPr/>
        <a:lstStyle/>
        <a:p>
          <a:endParaRPr lang="es-CO"/>
        </a:p>
      </dgm:t>
    </dgm:pt>
  </dgm:ptLst>
  <dgm:cxnLst>
    <dgm:cxn modelId="{88951ED3-7AEE-42B0-AF10-BF96538C7CE7}" type="presOf" srcId="{71B06B38-333B-4FB0-9C7E-7B05A46B1B3B}" destId="{59DD1AF1-CBDF-477B-B3DD-8A9521B6E4FE}" srcOrd="0" destOrd="0" presId="urn:microsoft.com/office/officeart/2005/8/layout/default#1"/>
    <dgm:cxn modelId="{97B3B463-5B6E-405C-8BE4-AE73070AD532}" srcId="{E7463684-6E29-451C-B703-360EF25F1A9D}" destId="{A3FE0683-D057-4BD3-BCE9-FEF2B3E330CD}" srcOrd="3" destOrd="0" parTransId="{25DF143C-8DC7-4750-B4BE-9A62C1E71F44}" sibTransId="{3C4C78BB-0FB0-4102-9B81-01E9441E1847}"/>
    <dgm:cxn modelId="{CD5D64D9-FDE1-4497-800A-65A5E295866F}" srcId="{E7463684-6E29-451C-B703-360EF25F1A9D}" destId="{DB3EF309-E31C-4BB0-9A21-58C952219BDB}" srcOrd="0" destOrd="0" parTransId="{2A6F20AB-4B0F-4FB8-BC2D-5F1CE9E41CB4}" sibTransId="{5DEC4FB0-44F2-4C5F-9340-EC1502B768EA}"/>
    <dgm:cxn modelId="{EC0C3B02-DA0C-460C-A637-930AA4E4C35E}" type="presOf" srcId="{A3FE0683-D057-4BD3-BCE9-FEF2B3E330CD}" destId="{CB2B7210-6402-444D-9D39-84715B2C3D05}" srcOrd="0" destOrd="0" presId="urn:microsoft.com/office/officeart/2005/8/layout/default#1"/>
    <dgm:cxn modelId="{86775737-589F-4A42-BFB3-0365B4646FFB}" type="presOf" srcId="{E7463684-6E29-451C-B703-360EF25F1A9D}" destId="{E249E2FB-C126-414D-8C5A-FE9BAC40FDFF}" srcOrd="0" destOrd="0" presId="urn:microsoft.com/office/officeart/2005/8/layout/default#1"/>
    <dgm:cxn modelId="{0338BBE2-E62A-4037-8C33-CBA93DFDA3A3}" type="presOf" srcId="{DB3EF309-E31C-4BB0-9A21-58C952219BDB}" destId="{BD6F8B3B-CD6B-4E79-B4E5-A022ED1D262F}" srcOrd="0" destOrd="0" presId="urn:microsoft.com/office/officeart/2005/8/layout/default#1"/>
    <dgm:cxn modelId="{EEFF8603-7B6A-450C-9228-443136FE1839}" srcId="{E7463684-6E29-451C-B703-360EF25F1A9D}" destId="{71B06B38-333B-4FB0-9C7E-7B05A46B1B3B}" srcOrd="1" destOrd="0" parTransId="{3E86F0A6-ED52-443E-A207-93B5C4CBC723}" sibTransId="{74A8AD1A-E9C7-40F4-B9A0-6443B707BFC9}"/>
    <dgm:cxn modelId="{DA81DA72-0B43-46B6-8A64-95808A9816EC}" type="presOf" srcId="{690D9990-8112-46BF-8E54-D7A5698FD505}" destId="{12A4EF30-E7D1-4A1C-AF3A-785E73286CEB}" srcOrd="0" destOrd="0" presId="urn:microsoft.com/office/officeart/2005/8/layout/default#1"/>
    <dgm:cxn modelId="{7519391D-AFA7-4A0F-A78F-53CB7F8E415B}" srcId="{E7463684-6E29-451C-B703-360EF25F1A9D}" destId="{690D9990-8112-46BF-8E54-D7A5698FD505}" srcOrd="2" destOrd="0" parTransId="{FE638217-BA12-4D2E-BA06-ABFF6A63583C}" sibTransId="{23886436-9DA8-4043-89E0-F8F15FA1026B}"/>
    <dgm:cxn modelId="{BC7027CA-FBB5-4D18-BDF3-ADE0F8084B0F}" type="presParOf" srcId="{E249E2FB-C126-414D-8C5A-FE9BAC40FDFF}" destId="{BD6F8B3B-CD6B-4E79-B4E5-A022ED1D262F}" srcOrd="0" destOrd="0" presId="urn:microsoft.com/office/officeart/2005/8/layout/default#1"/>
    <dgm:cxn modelId="{6F28A465-DB0E-42CC-8D88-BC4C162F1195}" type="presParOf" srcId="{E249E2FB-C126-414D-8C5A-FE9BAC40FDFF}" destId="{E651E43B-61D6-4E45-8BA4-5C7643745CF8}" srcOrd="1" destOrd="0" presId="urn:microsoft.com/office/officeart/2005/8/layout/default#1"/>
    <dgm:cxn modelId="{F4D69782-C933-42BE-98CE-566E89627D61}" type="presParOf" srcId="{E249E2FB-C126-414D-8C5A-FE9BAC40FDFF}" destId="{59DD1AF1-CBDF-477B-B3DD-8A9521B6E4FE}" srcOrd="2" destOrd="0" presId="urn:microsoft.com/office/officeart/2005/8/layout/default#1"/>
    <dgm:cxn modelId="{CF2F7373-B9C1-464D-93C3-C0D57E14AD0C}" type="presParOf" srcId="{E249E2FB-C126-414D-8C5A-FE9BAC40FDFF}" destId="{9A4CFE7E-9051-4F8B-85AB-840D93C80268}" srcOrd="3" destOrd="0" presId="urn:microsoft.com/office/officeart/2005/8/layout/default#1"/>
    <dgm:cxn modelId="{DF6AB7BC-B88E-467D-835B-8D58895DBE61}" type="presParOf" srcId="{E249E2FB-C126-414D-8C5A-FE9BAC40FDFF}" destId="{12A4EF30-E7D1-4A1C-AF3A-785E73286CEB}" srcOrd="4" destOrd="0" presId="urn:microsoft.com/office/officeart/2005/8/layout/default#1"/>
    <dgm:cxn modelId="{F6F3C3BA-F483-424E-BEBB-73DB8FDCB1FC}" type="presParOf" srcId="{E249E2FB-C126-414D-8C5A-FE9BAC40FDFF}" destId="{B668EB53-B63E-47CD-A8AB-2654741CC473}" srcOrd="5" destOrd="0" presId="urn:microsoft.com/office/officeart/2005/8/layout/default#1"/>
    <dgm:cxn modelId="{B1ACFBF2-22F9-4802-83E9-2CC0219E0AB3}" type="presParOf" srcId="{E249E2FB-C126-414D-8C5A-FE9BAC40FDFF}" destId="{CB2B7210-6402-444D-9D39-84715B2C3D05}" srcOrd="6" destOrd="0" presId="urn:microsoft.com/office/officeart/2005/8/layout/default#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6E151D1-F712-4986-820E-750D17C2A283}">
      <dsp:nvSpPr>
        <dsp:cNvPr id="0" name=""/>
        <dsp:cNvSpPr/>
      </dsp:nvSpPr>
      <dsp:spPr>
        <a:xfrm>
          <a:off x="0" y="46571"/>
          <a:ext cx="11138297" cy="52416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CO" sz="2000" b="1" kern="1200" dirty="0" smtClean="0">
              <a:latin typeface="Calibri" pitchFamily="34" charset="0"/>
            </a:rPr>
            <a:t>1. </a:t>
          </a:r>
          <a:r>
            <a:rPr lang="es-ES" sz="2000" b="0" kern="1200" dirty="0" smtClean="0">
              <a:latin typeface="Calibri" pitchFamily="34" charset="0"/>
            </a:rPr>
            <a:t>Verificación del quórum.</a:t>
          </a:r>
          <a:endParaRPr lang="es-CO" sz="2000" b="0" kern="1200" dirty="0">
            <a:latin typeface="Calibri" pitchFamily="34" charset="0"/>
          </a:endParaRPr>
        </a:p>
      </dsp:txBody>
      <dsp:txXfrm>
        <a:off x="0" y="46571"/>
        <a:ext cx="11138297" cy="524160"/>
      </dsp:txXfrm>
    </dsp:sp>
    <dsp:sp modelId="{D7265DC4-8AD1-4A28-ACA9-5CCFED885220}">
      <dsp:nvSpPr>
        <dsp:cNvPr id="0" name=""/>
        <dsp:cNvSpPr/>
      </dsp:nvSpPr>
      <dsp:spPr>
        <a:xfrm>
          <a:off x="0" y="651371"/>
          <a:ext cx="11138297" cy="52416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ES" sz="2000" b="1" kern="1200" dirty="0" smtClean="0">
              <a:latin typeface="Calibri" pitchFamily="34" charset="0"/>
            </a:rPr>
            <a:t>2.</a:t>
          </a:r>
          <a:r>
            <a:rPr lang="es-ES" sz="2000" b="0" kern="1200" dirty="0" smtClean="0">
              <a:latin typeface="Calibri" pitchFamily="34" charset="0"/>
            </a:rPr>
            <a:t> Lectura y aprobación del orden del día.</a:t>
          </a:r>
          <a:endParaRPr lang="es-CO" sz="2000" b="0" kern="1200" dirty="0">
            <a:latin typeface="Calibri" pitchFamily="34" charset="0"/>
          </a:endParaRPr>
        </a:p>
      </dsp:txBody>
      <dsp:txXfrm>
        <a:off x="0" y="651371"/>
        <a:ext cx="11138297" cy="524160"/>
      </dsp:txXfrm>
    </dsp:sp>
    <dsp:sp modelId="{C66DE460-D941-432C-ADDD-2CC51E3F493D}">
      <dsp:nvSpPr>
        <dsp:cNvPr id="0" name=""/>
        <dsp:cNvSpPr/>
      </dsp:nvSpPr>
      <dsp:spPr>
        <a:xfrm>
          <a:off x="0" y="1256171"/>
          <a:ext cx="11138297" cy="52416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CO" sz="2000" b="1" kern="1200" dirty="0" smtClean="0">
              <a:latin typeface="Calibri" pitchFamily="34" charset="0"/>
            </a:rPr>
            <a:t>3. </a:t>
          </a:r>
          <a:r>
            <a:rPr lang="es-ES" sz="2000" b="0" kern="1200" dirty="0" smtClean="0">
              <a:latin typeface="Calibri" pitchFamily="34" charset="0"/>
            </a:rPr>
            <a:t>Aprobación de las Actas 22, 23, 24, 25 y 26 correspondiente a las sesiones ordinarias y extraordinarias</a:t>
          </a:r>
          <a:r>
            <a:rPr lang="es-ES" sz="1800" b="0" kern="1200" dirty="0" smtClean="0">
              <a:latin typeface="Calibri" pitchFamily="34" charset="0"/>
            </a:rPr>
            <a:t>. </a:t>
          </a:r>
          <a:endParaRPr lang="es-CO" sz="1800" b="0" kern="1200" dirty="0">
            <a:latin typeface="Calibri" pitchFamily="34" charset="0"/>
          </a:endParaRPr>
        </a:p>
      </dsp:txBody>
      <dsp:txXfrm>
        <a:off x="0" y="1256171"/>
        <a:ext cx="11138297" cy="524160"/>
      </dsp:txXfrm>
    </dsp:sp>
    <dsp:sp modelId="{B4DBEC1B-0410-4B9D-ACC5-3471F3E9AF3C}">
      <dsp:nvSpPr>
        <dsp:cNvPr id="0" name=""/>
        <dsp:cNvSpPr/>
      </dsp:nvSpPr>
      <dsp:spPr>
        <a:xfrm>
          <a:off x="0" y="1860971"/>
          <a:ext cx="11138297" cy="52416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CO" sz="2000" b="1" kern="1200" dirty="0" smtClean="0">
              <a:latin typeface="Calibri" pitchFamily="34" charset="0"/>
            </a:rPr>
            <a:t>4. </a:t>
          </a:r>
          <a:r>
            <a:rPr lang="es-CO" sz="2000" b="0" kern="1200" dirty="0" smtClean="0">
              <a:latin typeface="Calibri" pitchFamily="34" charset="0"/>
            </a:rPr>
            <a:t>Seguimiento de Tareas.</a:t>
          </a:r>
          <a:endParaRPr lang="es-CO" sz="2000" b="1" kern="1200" dirty="0">
            <a:latin typeface="Calibri" pitchFamily="34" charset="0"/>
          </a:endParaRPr>
        </a:p>
      </dsp:txBody>
      <dsp:txXfrm>
        <a:off x="0" y="1860971"/>
        <a:ext cx="11138297" cy="524160"/>
      </dsp:txXfrm>
    </dsp:sp>
    <dsp:sp modelId="{1CC83EB1-2903-4E7B-B300-B709F7C6D2D2}">
      <dsp:nvSpPr>
        <dsp:cNvPr id="0" name=""/>
        <dsp:cNvSpPr/>
      </dsp:nvSpPr>
      <dsp:spPr>
        <a:xfrm>
          <a:off x="0" y="2465771"/>
          <a:ext cx="11138297" cy="52416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CO" sz="2000" b="1" kern="1200" dirty="0" smtClean="0">
              <a:latin typeface="Calibri" pitchFamily="34" charset="0"/>
            </a:rPr>
            <a:t>5</a:t>
          </a:r>
          <a:r>
            <a:rPr lang="es-CO" sz="2000" b="0" kern="1200" dirty="0" smtClean="0">
              <a:latin typeface="Calibri" pitchFamily="34" charset="0"/>
            </a:rPr>
            <a:t>.  Revisión Cronograma de plan de trabajo del Comité II Semestre.</a:t>
          </a:r>
        </a:p>
      </dsp:txBody>
      <dsp:txXfrm>
        <a:off x="0" y="2465771"/>
        <a:ext cx="11138297" cy="524160"/>
      </dsp:txXfrm>
    </dsp:sp>
    <dsp:sp modelId="{8A74D157-D7F5-4978-9E13-E701098A5A7C}">
      <dsp:nvSpPr>
        <dsp:cNvPr id="0" name=""/>
        <dsp:cNvSpPr/>
      </dsp:nvSpPr>
      <dsp:spPr>
        <a:xfrm>
          <a:off x="0" y="3070571"/>
          <a:ext cx="11138297" cy="52416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CO" sz="2000" b="1" kern="1200" dirty="0" smtClean="0">
              <a:latin typeface="Calibri" pitchFamily="34" charset="0"/>
            </a:rPr>
            <a:t>6.</a:t>
          </a:r>
          <a:r>
            <a:rPr lang="es-CO" sz="2000" b="0" kern="1200" dirty="0" smtClean="0">
              <a:latin typeface="Calibri" pitchFamily="34" charset="0"/>
            </a:rPr>
            <a:t> Informe de la Comisión de Regulación.</a:t>
          </a:r>
          <a:endParaRPr lang="es-CO" sz="2000" b="0" kern="1200" dirty="0">
            <a:latin typeface="Calibri" pitchFamily="34" charset="0"/>
          </a:endParaRPr>
        </a:p>
      </dsp:txBody>
      <dsp:txXfrm>
        <a:off x="0" y="3070571"/>
        <a:ext cx="11138297" cy="524160"/>
      </dsp:txXfrm>
    </dsp:sp>
    <dsp:sp modelId="{C053836B-2E37-4108-96BD-E379295C63AF}">
      <dsp:nvSpPr>
        <dsp:cNvPr id="0" name=""/>
        <dsp:cNvSpPr/>
      </dsp:nvSpPr>
      <dsp:spPr>
        <a:xfrm>
          <a:off x="0" y="3675371"/>
          <a:ext cx="11138297" cy="52416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CO" sz="2000" b="1" kern="1200" dirty="0" smtClean="0">
              <a:latin typeface="Calibri" pitchFamily="34" charset="0"/>
            </a:rPr>
            <a:t>7</a:t>
          </a:r>
          <a:r>
            <a:rPr lang="es-CO" sz="2000" b="0" kern="1200" dirty="0" smtClean="0">
              <a:latin typeface="Calibri" pitchFamily="34" charset="0"/>
            </a:rPr>
            <a:t>. Presentación del Cronograma de Ajustes de los Documentos Corporativos y Metodología de trabajo.</a:t>
          </a:r>
          <a:endParaRPr lang="es-CO" sz="2000" b="0" kern="1200" dirty="0">
            <a:latin typeface="Calibri" pitchFamily="34" charset="0"/>
          </a:endParaRPr>
        </a:p>
      </dsp:txBody>
      <dsp:txXfrm>
        <a:off x="0" y="3675371"/>
        <a:ext cx="11138297" cy="524160"/>
      </dsp:txXfrm>
    </dsp:sp>
    <dsp:sp modelId="{45C8900B-093B-436E-AFD2-8BE9B0AE1DBB}">
      <dsp:nvSpPr>
        <dsp:cNvPr id="0" name=""/>
        <dsp:cNvSpPr/>
      </dsp:nvSpPr>
      <dsp:spPr>
        <a:xfrm>
          <a:off x="0" y="4280171"/>
          <a:ext cx="11138297" cy="52416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CO" sz="2000" b="1" kern="1200" dirty="0" smtClean="0">
              <a:latin typeface="Calibri" pitchFamily="34" charset="0"/>
            </a:rPr>
            <a:t>8. </a:t>
          </a:r>
          <a:r>
            <a:rPr lang="es-CO" sz="2000" b="0" kern="1200" dirty="0" smtClean="0">
              <a:latin typeface="Calibri" pitchFamily="34" charset="0"/>
            </a:rPr>
            <a:t>Capacitaciones.</a:t>
          </a:r>
          <a:endParaRPr lang="es-CO" sz="2000" b="1" kern="1200" dirty="0">
            <a:latin typeface="Calibri" pitchFamily="34" charset="0"/>
          </a:endParaRPr>
        </a:p>
      </dsp:txBody>
      <dsp:txXfrm>
        <a:off x="0" y="4280171"/>
        <a:ext cx="11138297" cy="524160"/>
      </dsp:txXfrm>
    </dsp:sp>
    <dsp:sp modelId="{7F630FCA-2D54-4905-870A-D5C44B7E3205}">
      <dsp:nvSpPr>
        <dsp:cNvPr id="0" name=""/>
        <dsp:cNvSpPr/>
      </dsp:nvSpPr>
      <dsp:spPr>
        <a:xfrm>
          <a:off x="0" y="4884971"/>
          <a:ext cx="11138297" cy="52416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CO" sz="2000" b="1" kern="1200" dirty="0" smtClean="0">
              <a:latin typeface="Calibri" pitchFamily="34" charset="0"/>
            </a:rPr>
            <a:t>9. </a:t>
          </a:r>
          <a:r>
            <a:rPr lang="es-CO" sz="2000" b="0" kern="1200" dirty="0" smtClean="0">
              <a:latin typeface="Calibri" pitchFamily="34" charset="0"/>
            </a:rPr>
            <a:t>Proposiciones y varios.</a:t>
          </a:r>
        </a:p>
      </dsp:txBody>
      <dsp:txXfrm>
        <a:off x="0" y="4884971"/>
        <a:ext cx="11138297" cy="52416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B30A4F1-D96C-49D3-A090-464121BE8171}">
      <dsp:nvSpPr>
        <dsp:cNvPr id="0" name=""/>
        <dsp:cNvSpPr/>
      </dsp:nvSpPr>
      <dsp:spPr>
        <a:xfrm>
          <a:off x="0" y="501899"/>
          <a:ext cx="9214908"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07002C-6625-456C-9771-7B49D06DEAD5}">
      <dsp:nvSpPr>
        <dsp:cNvPr id="0" name=""/>
        <dsp:cNvSpPr/>
      </dsp:nvSpPr>
      <dsp:spPr>
        <a:xfrm>
          <a:off x="438698" y="59099"/>
          <a:ext cx="8773951"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11" tIns="0" rIns="243811" bIns="0" numCol="1" spcCol="1270" anchor="ctr" anchorCtr="0">
          <a:noAutofit/>
        </a:bodyPr>
        <a:lstStyle/>
        <a:p>
          <a:pPr lvl="0" algn="l" defTabSz="1244600">
            <a:lnSpc>
              <a:spcPct val="90000"/>
            </a:lnSpc>
            <a:spcBef>
              <a:spcPct val="0"/>
            </a:spcBef>
            <a:spcAft>
              <a:spcPct val="35000"/>
            </a:spcAft>
          </a:pPr>
          <a:r>
            <a:rPr lang="es-CO" sz="2800" kern="1200" dirty="0" smtClean="0"/>
            <a:t>4.1 Capacitaciones</a:t>
          </a:r>
          <a:endParaRPr lang="es-CO" sz="2800" kern="1200" dirty="0"/>
        </a:p>
      </dsp:txBody>
      <dsp:txXfrm>
        <a:off x="438698" y="59099"/>
        <a:ext cx="8773951" cy="885600"/>
      </dsp:txXfrm>
    </dsp:sp>
    <dsp:sp modelId="{682C10E5-D4F9-4684-859C-A74EE9E40F50}">
      <dsp:nvSpPr>
        <dsp:cNvPr id="0" name=""/>
        <dsp:cNvSpPr/>
      </dsp:nvSpPr>
      <dsp:spPr>
        <a:xfrm>
          <a:off x="0" y="1862700"/>
          <a:ext cx="9214908"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482BB5-E4FD-49F4-9161-1FDEA4E37144}">
      <dsp:nvSpPr>
        <dsp:cNvPr id="0" name=""/>
        <dsp:cNvSpPr/>
      </dsp:nvSpPr>
      <dsp:spPr>
        <a:xfrm>
          <a:off x="438698" y="1419899"/>
          <a:ext cx="8773951"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11" tIns="0" rIns="243811" bIns="0" numCol="1" spcCol="1270" anchor="ctr" anchorCtr="0">
          <a:noAutofit/>
        </a:bodyPr>
        <a:lstStyle/>
        <a:p>
          <a:pPr lvl="0" algn="l" defTabSz="1244600">
            <a:lnSpc>
              <a:spcPct val="90000"/>
            </a:lnSpc>
            <a:spcBef>
              <a:spcPct val="0"/>
            </a:spcBef>
            <a:spcAft>
              <a:spcPct val="35000"/>
            </a:spcAft>
          </a:pPr>
          <a:r>
            <a:rPr lang="es-CO" sz="2800" kern="1200" dirty="0" smtClean="0"/>
            <a:t>4.1.1 Junta Directiva – Sesión de Fortalecimiento Riesgo - Auditoría</a:t>
          </a:r>
          <a:endParaRPr lang="es-CO" sz="2800" kern="1200" dirty="0"/>
        </a:p>
      </dsp:txBody>
      <dsp:txXfrm>
        <a:off x="438698" y="1419899"/>
        <a:ext cx="8773951" cy="885600"/>
      </dsp:txXfrm>
    </dsp:sp>
    <dsp:sp modelId="{260C2EA2-EFDC-4A3E-A1BC-79088DF401BD}">
      <dsp:nvSpPr>
        <dsp:cNvPr id="0" name=""/>
        <dsp:cNvSpPr/>
      </dsp:nvSpPr>
      <dsp:spPr>
        <a:xfrm>
          <a:off x="0" y="3223500"/>
          <a:ext cx="9214908" cy="75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6B4033-2948-4DF0-A7FE-A25A7F855687}">
      <dsp:nvSpPr>
        <dsp:cNvPr id="0" name=""/>
        <dsp:cNvSpPr/>
      </dsp:nvSpPr>
      <dsp:spPr>
        <a:xfrm>
          <a:off x="438698" y="2780700"/>
          <a:ext cx="8773951" cy="88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11" tIns="0" rIns="243811" bIns="0" numCol="1" spcCol="1270" anchor="ctr" anchorCtr="0">
          <a:noAutofit/>
        </a:bodyPr>
        <a:lstStyle/>
        <a:p>
          <a:pPr lvl="0" algn="l" defTabSz="1244600">
            <a:lnSpc>
              <a:spcPct val="90000"/>
            </a:lnSpc>
            <a:spcBef>
              <a:spcPct val="0"/>
            </a:spcBef>
            <a:spcAft>
              <a:spcPct val="35000"/>
            </a:spcAft>
          </a:pPr>
          <a:r>
            <a:rPr lang="es-CO" sz="2800" kern="1200" dirty="0" smtClean="0"/>
            <a:t>4.1.2. Código de Buen Gobierno y obligatorias – Gestión Humana</a:t>
          </a:r>
          <a:endParaRPr lang="es-CO" sz="2800" kern="1200" dirty="0"/>
        </a:p>
      </dsp:txBody>
      <dsp:txXfrm>
        <a:off x="438698" y="2780700"/>
        <a:ext cx="8773951" cy="8856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B30A4F1-D96C-49D3-A090-464121BE8171}">
      <dsp:nvSpPr>
        <dsp:cNvPr id="0" name=""/>
        <dsp:cNvSpPr/>
      </dsp:nvSpPr>
      <dsp:spPr>
        <a:xfrm>
          <a:off x="0" y="246353"/>
          <a:ext cx="9424287"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07002C-6625-456C-9771-7B49D06DEAD5}">
      <dsp:nvSpPr>
        <dsp:cNvPr id="0" name=""/>
        <dsp:cNvSpPr/>
      </dsp:nvSpPr>
      <dsp:spPr>
        <a:xfrm>
          <a:off x="471214" y="10193"/>
          <a:ext cx="659700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351" tIns="0" rIns="249351" bIns="0" numCol="1" spcCol="1270" anchor="ctr" anchorCtr="0">
          <a:noAutofit/>
        </a:bodyPr>
        <a:lstStyle/>
        <a:p>
          <a:pPr lvl="0" algn="l" defTabSz="977900">
            <a:lnSpc>
              <a:spcPct val="90000"/>
            </a:lnSpc>
            <a:spcBef>
              <a:spcPct val="0"/>
            </a:spcBef>
            <a:spcAft>
              <a:spcPct val="35000"/>
            </a:spcAft>
          </a:pPr>
          <a:r>
            <a:rPr lang="es-CO" sz="2200" kern="1200" dirty="0" smtClean="0"/>
            <a:t>a. Definiciones de Políticas de Alta Gerencia	</a:t>
          </a:r>
          <a:endParaRPr lang="es-CO" sz="2200" kern="1200" dirty="0"/>
        </a:p>
      </dsp:txBody>
      <dsp:txXfrm>
        <a:off x="471214" y="10193"/>
        <a:ext cx="6597000" cy="472320"/>
      </dsp:txXfrm>
    </dsp:sp>
    <dsp:sp modelId="{682C10E5-D4F9-4684-859C-A74EE9E40F50}">
      <dsp:nvSpPr>
        <dsp:cNvPr id="0" name=""/>
        <dsp:cNvSpPr/>
      </dsp:nvSpPr>
      <dsp:spPr>
        <a:xfrm>
          <a:off x="0" y="972113"/>
          <a:ext cx="9424287"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482BB5-E4FD-49F4-9161-1FDEA4E37144}">
      <dsp:nvSpPr>
        <dsp:cNvPr id="0" name=""/>
        <dsp:cNvSpPr/>
      </dsp:nvSpPr>
      <dsp:spPr>
        <a:xfrm>
          <a:off x="471214" y="735953"/>
          <a:ext cx="659700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351" tIns="0" rIns="249351" bIns="0" numCol="1" spcCol="1270" anchor="ctr" anchorCtr="0">
          <a:noAutofit/>
        </a:bodyPr>
        <a:lstStyle/>
        <a:p>
          <a:pPr lvl="0" algn="l" defTabSz="977900">
            <a:lnSpc>
              <a:spcPct val="90000"/>
            </a:lnSpc>
            <a:spcBef>
              <a:spcPct val="0"/>
            </a:spcBef>
            <a:spcAft>
              <a:spcPct val="35000"/>
            </a:spcAft>
          </a:pPr>
          <a:r>
            <a:rPr lang="es-CO" sz="2200" kern="1200" dirty="0" smtClean="0"/>
            <a:t>b. Seguimiento implementación Política Salarial.</a:t>
          </a:r>
          <a:endParaRPr lang="es-CO" sz="2200" kern="1200" dirty="0"/>
        </a:p>
      </dsp:txBody>
      <dsp:txXfrm>
        <a:off x="471214" y="735953"/>
        <a:ext cx="6597000" cy="472320"/>
      </dsp:txXfrm>
    </dsp:sp>
    <dsp:sp modelId="{260C2EA2-EFDC-4A3E-A1BC-79088DF401BD}">
      <dsp:nvSpPr>
        <dsp:cNvPr id="0" name=""/>
        <dsp:cNvSpPr/>
      </dsp:nvSpPr>
      <dsp:spPr>
        <a:xfrm>
          <a:off x="0" y="1697873"/>
          <a:ext cx="9424287"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6B4033-2948-4DF0-A7FE-A25A7F855687}">
      <dsp:nvSpPr>
        <dsp:cNvPr id="0" name=""/>
        <dsp:cNvSpPr/>
      </dsp:nvSpPr>
      <dsp:spPr>
        <a:xfrm>
          <a:off x="471214" y="1461713"/>
          <a:ext cx="659700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351" tIns="0" rIns="249351" bIns="0" numCol="1" spcCol="1270" anchor="ctr" anchorCtr="0">
          <a:noAutofit/>
        </a:bodyPr>
        <a:lstStyle/>
        <a:p>
          <a:pPr lvl="0" algn="l" defTabSz="977900">
            <a:lnSpc>
              <a:spcPct val="90000"/>
            </a:lnSpc>
            <a:spcBef>
              <a:spcPct val="0"/>
            </a:spcBef>
            <a:spcAft>
              <a:spcPct val="35000"/>
            </a:spcAft>
          </a:pPr>
          <a:r>
            <a:rPr lang="es-CO" sz="2200" kern="1200" dirty="0" smtClean="0"/>
            <a:t>c. Definición de Evaluación de la Junta Directiva.</a:t>
          </a:r>
          <a:endParaRPr lang="es-CO" sz="2200" kern="1200" dirty="0"/>
        </a:p>
      </dsp:txBody>
      <dsp:txXfrm>
        <a:off x="471214" y="1461713"/>
        <a:ext cx="6597000" cy="472320"/>
      </dsp:txXfrm>
    </dsp:sp>
    <dsp:sp modelId="{AC1B6FDF-1855-4A08-8A53-0EAFD01A32D3}">
      <dsp:nvSpPr>
        <dsp:cNvPr id="0" name=""/>
        <dsp:cNvSpPr/>
      </dsp:nvSpPr>
      <dsp:spPr>
        <a:xfrm>
          <a:off x="0" y="2527558"/>
          <a:ext cx="9424287"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8BC29B-27B6-4183-A8CC-D2A7949ED677}">
      <dsp:nvSpPr>
        <dsp:cNvPr id="0" name=""/>
        <dsp:cNvSpPr/>
      </dsp:nvSpPr>
      <dsp:spPr>
        <a:xfrm>
          <a:off x="471214" y="2187473"/>
          <a:ext cx="6597000" cy="5762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351" tIns="0" rIns="249351" bIns="0" numCol="1" spcCol="1270" anchor="ctr" anchorCtr="0">
          <a:noAutofit/>
        </a:bodyPr>
        <a:lstStyle/>
        <a:p>
          <a:pPr lvl="0" algn="l" defTabSz="977900">
            <a:lnSpc>
              <a:spcPct val="90000"/>
            </a:lnSpc>
            <a:spcBef>
              <a:spcPct val="0"/>
            </a:spcBef>
            <a:spcAft>
              <a:spcPct val="35000"/>
            </a:spcAft>
          </a:pPr>
          <a:r>
            <a:rPr lang="es-CO" sz="2200" kern="1200" dirty="0" smtClean="0"/>
            <a:t>d. Definiciones de Políticas de Revelación de Información.</a:t>
          </a:r>
          <a:endParaRPr lang="es-CO" sz="2200" kern="1200" dirty="0"/>
        </a:p>
      </dsp:txBody>
      <dsp:txXfrm>
        <a:off x="471214" y="2187473"/>
        <a:ext cx="6597000" cy="576244"/>
      </dsp:txXfrm>
    </dsp:sp>
    <dsp:sp modelId="{4F13CF55-4ECC-4AB4-A713-309353C6CB3C}">
      <dsp:nvSpPr>
        <dsp:cNvPr id="0" name=""/>
        <dsp:cNvSpPr/>
      </dsp:nvSpPr>
      <dsp:spPr>
        <a:xfrm>
          <a:off x="0" y="3385062"/>
          <a:ext cx="9424287"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325C9E-E639-4C3E-9881-31123BED9CDD}">
      <dsp:nvSpPr>
        <dsp:cNvPr id="0" name=""/>
        <dsp:cNvSpPr/>
      </dsp:nvSpPr>
      <dsp:spPr>
        <a:xfrm>
          <a:off x="471214" y="3017158"/>
          <a:ext cx="6597000" cy="6040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351" tIns="0" rIns="249351" bIns="0" numCol="1" spcCol="1270" anchor="ctr" anchorCtr="0">
          <a:noAutofit/>
        </a:bodyPr>
        <a:lstStyle/>
        <a:p>
          <a:pPr lvl="0" algn="l" defTabSz="977900">
            <a:lnSpc>
              <a:spcPct val="90000"/>
            </a:lnSpc>
            <a:spcBef>
              <a:spcPct val="0"/>
            </a:spcBef>
            <a:spcAft>
              <a:spcPct val="35000"/>
            </a:spcAft>
          </a:pPr>
          <a:r>
            <a:rPr lang="es-CO" sz="2200" kern="1200" dirty="0" smtClean="0"/>
            <a:t>e. Definiciones de Políticas de Partes Vinculadas.</a:t>
          </a:r>
          <a:endParaRPr lang="es-CO" sz="2200" kern="1200" dirty="0"/>
        </a:p>
      </dsp:txBody>
      <dsp:txXfrm>
        <a:off x="471214" y="3017158"/>
        <a:ext cx="6597000" cy="604064"/>
      </dsp:txXfrm>
    </dsp:sp>
    <dsp:sp modelId="{C7AB441C-5B6D-4291-AA1B-5F789E776686}">
      <dsp:nvSpPr>
        <dsp:cNvPr id="0" name=""/>
        <dsp:cNvSpPr/>
      </dsp:nvSpPr>
      <dsp:spPr>
        <a:xfrm>
          <a:off x="0" y="4206741"/>
          <a:ext cx="9424287"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BD5F58-9C6B-4096-AE21-6A75F40DE4D4}">
      <dsp:nvSpPr>
        <dsp:cNvPr id="0" name=""/>
        <dsp:cNvSpPr/>
      </dsp:nvSpPr>
      <dsp:spPr>
        <a:xfrm>
          <a:off x="471214" y="3874662"/>
          <a:ext cx="6597000" cy="5682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351" tIns="0" rIns="249351" bIns="0" numCol="1" spcCol="1270" anchor="ctr" anchorCtr="0">
          <a:noAutofit/>
        </a:bodyPr>
        <a:lstStyle/>
        <a:p>
          <a:pPr lvl="0" algn="l" defTabSz="977900">
            <a:lnSpc>
              <a:spcPct val="90000"/>
            </a:lnSpc>
            <a:spcBef>
              <a:spcPct val="0"/>
            </a:spcBef>
            <a:spcAft>
              <a:spcPct val="35000"/>
            </a:spcAft>
          </a:pPr>
          <a:r>
            <a:rPr lang="es-CO" sz="2200" kern="1200" dirty="0" smtClean="0"/>
            <a:t>f. Seguimiento Estrategia Corporativa BMC, previa a la Junta Especial.</a:t>
          </a:r>
          <a:endParaRPr lang="es-CO" sz="2200" kern="1200" dirty="0"/>
        </a:p>
      </dsp:txBody>
      <dsp:txXfrm>
        <a:off x="471214" y="3874662"/>
        <a:ext cx="6597000" cy="568238"/>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3EF5FE7-BB44-4926-B2C4-0811E835AB81}">
      <dsp:nvSpPr>
        <dsp:cNvPr id="0" name=""/>
        <dsp:cNvSpPr/>
      </dsp:nvSpPr>
      <dsp:spPr>
        <a:xfrm>
          <a:off x="0" y="101278"/>
          <a:ext cx="11244974" cy="608400"/>
        </a:xfrm>
        <a:prstGeom prst="roundRect">
          <a:avLst/>
        </a:prstGeom>
        <a:solidFill>
          <a:srgbClr val="04499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s-CO" sz="2600" kern="1200" dirty="0" smtClean="0"/>
            <a:t>Status Quo Dirección de Gestión Humana - Procesos</a:t>
          </a:r>
          <a:endParaRPr lang="es-CO" sz="2600" kern="1200" dirty="0"/>
        </a:p>
      </dsp:txBody>
      <dsp:txXfrm>
        <a:off x="0" y="101278"/>
        <a:ext cx="11244974" cy="608400"/>
      </dsp:txXfrm>
    </dsp:sp>
    <dsp:sp modelId="{007B5171-AFB1-4729-B5A0-011869E2A163}">
      <dsp:nvSpPr>
        <dsp:cNvPr id="0" name=""/>
        <dsp:cNvSpPr/>
      </dsp:nvSpPr>
      <dsp:spPr>
        <a:xfrm>
          <a:off x="0" y="709678"/>
          <a:ext cx="11244974"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2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CO" sz="2000" kern="1200" dirty="0" smtClean="0"/>
            <a:t>Status Quo Procesos Gestión Humana</a:t>
          </a:r>
          <a:endParaRPr lang="es-CO" sz="2000" kern="1200" dirty="0"/>
        </a:p>
      </dsp:txBody>
      <dsp:txXfrm>
        <a:off x="0" y="709678"/>
        <a:ext cx="11244974" cy="430560"/>
      </dsp:txXfrm>
    </dsp:sp>
    <dsp:sp modelId="{6D33E85B-50B7-4764-A60D-7C558209468F}">
      <dsp:nvSpPr>
        <dsp:cNvPr id="0" name=""/>
        <dsp:cNvSpPr/>
      </dsp:nvSpPr>
      <dsp:spPr>
        <a:xfrm>
          <a:off x="0" y="1140238"/>
          <a:ext cx="11244974" cy="608400"/>
        </a:xfrm>
        <a:prstGeom prst="roundRect">
          <a:avLst/>
        </a:prstGeom>
        <a:solidFill>
          <a:srgbClr val="04499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s-CO" sz="2600" kern="1200" dirty="0" smtClean="0"/>
            <a:t>Mapa de Cargos Alta Gerencia</a:t>
          </a:r>
          <a:endParaRPr lang="es-CO" sz="2600" kern="1200" dirty="0"/>
        </a:p>
      </dsp:txBody>
      <dsp:txXfrm>
        <a:off x="0" y="1140238"/>
        <a:ext cx="11244974" cy="608400"/>
      </dsp:txXfrm>
    </dsp:sp>
    <dsp:sp modelId="{29FF8C0A-72C4-44AF-8971-78267302AD2A}">
      <dsp:nvSpPr>
        <dsp:cNvPr id="0" name=""/>
        <dsp:cNvSpPr/>
      </dsp:nvSpPr>
      <dsp:spPr>
        <a:xfrm>
          <a:off x="0" y="1748638"/>
          <a:ext cx="11244974"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2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CO" sz="2000" kern="1200" dirty="0" smtClean="0"/>
            <a:t>Estructura Alta Gerencia</a:t>
          </a:r>
          <a:endParaRPr lang="es-CO" sz="2000" kern="1200" dirty="0"/>
        </a:p>
        <a:p>
          <a:pPr marL="228600" lvl="1" indent="-228600" algn="l" defTabSz="889000">
            <a:lnSpc>
              <a:spcPct val="90000"/>
            </a:lnSpc>
            <a:spcBef>
              <a:spcPct val="0"/>
            </a:spcBef>
            <a:spcAft>
              <a:spcPct val="20000"/>
            </a:spcAft>
            <a:buChar char="••"/>
          </a:pPr>
          <a:r>
            <a:rPr lang="es-CO" sz="2000" kern="1200" dirty="0" smtClean="0"/>
            <a:t>Mapa de Cargos</a:t>
          </a:r>
          <a:endParaRPr lang="es-CO" sz="2000" kern="1200" dirty="0"/>
        </a:p>
        <a:p>
          <a:pPr marL="228600" lvl="1" indent="-228600" algn="l" defTabSz="889000">
            <a:lnSpc>
              <a:spcPct val="90000"/>
            </a:lnSpc>
            <a:spcBef>
              <a:spcPct val="0"/>
            </a:spcBef>
            <a:spcAft>
              <a:spcPct val="20000"/>
            </a:spcAft>
            <a:buChar char="••"/>
          </a:pPr>
          <a:r>
            <a:rPr lang="es-CO" sz="2000" kern="1200" dirty="0" smtClean="0"/>
            <a:t>Revisión Cargos Prioritarios</a:t>
          </a:r>
          <a:endParaRPr lang="es-CO" sz="2000" kern="1200" dirty="0"/>
        </a:p>
      </dsp:txBody>
      <dsp:txXfrm>
        <a:off x="0" y="1748638"/>
        <a:ext cx="11244974" cy="995670"/>
      </dsp:txXfrm>
    </dsp:sp>
    <dsp:sp modelId="{5C8FC485-97B0-44BD-99D6-F47DF419B0EC}">
      <dsp:nvSpPr>
        <dsp:cNvPr id="0" name=""/>
        <dsp:cNvSpPr/>
      </dsp:nvSpPr>
      <dsp:spPr>
        <a:xfrm>
          <a:off x="0" y="2744308"/>
          <a:ext cx="11244974" cy="608400"/>
        </a:xfrm>
        <a:prstGeom prst="roundRect">
          <a:avLst/>
        </a:prstGeom>
        <a:solidFill>
          <a:srgbClr val="04499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s-CO" sz="2600" kern="1200" dirty="0" smtClean="0"/>
            <a:t>Estudio Estructura Auditoria Interna</a:t>
          </a:r>
          <a:endParaRPr lang="es-CO" sz="2600" kern="1200" dirty="0"/>
        </a:p>
      </dsp:txBody>
      <dsp:txXfrm>
        <a:off x="0" y="2744308"/>
        <a:ext cx="11244974" cy="608400"/>
      </dsp:txXfrm>
    </dsp:sp>
    <dsp:sp modelId="{8883F511-54D6-4A8A-BB15-29E87C5114FC}">
      <dsp:nvSpPr>
        <dsp:cNvPr id="0" name=""/>
        <dsp:cNvSpPr/>
      </dsp:nvSpPr>
      <dsp:spPr>
        <a:xfrm>
          <a:off x="0" y="3352708"/>
          <a:ext cx="11244974"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2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CO" sz="2000" kern="1200" dirty="0" smtClean="0"/>
            <a:t>Estructura</a:t>
          </a:r>
          <a:endParaRPr lang="es-CO" sz="2000" kern="1200" dirty="0"/>
        </a:p>
        <a:p>
          <a:pPr marL="228600" lvl="1" indent="-228600" algn="l" defTabSz="889000">
            <a:lnSpc>
              <a:spcPct val="90000"/>
            </a:lnSpc>
            <a:spcBef>
              <a:spcPct val="0"/>
            </a:spcBef>
            <a:spcAft>
              <a:spcPct val="20000"/>
            </a:spcAft>
            <a:buChar char="••"/>
          </a:pPr>
          <a:r>
            <a:rPr lang="es-CO" sz="2000" kern="1200" dirty="0" smtClean="0"/>
            <a:t>Revisión y Análisis Estructura</a:t>
          </a:r>
          <a:endParaRPr lang="es-CO" sz="2000" kern="1200" dirty="0"/>
        </a:p>
        <a:p>
          <a:pPr marL="228600" lvl="1" indent="-228600" algn="l" defTabSz="889000">
            <a:lnSpc>
              <a:spcPct val="90000"/>
            </a:lnSpc>
            <a:spcBef>
              <a:spcPct val="0"/>
            </a:spcBef>
            <a:spcAft>
              <a:spcPct val="20000"/>
            </a:spcAft>
            <a:buChar char="••"/>
          </a:pPr>
          <a:r>
            <a:rPr lang="es-CO" sz="2000" kern="1200" dirty="0" smtClean="0"/>
            <a:t>Propuesta</a:t>
          </a:r>
          <a:endParaRPr lang="es-CO" sz="2000" kern="1200" dirty="0"/>
        </a:p>
      </dsp:txBody>
      <dsp:txXfrm>
        <a:off x="0" y="3352708"/>
        <a:ext cx="11244974" cy="995670"/>
      </dsp:txXfrm>
    </dsp:sp>
    <dsp:sp modelId="{18EFB5B1-2AAC-4A91-93A9-DEF6A3122670}">
      <dsp:nvSpPr>
        <dsp:cNvPr id="0" name=""/>
        <dsp:cNvSpPr/>
      </dsp:nvSpPr>
      <dsp:spPr>
        <a:xfrm>
          <a:off x="0" y="4348378"/>
          <a:ext cx="11244974" cy="608400"/>
        </a:xfrm>
        <a:prstGeom prst="roundRect">
          <a:avLst/>
        </a:prstGeom>
        <a:solidFill>
          <a:srgbClr val="04499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s-CO" sz="2600" kern="1200" dirty="0" smtClean="0"/>
            <a:t>Cronograma Prioridades Gestión Humana</a:t>
          </a:r>
          <a:endParaRPr lang="es-CO" sz="2600" kern="1200" dirty="0"/>
        </a:p>
      </dsp:txBody>
      <dsp:txXfrm>
        <a:off x="0" y="4348378"/>
        <a:ext cx="11244974" cy="608400"/>
      </dsp:txXfrm>
    </dsp:sp>
    <dsp:sp modelId="{BD0F5BCF-4F9F-4AA8-BCE6-1C7B299D2586}">
      <dsp:nvSpPr>
        <dsp:cNvPr id="0" name=""/>
        <dsp:cNvSpPr/>
      </dsp:nvSpPr>
      <dsp:spPr>
        <a:xfrm>
          <a:off x="0" y="4956778"/>
          <a:ext cx="11244974"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2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CO" sz="2000" kern="1200" dirty="0" smtClean="0"/>
            <a:t>Cronograma</a:t>
          </a:r>
          <a:endParaRPr lang="es-CO" sz="2000" kern="1200" dirty="0"/>
        </a:p>
      </dsp:txBody>
      <dsp:txXfrm>
        <a:off x="0" y="4956778"/>
        <a:ext cx="11244974" cy="43056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564463-85F0-4D66-8F41-B0697C01D6AD}">
      <dsp:nvSpPr>
        <dsp:cNvPr id="0" name=""/>
        <dsp:cNvSpPr/>
      </dsp:nvSpPr>
      <dsp:spPr>
        <a:xfrm>
          <a:off x="0" y="113878"/>
          <a:ext cx="11244974" cy="514800"/>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CO" sz="2200" kern="1200" dirty="0" smtClean="0"/>
            <a:t>Plan Estratégico</a:t>
          </a:r>
          <a:endParaRPr lang="es-CO" sz="2200" kern="1200" dirty="0"/>
        </a:p>
      </dsp:txBody>
      <dsp:txXfrm>
        <a:off x="0" y="113878"/>
        <a:ext cx="11244974" cy="514800"/>
      </dsp:txXfrm>
    </dsp:sp>
    <dsp:sp modelId="{E9D47679-2E9B-454A-9BF9-E673805B1DBC}">
      <dsp:nvSpPr>
        <dsp:cNvPr id="0" name=""/>
        <dsp:cNvSpPr/>
      </dsp:nvSpPr>
      <dsp:spPr>
        <a:xfrm>
          <a:off x="0" y="628678"/>
          <a:ext cx="11244974"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28" tIns="27940" rIns="156464" bIns="27940" numCol="1" spcCol="1270" anchor="t" anchorCtr="0">
          <a:noAutofit/>
        </a:bodyPr>
        <a:lstStyle/>
        <a:p>
          <a:pPr marL="171450" lvl="1" indent="-171450" algn="l" defTabSz="755650">
            <a:lnSpc>
              <a:spcPct val="90000"/>
            </a:lnSpc>
            <a:spcBef>
              <a:spcPct val="0"/>
            </a:spcBef>
            <a:spcAft>
              <a:spcPct val="20000"/>
            </a:spcAft>
            <a:buChar char="••"/>
          </a:pPr>
          <a:endParaRPr lang="es-CO" sz="1700" kern="1200" dirty="0"/>
        </a:p>
      </dsp:txBody>
      <dsp:txXfrm>
        <a:off x="0" y="628678"/>
        <a:ext cx="11244974" cy="364320"/>
      </dsp:txXfrm>
    </dsp:sp>
    <dsp:sp modelId="{13EF5FE7-BB44-4926-B2C4-0811E835AB81}">
      <dsp:nvSpPr>
        <dsp:cNvPr id="0" name=""/>
        <dsp:cNvSpPr/>
      </dsp:nvSpPr>
      <dsp:spPr>
        <a:xfrm>
          <a:off x="0" y="992998"/>
          <a:ext cx="11244974" cy="514800"/>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CO" sz="2200" kern="1200" dirty="0" smtClean="0"/>
            <a:t>Organigrama</a:t>
          </a:r>
          <a:endParaRPr lang="es-CO" sz="2200" kern="1200" dirty="0"/>
        </a:p>
      </dsp:txBody>
      <dsp:txXfrm>
        <a:off x="0" y="992998"/>
        <a:ext cx="11244974" cy="514800"/>
      </dsp:txXfrm>
    </dsp:sp>
    <dsp:sp modelId="{007B5171-AFB1-4729-B5A0-011869E2A163}">
      <dsp:nvSpPr>
        <dsp:cNvPr id="0" name=""/>
        <dsp:cNvSpPr/>
      </dsp:nvSpPr>
      <dsp:spPr>
        <a:xfrm>
          <a:off x="0" y="1507798"/>
          <a:ext cx="11244974"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2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CO" sz="1700" kern="1200" dirty="0"/>
            <a:t>Objetivos</a:t>
          </a:r>
        </a:p>
        <a:p>
          <a:pPr marL="171450" lvl="1" indent="-171450" algn="l" defTabSz="755650">
            <a:lnSpc>
              <a:spcPct val="90000"/>
            </a:lnSpc>
            <a:spcBef>
              <a:spcPct val="0"/>
            </a:spcBef>
            <a:spcAft>
              <a:spcPct val="20000"/>
            </a:spcAft>
            <a:buChar char="••"/>
          </a:pPr>
          <a:r>
            <a:rPr lang="es-CO" sz="1700" kern="1200" dirty="0"/>
            <a:t>Funciones y Responsabilidades </a:t>
          </a:r>
        </a:p>
        <a:p>
          <a:pPr marL="171450" lvl="1" indent="-171450" algn="l" defTabSz="755650">
            <a:lnSpc>
              <a:spcPct val="90000"/>
            </a:lnSpc>
            <a:spcBef>
              <a:spcPct val="0"/>
            </a:spcBef>
            <a:spcAft>
              <a:spcPct val="20000"/>
            </a:spcAft>
            <a:buChar char="••"/>
          </a:pPr>
          <a:r>
            <a:rPr lang="es-CO" sz="1700" kern="1200" dirty="0"/>
            <a:t>Número de Cargos Asignados</a:t>
          </a:r>
        </a:p>
      </dsp:txBody>
      <dsp:txXfrm>
        <a:off x="0" y="1507798"/>
        <a:ext cx="11244974" cy="842490"/>
      </dsp:txXfrm>
    </dsp:sp>
    <dsp:sp modelId="{6D33E85B-50B7-4764-A60D-7C558209468F}">
      <dsp:nvSpPr>
        <dsp:cNvPr id="0" name=""/>
        <dsp:cNvSpPr/>
      </dsp:nvSpPr>
      <dsp:spPr>
        <a:xfrm>
          <a:off x="0" y="2350288"/>
          <a:ext cx="11244974" cy="514800"/>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CO" sz="2200" kern="1200" dirty="0" smtClean="0"/>
            <a:t>Indicadores  y Aspectos  Financieros</a:t>
          </a:r>
          <a:endParaRPr lang="es-CO" sz="2200" kern="1200" dirty="0"/>
        </a:p>
      </dsp:txBody>
      <dsp:txXfrm>
        <a:off x="0" y="2350288"/>
        <a:ext cx="11244974" cy="514800"/>
      </dsp:txXfrm>
    </dsp:sp>
    <dsp:sp modelId="{29FF8C0A-72C4-44AF-8971-78267302AD2A}">
      <dsp:nvSpPr>
        <dsp:cNvPr id="0" name=""/>
        <dsp:cNvSpPr/>
      </dsp:nvSpPr>
      <dsp:spPr>
        <a:xfrm>
          <a:off x="0" y="2865088"/>
          <a:ext cx="11244974" cy="55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2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CO" sz="1700" kern="1200" dirty="0" smtClean="0"/>
            <a:t>Indicadores Financieros</a:t>
          </a:r>
          <a:endParaRPr lang="es-CO" sz="1700" kern="1200" dirty="0"/>
        </a:p>
        <a:p>
          <a:pPr marL="171450" lvl="1" indent="-171450" algn="l" defTabSz="755650">
            <a:lnSpc>
              <a:spcPct val="90000"/>
            </a:lnSpc>
            <a:spcBef>
              <a:spcPct val="0"/>
            </a:spcBef>
            <a:spcAft>
              <a:spcPct val="20000"/>
            </a:spcAft>
            <a:buChar char="••"/>
          </a:pPr>
          <a:r>
            <a:rPr lang="es-CO" sz="1700" kern="1200" dirty="0" smtClean="0"/>
            <a:t>Aspectos  Financieros</a:t>
          </a:r>
          <a:endParaRPr lang="es-CO" sz="1700" kern="1200" dirty="0"/>
        </a:p>
      </dsp:txBody>
      <dsp:txXfrm>
        <a:off x="0" y="2865088"/>
        <a:ext cx="11244974" cy="557865"/>
      </dsp:txXfrm>
    </dsp:sp>
    <dsp:sp modelId="{5C8FC485-97B0-44BD-99D6-F47DF419B0EC}">
      <dsp:nvSpPr>
        <dsp:cNvPr id="0" name=""/>
        <dsp:cNvSpPr/>
      </dsp:nvSpPr>
      <dsp:spPr>
        <a:xfrm>
          <a:off x="0" y="3422953"/>
          <a:ext cx="11244974" cy="514800"/>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CO" sz="2200" kern="1200" dirty="0" smtClean="0"/>
            <a:t>Estado y comportamiento Líneas de Negocio </a:t>
          </a:r>
          <a:endParaRPr lang="es-CO" sz="2200" kern="1200" dirty="0"/>
        </a:p>
      </dsp:txBody>
      <dsp:txXfrm>
        <a:off x="0" y="3422953"/>
        <a:ext cx="11244974" cy="514800"/>
      </dsp:txXfrm>
    </dsp:sp>
    <dsp:sp modelId="{8883F511-54D6-4A8A-BB15-29E87C5114FC}">
      <dsp:nvSpPr>
        <dsp:cNvPr id="0" name=""/>
        <dsp:cNvSpPr/>
      </dsp:nvSpPr>
      <dsp:spPr>
        <a:xfrm>
          <a:off x="0" y="3937753"/>
          <a:ext cx="11244974" cy="55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2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CO" sz="1700" kern="1200" dirty="0"/>
            <a:t>Volumen de Operaciones</a:t>
          </a:r>
        </a:p>
        <a:p>
          <a:pPr marL="171450" lvl="1" indent="-171450" algn="l" defTabSz="755650">
            <a:lnSpc>
              <a:spcPct val="90000"/>
            </a:lnSpc>
            <a:spcBef>
              <a:spcPct val="0"/>
            </a:spcBef>
            <a:spcAft>
              <a:spcPct val="20000"/>
            </a:spcAft>
            <a:buChar char="••"/>
          </a:pPr>
          <a:r>
            <a:rPr lang="es-CO" sz="1700" kern="1200" dirty="0"/>
            <a:t>Evolución de los últimos 3 años</a:t>
          </a:r>
        </a:p>
      </dsp:txBody>
      <dsp:txXfrm>
        <a:off x="0" y="3937753"/>
        <a:ext cx="11244974" cy="557865"/>
      </dsp:txXfrm>
    </dsp:sp>
    <dsp:sp modelId="{18EFB5B1-2AAC-4A91-93A9-DEF6A3122670}">
      <dsp:nvSpPr>
        <dsp:cNvPr id="0" name=""/>
        <dsp:cNvSpPr/>
      </dsp:nvSpPr>
      <dsp:spPr>
        <a:xfrm>
          <a:off x="0" y="4495618"/>
          <a:ext cx="11244974" cy="514800"/>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CO" sz="2200" kern="1200" dirty="0" smtClean="0"/>
            <a:t>Avances en Estrategia Corporativa</a:t>
          </a:r>
          <a:endParaRPr lang="es-CO" sz="2200" kern="1200" dirty="0"/>
        </a:p>
      </dsp:txBody>
      <dsp:txXfrm>
        <a:off x="0" y="4495618"/>
        <a:ext cx="11244974" cy="514800"/>
      </dsp:txXfrm>
    </dsp:sp>
    <dsp:sp modelId="{BD0F5BCF-4F9F-4AA8-BCE6-1C7B299D2586}">
      <dsp:nvSpPr>
        <dsp:cNvPr id="0" name=""/>
        <dsp:cNvSpPr/>
      </dsp:nvSpPr>
      <dsp:spPr>
        <a:xfrm>
          <a:off x="0" y="5010418"/>
          <a:ext cx="11244974"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028" tIns="27940" rIns="156464" bIns="27940" numCol="1" spcCol="1270" anchor="t" anchorCtr="0">
          <a:noAutofit/>
        </a:bodyPr>
        <a:lstStyle/>
        <a:p>
          <a:pPr marL="171450" lvl="1" indent="-171450" algn="l" defTabSz="755650">
            <a:lnSpc>
              <a:spcPct val="90000"/>
            </a:lnSpc>
            <a:spcBef>
              <a:spcPct val="0"/>
            </a:spcBef>
            <a:spcAft>
              <a:spcPct val="20000"/>
            </a:spcAft>
            <a:buChar char="••"/>
          </a:pPr>
          <a:endParaRPr lang="es-CO" sz="1700" kern="1200" dirty="0"/>
        </a:p>
      </dsp:txBody>
      <dsp:txXfrm>
        <a:off x="0" y="5010418"/>
        <a:ext cx="11244974" cy="36432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7A7ED73-9F04-4ED6-BAC1-AD9465A77B4F}">
      <dsp:nvSpPr>
        <dsp:cNvPr id="0" name=""/>
        <dsp:cNvSpPr/>
      </dsp:nvSpPr>
      <dsp:spPr>
        <a:xfrm>
          <a:off x="2613" y="0"/>
          <a:ext cx="2548887" cy="2881744"/>
        </a:xfrm>
        <a:prstGeom prst="roundRect">
          <a:avLst>
            <a:gd name="adj" fmla="val 1000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CO" sz="2400" b="0" kern="1200" dirty="0">
              <a:latin typeface="Arial"/>
              <a:cs typeface="Arial"/>
            </a:rPr>
            <a:t>Consolidar el MCP como </a:t>
          </a:r>
          <a:r>
            <a:rPr lang="es-CO" sz="2400" b="0" kern="1200" spc="5" dirty="0">
              <a:latin typeface="Arial"/>
              <a:cs typeface="Arial"/>
            </a:rPr>
            <a:t>plataforma </a:t>
          </a:r>
          <a:r>
            <a:rPr lang="es-CO" sz="2400" b="0" kern="1200" dirty="0">
              <a:latin typeface="Arial"/>
              <a:cs typeface="Arial"/>
            </a:rPr>
            <a:t>para </a:t>
          </a:r>
          <a:r>
            <a:rPr lang="es-CO" sz="2400" b="0" kern="1200" spc="-5" dirty="0">
              <a:latin typeface="Arial"/>
              <a:cs typeface="Arial"/>
            </a:rPr>
            <a:t>operadores </a:t>
          </a:r>
          <a:r>
            <a:rPr lang="es-CO" sz="2400" b="0" kern="1200" spc="5" dirty="0">
              <a:latin typeface="Arial"/>
              <a:cs typeface="Arial"/>
            </a:rPr>
            <a:t>sociales</a:t>
          </a:r>
          <a:endParaRPr lang="es-CO" sz="2400" kern="1200" dirty="0"/>
        </a:p>
      </dsp:txBody>
      <dsp:txXfrm>
        <a:off x="2613" y="0"/>
        <a:ext cx="2548887" cy="2881744"/>
      </dsp:txXfrm>
    </dsp:sp>
    <dsp:sp modelId="{D28549EC-FF5C-4972-A3BC-C326AED09B2A}">
      <dsp:nvSpPr>
        <dsp:cNvPr id="0" name=""/>
        <dsp:cNvSpPr/>
      </dsp:nvSpPr>
      <dsp:spPr>
        <a:xfrm>
          <a:off x="2979714" y="0"/>
          <a:ext cx="2548887" cy="2881744"/>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CO" sz="2400" b="0" kern="1200" dirty="0">
              <a:latin typeface="Arial"/>
              <a:cs typeface="Arial"/>
            </a:rPr>
            <a:t>Fortalecer I</a:t>
          </a:r>
          <a:r>
            <a:rPr lang="es-CO" sz="2400" b="0" kern="1200" spc="5" dirty="0">
              <a:latin typeface="Arial"/>
              <a:cs typeface="Arial"/>
            </a:rPr>
            <a:t>nformación </a:t>
          </a:r>
          <a:r>
            <a:rPr lang="es-CO" sz="2400" b="0" kern="1200" spc="-5" dirty="0">
              <a:latin typeface="Arial"/>
              <a:cs typeface="Arial"/>
            </a:rPr>
            <a:t>valiosa</a:t>
          </a:r>
          <a:endParaRPr lang="es-CO" sz="2400" kern="1200" dirty="0"/>
        </a:p>
      </dsp:txBody>
      <dsp:txXfrm>
        <a:off x="2979714" y="0"/>
        <a:ext cx="2548887" cy="2881744"/>
      </dsp:txXfrm>
    </dsp:sp>
    <dsp:sp modelId="{859AC87A-A4E5-4F99-8617-E19A190EDB2D}">
      <dsp:nvSpPr>
        <dsp:cNvPr id="0" name=""/>
        <dsp:cNvSpPr/>
      </dsp:nvSpPr>
      <dsp:spPr>
        <a:xfrm>
          <a:off x="5956815" y="0"/>
          <a:ext cx="2548887" cy="2881744"/>
        </a:xfrm>
        <a:prstGeom prst="roundRect">
          <a:avLst>
            <a:gd name="adj" fmla="val 10000"/>
          </a:avLst>
        </a:prstGeom>
        <a:solidFill>
          <a:srgbClr val="6BADF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CO" sz="2400" b="0" kern="1200" dirty="0">
              <a:latin typeface="Arial"/>
              <a:cs typeface="Arial"/>
            </a:rPr>
            <a:t>Construir sobre el Registro, un negocio de</a:t>
          </a:r>
          <a:r>
            <a:rPr lang="es-CO" sz="2400" b="0" kern="1200" spc="-75" dirty="0">
              <a:latin typeface="Arial"/>
              <a:cs typeface="Arial"/>
            </a:rPr>
            <a:t> </a:t>
          </a:r>
          <a:r>
            <a:rPr lang="es-CO" sz="2400" b="0" kern="1200" spc="5" dirty="0">
              <a:latin typeface="Arial"/>
              <a:cs typeface="Arial"/>
            </a:rPr>
            <a:t>Financiación</a:t>
          </a:r>
          <a:endParaRPr lang="es-CO" sz="2400" kern="1200" dirty="0"/>
        </a:p>
      </dsp:txBody>
      <dsp:txXfrm>
        <a:off x="5956815" y="0"/>
        <a:ext cx="2548887" cy="2881744"/>
      </dsp:txXfrm>
    </dsp:sp>
    <dsp:sp modelId="{227C81D1-D2ED-4CE6-8515-7FFD78C43129}">
      <dsp:nvSpPr>
        <dsp:cNvPr id="0" name=""/>
        <dsp:cNvSpPr/>
      </dsp:nvSpPr>
      <dsp:spPr>
        <a:xfrm>
          <a:off x="8933916" y="0"/>
          <a:ext cx="2548887" cy="2881744"/>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CO" sz="2400" b="0" kern="1200" dirty="0">
              <a:latin typeface="Arial"/>
              <a:cs typeface="Arial"/>
            </a:rPr>
            <a:t>Ampliar convenios  con el gobierno</a:t>
          </a:r>
          <a:endParaRPr lang="es-CO" sz="2400" kern="1200" dirty="0"/>
        </a:p>
      </dsp:txBody>
      <dsp:txXfrm>
        <a:off x="8933916" y="0"/>
        <a:ext cx="2548887" cy="2881744"/>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D6F8B3B-CD6B-4E79-B4E5-A022ED1D262F}">
      <dsp:nvSpPr>
        <dsp:cNvPr id="0" name=""/>
        <dsp:cNvSpPr/>
      </dsp:nvSpPr>
      <dsp:spPr>
        <a:xfrm>
          <a:off x="0" y="123407"/>
          <a:ext cx="1733082" cy="1169373"/>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s-CO" sz="1100" kern="1200" dirty="0"/>
            <a:t>Crecimiento en Ingresos del </a:t>
          </a:r>
          <a:r>
            <a:rPr lang="es-CO" sz="1100" kern="1200" dirty="0" err="1"/>
            <a:t>MCP</a:t>
          </a:r>
          <a:r>
            <a:rPr lang="es-CO" sz="1100" kern="1200" dirty="0"/>
            <a:t> en un </a:t>
          </a:r>
          <a:r>
            <a:rPr lang="es-CO" sz="2000" b="1" kern="1200" dirty="0"/>
            <a:t>237</a:t>
          </a:r>
          <a:r>
            <a:rPr lang="es-CO" sz="2000" kern="1200" dirty="0"/>
            <a:t>%</a:t>
          </a:r>
          <a:r>
            <a:rPr lang="es-CO" sz="1200" kern="1200" dirty="0"/>
            <a:t>, </a:t>
          </a:r>
          <a:r>
            <a:rPr lang="es-CO" sz="1100" kern="1200" dirty="0"/>
            <a:t>Convenios </a:t>
          </a:r>
          <a:r>
            <a:rPr lang="es-CO" sz="1800" b="1" kern="1200" dirty="0"/>
            <a:t>60%</a:t>
          </a:r>
          <a:r>
            <a:rPr lang="es-CO" sz="1600" kern="1200" dirty="0"/>
            <a:t> </a:t>
          </a:r>
          <a:r>
            <a:rPr lang="es-CO" sz="1100" kern="1200" dirty="0"/>
            <a:t>y Gas </a:t>
          </a:r>
          <a:r>
            <a:rPr lang="es-CO" sz="1800" b="1" kern="1200" dirty="0">
              <a:solidFill>
                <a:schemeClr val="bg1"/>
              </a:solidFill>
            </a:rPr>
            <a:t>17%</a:t>
          </a:r>
          <a:endParaRPr lang="es-CO" sz="1600" b="1" kern="1200" dirty="0">
            <a:solidFill>
              <a:schemeClr val="bg1"/>
            </a:solidFill>
          </a:endParaRPr>
        </a:p>
      </dsp:txBody>
      <dsp:txXfrm>
        <a:off x="0" y="123407"/>
        <a:ext cx="1733082" cy="1169373"/>
      </dsp:txXfrm>
    </dsp:sp>
    <dsp:sp modelId="{B70D2D55-9238-4D67-8FFA-304629CE950A}">
      <dsp:nvSpPr>
        <dsp:cNvPr id="0" name=""/>
        <dsp:cNvSpPr/>
      </dsp:nvSpPr>
      <dsp:spPr>
        <a:xfrm>
          <a:off x="1906835" y="160883"/>
          <a:ext cx="1733082" cy="1169373"/>
        </a:xfrm>
        <a:prstGeom prst="rect">
          <a:avLst/>
        </a:prstGeom>
        <a:solidFill>
          <a:srgbClr val="6BADF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kern="1200" dirty="0"/>
            <a:t>Rentabilidad del activo y del Patrimonio  </a:t>
          </a:r>
          <a:r>
            <a:rPr lang="es-CO" sz="2000" b="1" kern="1200" dirty="0"/>
            <a:t>7%</a:t>
          </a:r>
          <a:r>
            <a:rPr lang="es-CO" sz="2000" kern="1200" dirty="0"/>
            <a:t> y </a:t>
          </a:r>
          <a:r>
            <a:rPr lang="es-CO" sz="2000" b="1" kern="1200" dirty="0"/>
            <a:t>8%</a:t>
          </a:r>
          <a:r>
            <a:rPr lang="es-CO" sz="2000" kern="1200" dirty="0"/>
            <a:t> </a:t>
          </a:r>
          <a:r>
            <a:rPr lang="es-CO" sz="1200" kern="1200" dirty="0"/>
            <a:t>respectivamente</a:t>
          </a:r>
          <a:endParaRPr lang="es-CO" sz="2400" kern="1200" dirty="0"/>
        </a:p>
      </dsp:txBody>
      <dsp:txXfrm>
        <a:off x="1906835" y="160883"/>
        <a:ext cx="1733082" cy="1169373"/>
      </dsp:txXfrm>
    </dsp:sp>
    <dsp:sp modelId="{AA0306DE-C92C-4504-BAC3-3F77C5D27023}">
      <dsp:nvSpPr>
        <dsp:cNvPr id="0" name=""/>
        <dsp:cNvSpPr/>
      </dsp:nvSpPr>
      <dsp:spPr>
        <a:xfrm>
          <a:off x="444" y="1503565"/>
          <a:ext cx="1733082" cy="1169373"/>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kern="1200" dirty="0"/>
            <a:t>Margen </a:t>
          </a:r>
          <a:r>
            <a:rPr lang="es-CO" sz="1200" kern="1200" dirty="0" err="1"/>
            <a:t>Ebitda</a:t>
          </a:r>
          <a:r>
            <a:rPr lang="es-CO" sz="1200" kern="1200" dirty="0"/>
            <a:t> a Junio </a:t>
          </a:r>
          <a:r>
            <a:rPr lang="es-CO" sz="2000" b="1" kern="1200" dirty="0"/>
            <a:t>45%</a:t>
          </a:r>
          <a:r>
            <a:rPr lang="es-CO" sz="1600" kern="1200" dirty="0"/>
            <a:t> </a:t>
          </a:r>
          <a:r>
            <a:rPr lang="es-CO" sz="1200" kern="1200" dirty="0"/>
            <a:t>con un crecimiento del </a:t>
          </a:r>
          <a:r>
            <a:rPr lang="es-CO" sz="1200" kern="1200" dirty="0" err="1"/>
            <a:t>Ebita</a:t>
          </a:r>
          <a:r>
            <a:rPr lang="es-CO" sz="1200" kern="1200" dirty="0"/>
            <a:t> a Junio de 2017 del </a:t>
          </a:r>
          <a:r>
            <a:rPr lang="es-CO" sz="2000" b="1" kern="1200" dirty="0"/>
            <a:t>195%.</a:t>
          </a:r>
        </a:p>
      </dsp:txBody>
      <dsp:txXfrm>
        <a:off x="444" y="1503565"/>
        <a:ext cx="1733082" cy="1169373"/>
      </dsp:txXfrm>
    </dsp:sp>
    <dsp:sp modelId="{12A4EF30-E7D1-4A1C-AF3A-785E73286CEB}">
      <dsp:nvSpPr>
        <dsp:cNvPr id="0" name=""/>
        <dsp:cNvSpPr/>
      </dsp:nvSpPr>
      <dsp:spPr>
        <a:xfrm>
          <a:off x="1906835" y="1503565"/>
          <a:ext cx="1733082" cy="1169373"/>
        </a:xfrm>
        <a:prstGeom prst="rect">
          <a:avLst/>
        </a:prstGeom>
        <a:solidFill>
          <a:schemeClr val="accent3">
            <a:hueOff val="8000624"/>
            <a:satOff val="-21460"/>
            <a:lumOff val="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b="0" kern="1200" dirty="0"/>
            <a:t>Utilidad a Junio 2017 de </a:t>
          </a:r>
          <a:r>
            <a:rPr lang="es-CO" sz="2000" b="1" kern="1200" dirty="0"/>
            <a:t>$5.818 </a:t>
          </a:r>
          <a:r>
            <a:rPr lang="es-CO" sz="1200" b="0" kern="1200" dirty="0"/>
            <a:t>millones con un margen neto del </a:t>
          </a:r>
          <a:r>
            <a:rPr lang="es-CO" sz="2000" b="0" kern="1200" dirty="0"/>
            <a:t>33%</a:t>
          </a:r>
          <a:endParaRPr lang="es-CO" sz="900" b="0" kern="1200" dirty="0"/>
        </a:p>
      </dsp:txBody>
      <dsp:txXfrm>
        <a:off x="1906835" y="1503565"/>
        <a:ext cx="1733082" cy="1169373"/>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D6F8B3B-CD6B-4E79-B4E5-A022ED1D262F}">
      <dsp:nvSpPr>
        <dsp:cNvPr id="0" name=""/>
        <dsp:cNvSpPr/>
      </dsp:nvSpPr>
      <dsp:spPr>
        <a:xfrm>
          <a:off x="0" y="103550"/>
          <a:ext cx="2993273" cy="1080004"/>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b="0" kern="1200" dirty="0"/>
            <a:t>Registro de Facturas</a:t>
          </a:r>
        </a:p>
        <a:p>
          <a:pPr lvl="0" algn="ctr" defTabSz="533400">
            <a:lnSpc>
              <a:spcPct val="90000"/>
            </a:lnSpc>
            <a:spcBef>
              <a:spcPct val="0"/>
            </a:spcBef>
            <a:spcAft>
              <a:spcPct val="35000"/>
            </a:spcAft>
          </a:pPr>
          <a:r>
            <a:rPr lang="es-CO" sz="1200" kern="1200" dirty="0"/>
            <a:t>No. Operaciones</a:t>
          </a:r>
          <a:r>
            <a:rPr lang="es-CO" sz="1600" kern="1200" dirty="0"/>
            <a:t>: 892.222</a:t>
          </a:r>
        </a:p>
        <a:p>
          <a:pPr lvl="0" algn="ctr" defTabSz="533400">
            <a:lnSpc>
              <a:spcPct val="90000"/>
            </a:lnSpc>
            <a:spcBef>
              <a:spcPct val="0"/>
            </a:spcBef>
            <a:spcAft>
              <a:spcPct val="35000"/>
            </a:spcAft>
          </a:pPr>
          <a:r>
            <a:rPr lang="es-CO" sz="1100" b="0" kern="1200" dirty="0"/>
            <a:t>Productos más transados:</a:t>
          </a:r>
        </a:p>
        <a:p>
          <a:pPr lvl="0" algn="ctr" defTabSz="533400">
            <a:lnSpc>
              <a:spcPct val="90000"/>
            </a:lnSpc>
            <a:spcBef>
              <a:spcPct val="0"/>
            </a:spcBef>
            <a:spcAft>
              <a:spcPct val="35000"/>
            </a:spcAft>
          </a:pPr>
          <a:r>
            <a:rPr lang="es-CO" sz="1400" b="1" kern="1200" dirty="0"/>
            <a:t> </a:t>
          </a:r>
          <a:r>
            <a:rPr lang="es-CO" sz="1400" kern="1200" dirty="0"/>
            <a:t>Arroz, Ganado. Carne, Aceite, Café,  </a:t>
          </a:r>
        </a:p>
      </dsp:txBody>
      <dsp:txXfrm>
        <a:off x="0" y="103550"/>
        <a:ext cx="2993273" cy="1080004"/>
      </dsp:txXfrm>
    </dsp:sp>
    <dsp:sp modelId="{59DD1AF1-CBDF-477B-B3DD-8A9521B6E4FE}">
      <dsp:nvSpPr>
        <dsp:cNvPr id="0" name=""/>
        <dsp:cNvSpPr/>
      </dsp:nvSpPr>
      <dsp:spPr>
        <a:xfrm>
          <a:off x="2" y="1308507"/>
          <a:ext cx="2993273" cy="1080004"/>
        </a:xfrm>
        <a:prstGeom prst="rect">
          <a:avLst/>
        </a:prstGeom>
        <a:solidFill>
          <a:srgbClr val="6BADF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b="0" kern="1200" dirty="0"/>
            <a:t>Mercado de Compras Públicas</a:t>
          </a:r>
        </a:p>
        <a:p>
          <a:pPr lvl="0" algn="ctr" defTabSz="533400">
            <a:lnSpc>
              <a:spcPct val="90000"/>
            </a:lnSpc>
            <a:spcBef>
              <a:spcPct val="0"/>
            </a:spcBef>
            <a:spcAft>
              <a:spcPct val="35000"/>
            </a:spcAft>
          </a:pPr>
          <a:r>
            <a:rPr lang="es-CO" sz="1100" kern="1200" dirty="0"/>
            <a:t>No. Operaciones: </a:t>
          </a:r>
          <a:r>
            <a:rPr lang="es-CO" sz="1600" kern="1200" dirty="0"/>
            <a:t>315</a:t>
          </a:r>
          <a:endParaRPr lang="es-CO" sz="1100" kern="1200" dirty="0"/>
        </a:p>
        <a:p>
          <a:pPr lvl="0" algn="ctr" defTabSz="533400">
            <a:lnSpc>
              <a:spcPct val="90000"/>
            </a:lnSpc>
            <a:spcBef>
              <a:spcPct val="0"/>
            </a:spcBef>
            <a:spcAft>
              <a:spcPct val="35000"/>
            </a:spcAft>
          </a:pPr>
          <a:r>
            <a:rPr lang="es-CO" sz="1100" kern="1200" dirty="0"/>
            <a:t>Crecimiento en volumen del</a:t>
          </a:r>
        </a:p>
        <a:p>
          <a:pPr lvl="0" algn="ctr" defTabSz="533400">
            <a:lnSpc>
              <a:spcPct val="90000"/>
            </a:lnSpc>
            <a:spcBef>
              <a:spcPct val="0"/>
            </a:spcBef>
            <a:spcAft>
              <a:spcPct val="35000"/>
            </a:spcAft>
          </a:pPr>
          <a:r>
            <a:rPr lang="es-CO" sz="1100" kern="1200" dirty="0"/>
            <a:t> </a:t>
          </a:r>
          <a:r>
            <a:rPr lang="es-CO" sz="2800" kern="1200" dirty="0"/>
            <a:t>247% </a:t>
          </a:r>
          <a:r>
            <a:rPr lang="es-CO" sz="1100" kern="1200" dirty="0"/>
            <a:t>frente al año 2016 </a:t>
          </a:r>
        </a:p>
      </dsp:txBody>
      <dsp:txXfrm>
        <a:off x="2" y="1308507"/>
        <a:ext cx="2993273" cy="1080004"/>
      </dsp:txXfrm>
    </dsp:sp>
    <dsp:sp modelId="{12A4EF30-E7D1-4A1C-AF3A-785E73286CEB}">
      <dsp:nvSpPr>
        <dsp:cNvPr id="0" name=""/>
        <dsp:cNvSpPr/>
      </dsp:nvSpPr>
      <dsp:spPr>
        <a:xfrm>
          <a:off x="2" y="2548699"/>
          <a:ext cx="2993273" cy="1080004"/>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b="0" kern="1200" dirty="0"/>
            <a:t>Mercado de  Financieros</a:t>
          </a:r>
        </a:p>
        <a:p>
          <a:pPr lvl="0" algn="ctr" defTabSz="533400">
            <a:lnSpc>
              <a:spcPct val="90000"/>
            </a:lnSpc>
            <a:spcBef>
              <a:spcPct val="0"/>
            </a:spcBef>
            <a:spcAft>
              <a:spcPct val="35000"/>
            </a:spcAft>
          </a:pPr>
          <a:r>
            <a:rPr lang="es-CO" sz="1100" kern="1200" dirty="0"/>
            <a:t>No. Operaciones</a:t>
          </a:r>
          <a:r>
            <a:rPr lang="es-CO" sz="1400" kern="1200" dirty="0"/>
            <a:t>: </a:t>
          </a:r>
          <a:r>
            <a:rPr lang="es-CO" sz="1600" kern="1200" dirty="0"/>
            <a:t>212</a:t>
          </a:r>
          <a:endParaRPr lang="es-CO" sz="1100" kern="1200" dirty="0"/>
        </a:p>
        <a:p>
          <a:pPr lvl="0" algn="ctr" defTabSz="533400">
            <a:lnSpc>
              <a:spcPct val="90000"/>
            </a:lnSpc>
            <a:spcBef>
              <a:spcPct val="0"/>
            </a:spcBef>
            <a:spcAft>
              <a:spcPct val="35000"/>
            </a:spcAft>
          </a:pPr>
          <a:r>
            <a:rPr lang="es-CO" sz="1100" b="0" kern="1200" dirty="0"/>
            <a:t>Productos más transados</a:t>
          </a:r>
          <a:r>
            <a:rPr lang="es-CO" sz="1100" b="1" kern="1200" dirty="0"/>
            <a:t>: </a:t>
          </a:r>
        </a:p>
        <a:p>
          <a:pPr lvl="0" algn="ctr" defTabSz="533400">
            <a:lnSpc>
              <a:spcPct val="90000"/>
            </a:lnSpc>
            <a:spcBef>
              <a:spcPct val="0"/>
            </a:spcBef>
            <a:spcAft>
              <a:spcPct val="35000"/>
            </a:spcAft>
          </a:pPr>
          <a:r>
            <a:rPr lang="es-CO" sz="1600" kern="1200" dirty="0"/>
            <a:t>Arroz, Fibra de Algodón,.</a:t>
          </a:r>
        </a:p>
      </dsp:txBody>
      <dsp:txXfrm>
        <a:off x="2" y="2548699"/>
        <a:ext cx="2993273" cy="1080004"/>
      </dsp:txXfrm>
    </dsp:sp>
    <dsp:sp modelId="{CB2B7210-6402-444D-9D39-84715B2C3D05}">
      <dsp:nvSpPr>
        <dsp:cNvPr id="0" name=""/>
        <dsp:cNvSpPr/>
      </dsp:nvSpPr>
      <dsp:spPr>
        <a:xfrm>
          <a:off x="2" y="3788891"/>
          <a:ext cx="2993273" cy="1080004"/>
        </a:xfrm>
        <a:prstGeom prst="rect">
          <a:avLst/>
        </a:prstGeom>
        <a:solidFill>
          <a:schemeClr val="accent3">
            <a:hueOff val="8000624"/>
            <a:satOff val="-21460"/>
            <a:lumOff val="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b="0" kern="1200" dirty="0"/>
            <a:t>Mercado de Gas:</a:t>
          </a:r>
        </a:p>
        <a:p>
          <a:pPr lvl="0" algn="ctr" defTabSz="533400">
            <a:lnSpc>
              <a:spcPct val="90000"/>
            </a:lnSpc>
            <a:spcBef>
              <a:spcPct val="0"/>
            </a:spcBef>
            <a:spcAft>
              <a:spcPct val="35000"/>
            </a:spcAft>
          </a:pPr>
          <a:r>
            <a:rPr lang="es-CO" sz="1200" kern="1200" dirty="0"/>
            <a:t>Volumen total negociado en  Suministro de Gas y capacidad de transporte</a:t>
          </a:r>
          <a:endParaRPr lang="es-CO" sz="1400" kern="1200" dirty="0"/>
        </a:p>
      </dsp:txBody>
      <dsp:txXfrm>
        <a:off x="2" y="3788891"/>
        <a:ext cx="2993273" cy="1080004"/>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D6F8B3B-CD6B-4E79-B4E5-A022ED1D262F}">
      <dsp:nvSpPr>
        <dsp:cNvPr id="0" name=""/>
        <dsp:cNvSpPr/>
      </dsp:nvSpPr>
      <dsp:spPr>
        <a:xfrm>
          <a:off x="0" y="0"/>
          <a:ext cx="1908006" cy="1404403"/>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CO" sz="1400" b="0" kern="1200" dirty="0"/>
            <a:t>Registro de Facturas</a:t>
          </a:r>
        </a:p>
        <a:p>
          <a:pPr lvl="0" algn="ctr" defTabSz="622300">
            <a:lnSpc>
              <a:spcPct val="90000"/>
            </a:lnSpc>
            <a:spcBef>
              <a:spcPct val="0"/>
            </a:spcBef>
            <a:spcAft>
              <a:spcPct val="35000"/>
            </a:spcAft>
          </a:pPr>
          <a:r>
            <a:rPr lang="es-CO" sz="1600" kern="1200" dirty="0"/>
            <a:t># </a:t>
          </a:r>
          <a:r>
            <a:rPr lang="es-CO" sz="1600" kern="1200" dirty="0" err="1"/>
            <a:t>Op</a:t>
          </a:r>
          <a:r>
            <a:rPr lang="es-CO" sz="1600" kern="1200" dirty="0"/>
            <a:t>. 2.930.872</a:t>
          </a:r>
        </a:p>
        <a:p>
          <a:pPr lvl="0" algn="ctr" defTabSz="622300">
            <a:lnSpc>
              <a:spcPct val="90000"/>
            </a:lnSpc>
            <a:spcBef>
              <a:spcPct val="0"/>
            </a:spcBef>
            <a:spcAft>
              <a:spcPct val="35000"/>
            </a:spcAft>
          </a:pPr>
          <a:r>
            <a:rPr lang="es-CO" sz="1200" b="0" kern="1200" dirty="0"/>
            <a:t>Productos más transados</a:t>
          </a:r>
          <a:r>
            <a:rPr lang="es-CO" sz="1200" b="1" kern="1200" dirty="0"/>
            <a:t>:</a:t>
          </a:r>
        </a:p>
        <a:p>
          <a:pPr lvl="0" algn="ctr" defTabSz="622300">
            <a:lnSpc>
              <a:spcPct val="90000"/>
            </a:lnSpc>
            <a:spcBef>
              <a:spcPct val="0"/>
            </a:spcBef>
            <a:spcAft>
              <a:spcPct val="35000"/>
            </a:spcAft>
          </a:pPr>
          <a:r>
            <a:rPr lang="es-CO" sz="1200" b="1" kern="1200" dirty="0"/>
            <a:t> </a:t>
          </a:r>
          <a:r>
            <a:rPr lang="es-CO" sz="1400" kern="1200" dirty="0"/>
            <a:t>Arroz, Ganado. Carne, Aceite, Café,  </a:t>
          </a:r>
          <a:endParaRPr lang="es-CO" sz="1200" kern="1200" dirty="0"/>
        </a:p>
      </dsp:txBody>
      <dsp:txXfrm>
        <a:off x="0" y="0"/>
        <a:ext cx="1908006" cy="1404403"/>
      </dsp:txXfrm>
    </dsp:sp>
    <dsp:sp modelId="{59DD1AF1-CBDF-477B-B3DD-8A9521B6E4FE}">
      <dsp:nvSpPr>
        <dsp:cNvPr id="0" name=""/>
        <dsp:cNvSpPr/>
      </dsp:nvSpPr>
      <dsp:spPr>
        <a:xfrm>
          <a:off x="2073243" y="326"/>
          <a:ext cx="1908006" cy="1404403"/>
        </a:xfrm>
        <a:prstGeom prst="rect">
          <a:avLst/>
        </a:prstGeom>
        <a:solidFill>
          <a:srgbClr val="6BADF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just" defTabSz="488950">
            <a:lnSpc>
              <a:spcPct val="90000"/>
            </a:lnSpc>
            <a:spcBef>
              <a:spcPct val="0"/>
            </a:spcBef>
            <a:spcAft>
              <a:spcPct val="35000"/>
            </a:spcAft>
          </a:pPr>
          <a:r>
            <a:rPr lang="es-CO" sz="1100" kern="1200" dirty="0">
              <a:solidFill>
                <a:schemeClr val="bg1"/>
              </a:solidFill>
              <a:latin typeface="Calibri" panose="020F0502020204030204" pitchFamily="34" charset="0"/>
              <a:ea typeface="+mn-ea"/>
              <a:cs typeface="Calibri" panose="020F0502020204030204" pitchFamily="34" charset="0"/>
            </a:rPr>
            <a:t>En la última década (2007-2017), alrededor del </a:t>
          </a:r>
          <a:r>
            <a:rPr lang="es-CO" sz="2400" u="sng" kern="1200" dirty="0">
              <a:solidFill>
                <a:schemeClr val="bg1"/>
              </a:solidFill>
              <a:latin typeface="Calibri" panose="020F0502020204030204" pitchFamily="34" charset="0"/>
              <a:ea typeface="+mn-ea"/>
              <a:cs typeface="Calibri" panose="020F0502020204030204" pitchFamily="34" charset="0"/>
            </a:rPr>
            <a:t>16% </a:t>
          </a:r>
          <a:r>
            <a:rPr lang="es-CO" sz="1100" u="sng" kern="1200" dirty="0">
              <a:solidFill>
                <a:schemeClr val="bg1"/>
              </a:solidFill>
              <a:latin typeface="Calibri" panose="020F0502020204030204" pitchFamily="34" charset="0"/>
              <a:ea typeface="+mn-ea"/>
              <a:cs typeface="Calibri" panose="020F0502020204030204" pitchFamily="34" charset="0"/>
            </a:rPr>
            <a:t>del valor total de las compras públicas</a:t>
          </a:r>
          <a:r>
            <a:rPr lang="es-CO" sz="1100" kern="1200" dirty="0">
              <a:solidFill>
                <a:schemeClr val="bg1"/>
              </a:solidFill>
              <a:latin typeface="Calibri" panose="020F0502020204030204" pitchFamily="34" charset="0"/>
              <a:ea typeface="+mn-ea"/>
              <a:cs typeface="Calibri" panose="020F0502020204030204" pitchFamily="34" charset="0"/>
            </a:rPr>
            <a:t> corresponde a </a:t>
          </a:r>
          <a:r>
            <a:rPr lang="es-CO" sz="1100" i="1" kern="1200" dirty="0" err="1">
              <a:solidFill>
                <a:schemeClr val="bg1"/>
              </a:solidFill>
              <a:latin typeface="Calibri" panose="020F0502020204030204" pitchFamily="34" charset="0"/>
              <a:ea typeface="+mn-ea"/>
              <a:cs typeface="Calibri" panose="020F0502020204030204" pitchFamily="34" charset="0"/>
            </a:rPr>
            <a:t>commodities</a:t>
          </a:r>
          <a:r>
            <a:rPr lang="es-CO" sz="1100" kern="1200" dirty="0">
              <a:solidFill>
                <a:schemeClr val="bg1"/>
              </a:solidFill>
              <a:latin typeface="Calibri" panose="020F0502020204030204" pitchFamily="34" charset="0"/>
              <a:ea typeface="+mn-ea"/>
              <a:cs typeface="Calibri" panose="020F0502020204030204" pitchFamily="34" charset="0"/>
            </a:rPr>
            <a:t> agropecuarios (arroz, azúcar, huevos, leche, ganado)</a:t>
          </a:r>
          <a:endParaRPr lang="es-CO" sz="600" kern="1200" dirty="0">
            <a:solidFill>
              <a:schemeClr val="bg1"/>
            </a:solidFill>
            <a:latin typeface="Calibri" panose="020F0502020204030204" pitchFamily="34" charset="0"/>
            <a:cs typeface="Calibri" panose="020F0502020204030204" pitchFamily="34" charset="0"/>
          </a:endParaRPr>
        </a:p>
      </dsp:txBody>
      <dsp:txXfrm>
        <a:off x="2073243" y="326"/>
        <a:ext cx="1908006" cy="1404403"/>
      </dsp:txXfrm>
    </dsp:sp>
    <dsp:sp modelId="{12A4EF30-E7D1-4A1C-AF3A-785E73286CEB}">
      <dsp:nvSpPr>
        <dsp:cNvPr id="0" name=""/>
        <dsp:cNvSpPr/>
      </dsp:nvSpPr>
      <dsp:spPr>
        <a:xfrm>
          <a:off x="4484" y="1565482"/>
          <a:ext cx="1908006" cy="1404403"/>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b="1" kern="1200" dirty="0"/>
            <a:t>Mercado de  Financieros</a:t>
          </a:r>
        </a:p>
        <a:p>
          <a:pPr lvl="0" algn="ctr" defTabSz="533400">
            <a:lnSpc>
              <a:spcPct val="90000"/>
            </a:lnSpc>
            <a:spcBef>
              <a:spcPct val="0"/>
            </a:spcBef>
            <a:spcAft>
              <a:spcPct val="35000"/>
            </a:spcAft>
          </a:pPr>
          <a:r>
            <a:rPr lang="es-CO" sz="1100" kern="1200" dirty="0"/>
            <a:t>No. Operaciones: 212</a:t>
          </a:r>
        </a:p>
        <a:p>
          <a:pPr lvl="0" algn="ctr" defTabSz="533400">
            <a:lnSpc>
              <a:spcPct val="90000"/>
            </a:lnSpc>
            <a:spcBef>
              <a:spcPct val="0"/>
            </a:spcBef>
            <a:spcAft>
              <a:spcPct val="35000"/>
            </a:spcAft>
          </a:pPr>
          <a:r>
            <a:rPr lang="es-CO" sz="1100" b="1" kern="1200" dirty="0"/>
            <a:t>Productos más transados: </a:t>
          </a:r>
        </a:p>
        <a:p>
          <a:pPr lvl="0" algn="ctr" defTabSz="533400">
            <a:lnSpc>
              <a:spcPct val="90000"/>
            </a:lnSpc>
            <a:spcBef>
              <a:spcPct val="0"/>
            </a:spcBef>
            <a:spcAft>
              <a:spcPct val="35000"/>
            </a:spcAft>
          </a:pPr>
          <a:r>
            <a:rPr lang="es-CO" sz="1100" kern="1200" dirty="0"/>
            <a:t>Arroz, Fibra de Algodón, Café</a:t>
          </a:r>
        </a:p>
      </dsp:txBody>
      <dsp:txXfrm>
        <a:off x="4484" y="1565482"/>
        <a:ext cx="1908006" cy="1404403"/>
      </dsp:txXfrm>
    </dsp:sp>
    <dsp:sp modelId="{CB2B7210-6402-444D-9D39-84715B2C3D05}">
      <dsp:nvSpPr>
        <dsp:cNvPr id="0" name=""/>
        <dsp:cNvSpPr/>
      </dsp:nvSpPr>
      <dsp:spPr>
        <a:xfrm>
          <a:off x="2073243" y="1565482"/>
          <a:ext cx="1908006" cy="1404403"/>
        </a:xfrm>
        <a:prstGeom prst="rect">
          <a:avLst/>
        </a:prstGeom>
        <a:solidFill>
          <a:schemeClr val="accent3">
            <a:hueOff val="8000624"/>
            <a:satOff val="-21460"/>
            <a:lumOff val="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b="1" kern="1200" dirty="0"/>
            <a:t>Mercado de Gas</a:t>
          </a:r>
          <a:r>
            <a:rPr lang="es-CO" sz="1200" kern="1200" dirty="0"/>
            <a:t>:</a:t>
          </a:r>
        </a:p>
        <a:p>
          <a:pPr lvl="0" algn="ctr" defTabSz="533400">
            <a:lnSpc>
              <a:spcPct val="90000"/>
            </a:lnSpc>
            <a:spcBef>
              <a:spcPct val="0"/>
            </a:spcBef>
            <a:spcAft>
              <a:spcPct val="35000"/>
            </a:spcAft>
          </a:pPr>
          <a:r>
            <a:rPr lang="es-CO" sz="1200" kern="1200" dirty="0"/>
            <a:t>Volumen total negociado en  Suministro de Gas y capacidad de transporte</a:t>
          </a:r>
          <a:endParaRPr lang="es-CO" sz="1400" kern="1200" dirty="0"/>
        </a:p>
      </dsp:txBody>
      <dsp:txXfrm>
        <a:off x="2073243" y="1565482"/>
        <a:ext cx="1908006" cy="14044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0520"/>
          </a:xfrm>
          <a:prstGeom prst="rect">
            <a:avLst/>
          </a:prstGeom>
        </p:spPr>
        <p:txBody>
          <a:bodyPr vert="horz" lIns="91440" tIns="45720" rIns="91440" bIns="45720" rtlCol="0"/>
          <a:lstStyle>
            <a:lvl1pPr algn="l" defTabSz="984629"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5265809" y="2"/>
            <a:ext cx="4028440" cy="350520"/>
          </a:xfrm>
          <a:prstGeom prst="rect">
            <a:avLst/>
          </a:prstGeom>
        </p:spPr>
        <p:txBody>
          <a:bodyPr vert="horz" lIns="91440" tIns="45720" rIns="91440" bIns="45720" rtlCol="0"/>
          <a:lstStyle>
            <a:lvl1pPr algn="r" defTabSz="984629" fontAlgn="auto">
              <a:spcBef>
                <a:spcPts val="0"/>
              </a:spcBef>
              <a:spcAft>
                <a:spcPts val="0"/>
              </a:spcAft>
              <a:defRPr sz="1200">
                <a:latin typeface="+mn-lt"/>
                <a:cs typeface="+mn-cs"/>
              </a:defRPr>
            </a:lvl1pPr>
          </a:lstStyle>
          <a:p>
            <a:pPr>
              <a:defRPr/>
            </a:pPr>
            <a:fld id="{F4CDE96E-90D3-4C65-ACAC-33AAC576B616}" type="datetimeFigureOut">
              <a:rPr lang="en-US"/>
              <a:pPr>
                <a:defRPr/>
              </a:pPr>
              <a:t>9/6/2017</a:t>
            </a:fld>
            <a:endParaRPr lang="en-US" dirty="0"/>
          </a:p>
        </p:txBody>
      </p:sp>
      <p:sp>
        <p:nvSpPr>
          <p:cNvPr id="4" name="Footer Placeholder 3"/>
          <p:cNvSpPr>
            <a:spLocks noGrp="1"/>
          </p:cNvSpPr>
          <p:nvPr>
            <p:ph type="ftr" sz="quarter" idx="2"/>
          </p:nvPr>
        </p:nvSpPr>
        <p:spPr>
          <a:xfrm>
            <a:off x="0" y="6658665"/>
            <a:ext cx="4028440" cy="350520"/>
          </a:xfrm>
          <a:prstGeom prst="rect">
            <a:avLst/>
          </a:prstGeom>
        </p:spPr>
        <p:txBody>
          <a:bodyPr vert="horz" lIns="91440" tIns="45720" rIns="91440" bIns="45720" rtlCol="0" anchor="b"/>
          <a:lstStyle>
            <a:lvl1pPr algn="l" defTabSz="984629"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5265809" y="6658665"/>
            <a:ext cx="4028440" cy="350520"/>
          </a:xfrm>
          <a:prstGeom prst="rect">
            <a:avLst/>
          </a:prstGeom>
        </p:spPr>
        <p:txBody>
          <a:bodyPr vert="horz" lIns="91440" tIns="45720" rIns="91440" bIns="45720" rtlCol="0" anchor="b"/>
          <a:lstStyle>
            <a:lvl1pPr algn="r" defTabSz="984629" fontAlgn="auto">
              <a:spcBef>
                <a:spcPts val="0"/>
              </a:spcBef>
              <a:spcAft>
                <a:spcPts val="0"/>
              </a:spcAft>
              <a:defRPr sz="1200">
                <a:latin typeface="+mn-lt"/>
                <a:cs typeface="+mn-cs"/>
              </a:defRPr>
            </a:lvl1pPr>
          </a:lstStyle>
          <a:p>
            <a:pPr>
              <a:defRPr/>
            </a:pPr>
            <a:fld id="{82BE1AB4-C43E-42D1-A503-83EEA7D3D2D2}" type="slidenum">
              <a:rPr lang="en-US"/>
              <a:pPr>
                <a:defRPr/>
              </a:pPr>
              <a:t>‹Nº›</a:t>
            </a:fld>
            <a:endParaRPr lang="en-US" dirty="0"/>
          </a:p>
        </p:txBody>
      </p:sp>
    </p:spTree>
    <p:extLst>
      <p:ext uri="{BB962C8B-B14F-4D97-AF65-F5344CB8AC3E}">
        <p14:creationId xmlns:p14="http://schemas.microsoft.com/office/powerpoint/2010/main" xmlns="" val="2083844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0520"/>
          </a:xfrm>
          <a:prstGeom prst="rect">
            <a:avLst/>
          </a:prstGeom>
        </p:spPr>
        <p:txBody>
          <a:bodyPr vert="horz" lIns="91440" tIns="45720" rIns="91440" bIns="45720" rtlCol="0"/>
          <a:lstStyle>
            <a:lvl1pPr algn="l" defTabSz="984629"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5265809" y="2"/>
            <a:ext cx="4028440" cy="350520"/>
          </a:xfrm>
          <a:prstGeom prst="rect">
            <a:avLst/>
          </a:prstGeom>
        </p:spPr>
        <p:txBody>
          <a:bodyPr vert="horz" lIns="91440" tIns="45720" rIns="91440" bIns="45720" rtlCol="0"/>
          <a:lstStyle>
            <a:lvl1pPr algn="r" defTabSz="984629" fontAlgn="auto">
              <a:spcBef>
                <a:spcPts val="0"/>
              </a:spcBef>
              <a:spcAft>
                <a:spcPts val="0"/>
              </a:spcAft>
              <a:defRPr sz="1200">
                <a:latin typeface="+mn-lt"/>
                <a:cs typeface="+mn-cs"/>
              </a:defRPr>
            </a:lvl1pPr>
          </a:lstStyle>
          <a:p>
            <a:pPr>
              <a:defRPr/>
            </a:pPr>
            <a:fld id="{CAB457B2-B60B-4226-86BC-CB9BD21D7DC1}" type="datetimeFigureOut">
              <a:rPr lang="en-US"/>
              <a:pPr>
                <a:defRPr/>
              </a:pPr>
              <a:t>9/6/2017</a:t>
            </a:fld>
            <a:endParaRPr lang="en-US" dirty="0"/>
          </a:p>
        </p:txBody>
      </p:sp>
      <p:sp>
        <p:nvSpPr>
          <p:cNvPr id="4" name="Slide Image Placeholder 3"/>
          <p:cNvSpPr>
            <a:spLocks noGrp="1" noRot="1" noChangeAspect="1"/>
          </p:cNvSpPr>
          <p:nvPr>
            <p:ph type="sldImg" idx="2"/>
          </p:nvPr>
        </p:nvSpPr>
        <p:spPr>
          <a:xfrm>
            <a:off x="2371725" y="525463"/>
            <a:ext cx="4552950" cy="26289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929640" y="3329942"/>
            <a:ext cx="7437120" cy="315468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6658665"/>
            <a:ext cx="4028440" cy="350520"/>
          </a:xfrm>
          <a:prstGeom prst="rect">
            <a:avLst/>
          </a:prstGeom>
        </p:spPr>
        <p:txBody>
          <a:bodyPr vert="horz" lIns="91440" tIns="45720" rIns="91440" bIns="45720" rtlCol="0" anchor="b"/>
          <a:lstStyle>
            <a:lvl1pPr algn="l" defTabSz="984629"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265809" y="6658665"/>
            <a:ext cx="4028440" cy="350520"/>
          </a:xfrm>
          <a:prstGeom prst="rect">
            <a:avLst/>
          </a:prstGeom>
        </p:spPr>
        <p:txBody>
          <a:bodyPr vert="horz" lIns="91440" tIns="45720" rIns="91440" bIns="45720" rtlCol="0" anchor="b"/>
          <a:lstStyle>
            <a:lvl1pPr algn="r" defTabSz="984629" fontAlgn="auto">
              <a:spcBef>
                <a:spcPts val="0"/>
              </a:spcBef>
              <a:spcAft>
                <a:spcPts val="0"/>
              </a:spcAft>
              <a:defRPr sz="1200">
                <a:latin typeface="+mn-lt"/>
                <a:cs typeface="+mn-cs"/>
              </a:defRPr>
            </a:lvl1pPr>
          </a:lstStyle>
          <a:p>
            <a:pPr>
              <a:defRPr/>
            </a:pPr>
            <a:fld id="{7DDA6C62-3ECB-4ADC-A709-B640EC2A1E7D}" type="slidenum">
              <a:rPr lang="en-US"/>
              <a:pPr>
                <a:defRPr/>
              </a:pPr>
              <a:t>‹Nº›</a:t>
            </a:fld>
            <a:endParaRPr lang="en-US" dirty="0"/>
          </a:p>
        </p:txBody>
      </p:sp>
    </p:spTree>
    <p:extLst>
      <p:ext uri="{BB962C8B-B14F-4D97-AF65-F5344CB8AC3E}">
        <p14:creationId xmlns:p14="http://schemas.microsoft.com/office/powerpoint/2010/main" xmlns="" val="1785810424"/>
      </p:ext>
    </p:extLst>
  </p:cSld>
  <p:clrMap bg1="lt1" tx1="dk1" bg2="lt2" tx2="dk2" accent1="accent1" accent2="accent2" accent3="accent3" accent4="accent4" accent5="accent5" accent6="accent6" hlink="hlink" folHlink="folHlink"/>
  <p:notesStyle>
    <a:lvl1pPr marL="125413" indent="-125413" algn="l" defTabSz="984250" rtl="0" eaLnBrk="0" fontAlgn="base" hangingPunct="0">
      <a:lnSpc>
        <a:spcPct val="110000"/>
      </a:lnSpc>
      <a:spcBef>
        <a:spcPct val="30000"/>
      </a:spcBef>
      <a:spcAft>
        <a:spcPct val="0"/>
      </a:spcAft>
      <a:buFont typeface="Arial" charset="0"/>
      <a:buChar char="•"/>
      <a:defRPr sz="1500" kern="1200">
        <a:solidFill>
          <a:schemeClr val="tx1"/>
        </a:solidFill>
        <a:latin typeface="+mn-lt"/>
        <a:ea typeface="+mn-ea"/>
        <a:cs typeface="+mn-cs"/>
      </a:defRPr>
    </a:lvl1pPr>
    <a:lvl2pPr marL="246063" indent="-119063" algn="l" defTabSz="984250" rtl="0" eaLnBrk="0" fontAlgn="base" hangingPunct="0">
      <a:spcBef>
        <a:spcPct val="30000"/>
      </a:spcBef>
      <a:spcAft>
        <a:spcPct val="0"/>
      </a:spcAft>
      <a:buFont typeface="Arial" charset="0"/>
      <a:buChar char="•"/>
      <a:defRPr sz="1300" kern="1200">
        <a:solidFill>
          <a:schemeClr val="tx1"/>
        </a:solidFill>
        <a:latin typeface="+mn-lt"/>
        <a:ea typeface="+mn-ea"/>
        <a:cs typeface="+mn-cs"/>
      </a:defRPr>
    </a:lvl2pPr>
    <a:lvl3pPr marL="371475" indent="-125413" algn="l" defTabSz="984250" rtl="0" eaLnBrk="0" fontAlgn="base" hangingPunct="0">
      <a:spcBef>
        <a:spcPct val="30000"/>
      </a:spcBef>
      <a:spcAft>
        <a:spcPct val="0"/>
      </a:spcAft>
      <a:buFont typeface="Arial" charset="0"/>
      <a:buChar char="•"/>
      <a:defRPr sz="1300" kern="1200">
        <a:solidFill>
          <a:schemeClr val="tx1"/>
        </a:solidFill>
        <a:latin typeface="+mn-lt"/>
        <a:ea typeface="+mn-ea"/>
        <a:cs typeface="+mn-cs"/>
      </a:defRPr>
    </a:lvl3pPr>
    <a:lvl4pPr marL="492125" indent="-119063" algn="l" defTabSz="984250" rtl="0" eaLnBrk="0" fontAlgn="base" hangingPunct="0">
      <a:spcBef>
        <a:spcPct val="30000"/>
      </a:spcBef>
      <a:spcAft>
        <a:spcPct val="0"/>
      </a:spcAft>
      <a:buFont typeface="Arial" charset="0"/>
      <a:buChar char="•"/>
      <a:defRPr sz="1300" kern="1200">
        <a:solidFill>
          <a:schemeClr val="tx1"/>
        </a:solidFill>
        <a:latin typeface="+mn-lt"/>
        <a:ea typeface="+mn-ea"/>
        <a:cs typeface="+mn-cs"/>
      </a:defRPr>
    </a:lvl4pPr>
    <a:lvl5pPr marL="492125" algn="l" defTabSz="984250" rtl="0" eaLnBrk="0" fontAlgn="base" hangingPunct="0">
      <a:spcBef>
        <a:spcPct val="30000"/>
      </a:spcBef>
      <a:spcAft>
        <a:spcPct val="0"/>
      </a:spcAft>
      <a:buFont typeface="Arial" charset="0"/>
      <a:buChar char="•"/>
      <a:defRPr sz="1300" kern="1200">
        <a:solidFill>
          <a:schemeClr val="tx1"/>
        </a:solidFill>
        <a:latin typeface="+mn-lt"/>
        <a:ea typeface="+mn-ea"/>
        <a:cs typeface="+mn-cs"/>
      </a:defRPr>
    </a:lvl5pPr>
    <a:lvl6pPr marL="2461574" algn="l" defTabSz="984629" rtl="0" eaLnBrk="1" latinLnBrk="0" hangingPunct="1">
      <a:defRPr sz="1300" kern="1200">
        <a:solidFill>
          <a:schemeClr val="tx1"/>
        </a:solidFill>
        <a:latin typeface="+mn-lt"/>
        <a:ea typeface="+mn-ea"/>
        <a:cs typeface="+mn-cs"/>
      </a:defRPr>
    </a:lvl6pPr>
    <a:lvl7pPr marL="2953889" algn="l" defTabSz="984629" rtl="0" eaLnBrk="1" latinLnBrk="0" hangingPunct="1">
      <a:defRPr sz="1300" kern="1200">
        <a:solidFill>
          <a:schemeClr val="tx1"/>
        </a:solidFill>
        <a:latin typeface="+mn-lt"/>
        <a:ea typeface="+mn-ea"/>
        <a:cs typeface="+mn-cs"/>
      </a:defRPr>
    </a:lvl7pPr>
    <a:lvl8pPr marL="3446204" algn="l" defTabSz="984629" rtl="0" eaLnBrk="1" latinLnBrk="0" hangingPunct="1">
      <a:defRPr sz="1300" kern="1200">
        <a:solidFill>
          <a:schemeClr val="tx1"/>
        </a:solidFill>
        <a:latin typeface="+mn-lt"/>
        <a:ea typeface="+mn-ea"/>
        <a:cs typeface="+mn-cs"/>
      </a:defRPr>
    </a:lvl8pPr>
    <a:lvl9pPr marL="3938518" algn="l" defTabSz="98462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371725" y="525463"/>
            <a:ext cx="4552950" cy="26289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4476A24B-926E-40EB-9E1B-5321DC3775E5}" type="slidenum">
              <a:rPr lang="en-US" smtClean="0"/>
              <a:pPr/>
              <a:t>2</a:t>
            </a:fld>
            <a:endParaRPr lang="en-US" dirty="0"/>
          </a:p>
        </p:txBody>
      </p:sp>
    </p:spTree>
    <p:extLst>
      <p:ext uri="{BB962C8B-B14F-4D97-AF65-F5344CB8AC3E}">
        <p14:creationId xmlns:p14="http://schemas.microsoft.com/office/powerpoint/2010/main" xmlns="" val="1263227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125413" marR="0" indent="-125413" algn="l" defTabSz="984250" rtl="0" eaLnBrk="0" fontAlgn="base" latinLnBrk="0" hangingPunct="0">
              <a:lnSpc>
                <a:spcPct val="110000"/>
              </a:lnSpc>
              <a:spcBef>
                <a:spcPct val="30000"/>
              </a:spcBef>
              <a:spcAft>
                <a:spcPct val="0"/>
              </a:spcAft>
              <a:buClrTx/>
              <a:buSzTx/>
              <a:buFont typeface="Arial" charset="0"/>
              <a:buChar char="•"/>
              <a:tabLst/>
              <a:defRPr/>
            </a:pPr>
            <a:endParaRPr lang="es-CO" dirty="0"/>
          </a:p>
          <a:p>
            <a:endParaRPr lang="es-ES"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44</a:t>
            </a:fld>
            <a:endParaRPr lang="en-US" dirty="0"/>
          </a:p>
        </p:txBody>
      </p:sp>
    </p:spTree>
    <p:extLst>
      <p:ext uri="{BB962C8B-B14F-4D97-AF65-F5344CB8AC3E}">
        <p14:creationId xmlns:p14="http://schemas.microsoft.com/office/powerpoint/2010/main" xmlns="" val="3512621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a:buNone/>
            </a:pPr>
            <a:endParaRPr lang="es-ES"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50</a:t>
            </a:fld>
            <a:endParaRPr lang="en-US" dirty="0"/>
          </a:p>
        </p:txBody>
      </p:sp>
    </p:spTree>
    <p:extLst>
      <p:ext uri="{BB962C8B-B14F-4D97-AF65-F5344CB8AC3E}">
        <p14:creationId xmlns:p14="http://schemas.microsoft.com/office/powerpoint/2010/main" xmlns="" val="104194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4476A24B-926E-40EB-9E1B-5321DC3775E5}" type="slidenum">
              <a:rPr lang="en-US" smtClean="0"/>
              <a:pPr/>
              <a:t>56</a:t>
            </a:fld>
            <a:endParaRPr lang="en-US"/>
          </a:p>
        </p:txBody>
      </p:sp>
    </p:spTree>
    <p:extLst>
      <p:ext uri="{BB962C8B-B14F-4D97-AF65-F5344CB8AC3E}">
        <p14:creationId xmlns:p14="http://schemas.microsoft.com/office/powerpoint/2010/main" xmlns="" val="1611198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4476A24B-926E-40EB-9E1B-5321DC3775E5}" type="slidenum">
              <a:rPr lang="en-US" smtClean="0"/>
              <a:pPr/>
              <a:t>58</a:t>
            </a:fld>
            <a:endParaRPr lang="en-US"/>
          </a:p>
        </p:txBody>
      </p:sp>
    </p:spTree>
    <p:extLst>
      <p:ext uri="{BB962C8B-B14F-4D97-AF65-F5344CB8AC3E}">
        <p14:creationId xmlns:p14="http://schemas.microsoft.com/office/powerpoint/2010/main" xmlns="" val="3779983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59</a:t>
            </a:fld>
            <a:endParaRPr lang="en-US"/>
          </a:p>
        </p:txBody>
      </p:sp>
    </p:spTree>
    <p:extLst>
      <p:ext uri="{BB962C8B-B14F-4D97-AF65-F5344CB8AC3E}">
        <p14:creationId xmlns:p14="http://schemas.microsoft.com/office/powerpoint/2010/main" xmlns="" val="3567470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62</a:t>
            </a:fld>
            <a:endParaRPr lang="en-US"/>
          </a:p>
        </p:txBody>
      </p:sp>
    </p:spTree>
    <p:extLst>
      <p:ext uri="{BB962C8B-B14F-4D97-AF65-F5344CB8AC3E}">
        <p14:creationId xmlns:p14="http://schemas.microsoft.com/office/powerpoint/2010/main" xmlns="" val="277669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63</a:t>
            </a:fld>
            <a:endParaRPr lang="en-US"/>
          </a:p>
        </p:txBody>
      </p:sp>
    </p:spTree>
    <p:extLst>
      <p:ext uri="{BB962C8B-B14F-4D97-AF65-F5344CB8AC3E}">
        <p14:creationId xmlns:p14="http://schemas.microsoft.com/office/powerpoint/2010/main" xmlns="" val="3504050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64</a:t>
            </a:fld>
            <a:endParaRPr lang="en-US"/>
          </a:p>
        </p:txBody>
      </p:sp>
    </p:spTree>
    <p:extLst>
      <p:ext uri="{BB962C8B-B14F-4D97-AF65-F5344CB8AC3E}">
        <p14:creationId xmlns:p14="http://schemas.microsoft.com/office/powerpoint/2010/main" xmlns="" val="4037612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65</a:t>
            </a:fld>
            <a:endParaRPr lang="en-US"/>
          </a:p>
        </p:txBody>
      </p:sp>
    </p:spTree>
    <p:extLst>
      <p:ext uri="{BB962C8B-B14F-4D97-AF65-F5344CB8AC3E}">
        <p14:creationId xmlns:p14="http://schemas.microsoft.com/office/powerpoint/2010/main" xmlns="" val="3366939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66</a:t>
            </a:fld>
            <a:endParaRPr lang="en-US"/>
          </a:p>
        </p:txBody>
      </p:sp>
    </p:spTree>
    <p:extLst>
      <p:ext uri="{BB962C8B-B14F-4D97-AF65-F5344CB8AC3E}">
        <p14:creationId xmlns:p14="http://schemas.microsoft.com/office/powerpoint/2010/main" xmlns="" val="3933245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2370138" y="525463"/>
            <a:ext cx="4556125" cy="2630487"/>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14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67</a:t>
            </a:fld>
            <a:endParaRPr lang="en-US"/>
          </a:p>
        </p:txBody>
      </p:sp>
    </p:spTree>
    <p:extLst>
      <p:ext uri="{BB962C8B-B14F-4D97-AF65-F5344CB8AC3E}">
        <p14:creationId xmlns:p14="http://schemas.microsoft.com/office/powerpoint/2010/main" xmlns="" val="3254692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68</a:t>
            </a:fld>
            <a:endParaRPr lang="en-US"/>
          </a:p>
        </p:txBody>
      </p:sp>
    </p:spTree>
    <p:extLst>
      <p:ext uri="{BB962C8B-B14F-4D97-AF65-F5344CB8AC3E}">
        <p14:creationId xmlns:p14="http://schemas.microsoft.com/office/powerpoint/2010/main" xmlns="" val="4224375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69</a:t>
            </a:fld>
            <a:endParaRPr lang="en-US"/>
          </a:p>
        </p:txBody>
      </p:sp>
    </p:spTree>
    <p:extLst>
      <p:ext uri="{BB962C8B-B14F-4D97-AF65-F5344CB8AC3E}">
        <p14:creationId xmlns:p14="http://schemas.microsoft.com/office/powerpoint/2010/main" xmlns="" val="3072771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70</a:t>
            </a:fld>
            <a:endParaRPr lang="en-US"/>
          </a:p>
        </p:txBody>
      </p:sp>
    </p:spTree>
    <p:extLst>
      <p:ext uri="{BB962C8B-B14F-4D97-AF65-F5344CB8AC3E}">
        <p14:creationId xmlns:p14="http://schemas.microsoft.com/office/powerpoint/2010/main" xmlns="" val="343788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71</a:t>
            </a:fld>
            <a:endParaRPr lang="en-US"/>
          </a:p>
        </p:txBody>
      </p:sp>
    </p:spTree>
    <p:extLst>
      <p:ext uri="{BB962C8B-B14F-4D97-AF65-F5344CB8AC3E}">
        <p14:creationId xmlns:p14="http://schemas.microsoft.com/office/powerpoint/2010/main" xmlns="" val="1611985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72</a:t>
            </a:fld>
            <a:endParaRPr lang="en-US"/>
          </a:p>
        </p:txBody>
      </p:sp>
    </p:spTree>
    <p:extLst>
      <p:ext uri="{BB962C8B-B14F-4D97-AF65-F5344CB8AC3E}">
        <p14:creationId xmlns:p14="http://schemas.microsoft.com/office/powerpoint/2010/main" xmlns="" val="3947806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73</a:t>
            </a:fld>
            <a:endParaRPr lang="en-US"/>
          </a:p>
        </p:txBody>
      </p:sp>
    </p:spTree>
    <p:extLst>
      <p:ext uri="{BB962C8B-B14F-4D97-AF65-F5344CB8AC3E}">
        <p14:creationId xmlns:p14="http://schemas.microsoft.com/office/powerpoint/2010/main" xmlns="" val="871449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74</a:t>
            </a:fld>
            <a:endParaRPr lang="en-US"/>
          </a:p>
        </p:txBody>
      </p:sp>
    </p:spTree>
    <p:extLst>
      <p:ext uri="{BB962C8B-B14F-4D97-AF65-F5344CB8AC3E}">
        <p14:creationId xmlns:p14="http://schemas.microsoft.com/office/powerpoint/2010/main" xmlns="" val="1204157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75</a:t>
            </a:fld>
            <a:endParaRPr lang="en-US"/>
          </a:p>
        </p:txBody>
      </p:sp>
    </p:spTree>
    <p:extLst>
      <p:ext uri="{BB962C8B-B14F-4D97-AF65-F5344CB8AC3E}">
        <p14:creationId xmlns:p14="http://schemas.microsoft.com/office/powerpoint/2010/main" xmlns="" val="1373585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76</a:t>
            </a:fld>
            <a:endParaRPr lang="en-US"/>
          </a:p>
        </p:txBody>
      </p:sp>
    </p:spTree>
    <p:extLst>
      <p:ext uri="{BB962C8B-B14F-4D97-AF65-F5344CB8AC3E}">
        <p14:creationId xmlns:p14="http://schemas.microsoft.com/office/powerpoint/2010/main" xmlns="" val="253135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15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77</a:t>
            </a:fld>
            <a:endParaRPr lang="en-US"/>
          </a:p>
        </p:txBody>
      </p:sp>
    </p:spTree>
    <p:extLst>
      <p:ext uri="{BB962C8B-B14F-4D97-AF65-F5344CB8AC3E}">
        <p14:creationId xmlns:p14="http://schemas.microsoft.com/office/powerpoint/2010/main" xmlns="" val="2784022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78</a:t>
            </a:fld>
            <a:endParaRPr lang="en-US"/>
          </a:p>
        </p:txBody>
      </p:sp>
    </p:spTree>
    <p:extLst>
      <p:ext uri="{BB962C8B-B14F-4D97-AF65-F5344CB8AC3E}">
        <p14:creationId xmlns:p14="http://schemas.microsoft.com/office/powerpoint/2010/main" xmlns="" val="2615190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79</a:t>
            </a:fld>
            <a:endParaRPr lang="en-US"/>
          </a:p>
        </p:txBody>
      </p:sp>
    </p:spTree>
    <p:extLst>
      <p:ext uri="{BB962C8B-B14F-4D97-AF65-F5344CB8AC3E}">
        <p14:creationId xmlns:p14="http://schemas.microsoft.com/office/powerpoint/2010/main" xmlns="" val="1435326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80</a:t>
            </a:fld>
            <a:endParaRPr lang="en-US"/>
          </a:p>
        </p:txBody>
      </p:sp>
    </p:spTree>
    <p:extLst>
      <p:ext uri="{BB962C8B-B14F-4D97-AF65-F5344CB8AC3E}">
        <p14:creationId xmlns:p14="http://schemas.microsoft.com/office/powerpoint/2010/main" xmlns="" val="46272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81</a:t>
            </a:fld>
            <a:endParaRPr lang="en-US"/>
          </a:p>
        </p:txBody>
      </p:sp>
    </p:spTree>
    <p:extLst>
      <p:ext uri="{BB962C8B-B14F-4D97-AF65-F5344CB8AC3E}">
        <p14:creationId xmlns:p14="http://schemas.microsoft.com/office/powerpoint/2010/main" xmlns="" val="2342638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82</a:t>
            </a:fld>
            <a:endParaRPr lang="en-US"/>
          </a:p>
        </p:txBody>
      </p:sp>
    </p:spTree>
    <p:extLst>
      <p:ext uri="{BB962C8B-B14F-4D97-AF65-F5344CB8AC3E}">
        <p14:creationId xmlns:p14="http://schemas.microsoft.com/office/powerpoint/2010/main" xmlns="" val="3847549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83</a:t>
            </a:fld>
            <a:endParaRPr lang="en-US"/>
          </a:p>
        </p:txBody>
      </p:sp>
    </p:spTree>
    <p:extLst>
      <p:ext uri="{BB962C8B-B14F-4D97-AF65-F5344CB8AC3E}">
        <p14:creationId xmlns:p14="http://schemas.microsoft.com/office/powerpoint/2010/main" xmlns="" val="3558529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84</a:t>
            </a:fld>
            <a:endParaRPr lang="en-US"/>
          </a:p>
        </p:txBody>
      </p:sp>
    </p:spTree>
    <p:extLst>
      <p:ext uri="{BB962C8B-B14F-4D97-AF65-F5344CB8AC3E}">
        <p14:creationId xmlns:p14="http://schemas.microsoft.com/office/powerpoint/2010/main" xmlns="" val="341885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85</a:t>
            </a:fld>
            <a:endParaRPr lang="en-US"/>
          </a:p>
        </p:txBody>
      </p:sp>
    </p:spTree>
    <p:extLst>
      <p:ext uri="{BB962C8B-B14F-4D97-AF65-F5344CB8AC3E}">
        <p14:creationId xmlns:p14="http://schemas.microsoft.com/office/powerpoint/2010/main" xmlns="" val="1867438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86</a:t>
            </a:fld>
            <a:endParaRPr lang="en-US"/>
          </a:p>
        </p:txBody>
      </p:sp>
    </p:spTree>
    <p:extLst>
      <p:ext uri="{BB962C8B-B14F-4D97-AF65-F5344CB8AC3E}">
        <p14:creationId xmlns:p14="http://schemas.microsoft.com/office/powerpoint/2010/main" xmlns="" val="2253209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16</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4476A24B-926E-40EB-9E1B-5321DC3775E5}" type="slidenum">
              <a:rPr lang="en-US" smtClean="0"/>
              <a:pPr/>
              <a:t>87</a:t>
            </a:fld>
            <a:endParaRPr lang="en-US"/>
          </a:p>
        </p:txBody>
      </p:sp>
    </p:spTree>
    <p:extLst>
      <p:ext uri="{BB962C8B-B14F-4D97-AF65-F5344CB8AC3E}">
        <p14:creationId xmlns:p14="http://schemas.microsoft.com/office/powerpoint/2010/main" xmlns="" val="793628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17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18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41</a:t>
            </a:fld>
            <a:endParaRPr lang="en-US" dirty="0"/>
          </a:p>
        </p:txBody>
      </p:sp>
    </p:spTree>
    <p:extLst>
      <p:ext uri="{BB962C8B-B14F-4D97-AF65-F5344CB8AC3E}">
        <p14:creationId xmlns:p14="http://schemas.microsoft.com/office/powerpoint/2010/main" xmlns="" val="167814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42</a:t>
            </a:fld>
            <a:endParaRPr lang="en-US" dirty="0"/>
          </a:p>
        </p:txBody>
      </p:sp>
    </p:spTree>
    <p:extLst>
      <p:ext uri="{BB962C8B-B14F-4D97-AF65-F5344CB8AC3E}">
        <p14:creationId xmlns:p14="http://schemas.microsoft.com/office/powerpoint/2010/main" xmlns="" val="1965806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125413" marR="0" indent="-125413" algn="l" defTabSz="984250" rtl="0" eaLnBrk="0" fontAlgn="base" latinLnBrk="0" hangingPunct="0">
              <a:lnSpc>
                <a:spcPct val="110000"/>
              </a:lnSpc>
              <a:spcBef>
                <a:spcPct val="30000"/>
              </a:spcBef>
              <a:spcAft>
                <a:spcPct val="0"/>
              </a:spcAft>
              <a:buClrTx/>
              <a:buSzTx/>
              <a:buFont typeface="Arial" charset="0"/>
              <a:buChar char="•"/>
              <a:tabLst/>
              <a:defRPr/>
            </a:pPr>
            <a:endParaRPr lang="es-CO" dirty="0"/>
          </a:p>
          <a:p>
            <a:endParaRPr lang="es-ES" dirty="0"/>
          </a:p>
        </p:txBody>
      </p:sp>
      <p:sp>
        <p:nvSpPr>
          <p:cNvPr id="4" name="3 Marcador de número de diapositiva"/>
          <p:cNvSpPr>
            <a:spLocks noGrp="1"/>
          </p:cNvSpPr>
          <p:nvPr>
            <p:ph type="sldNum" sz="quarter" idx="10"/>
          </p:nvPr>
        </p:nvSpPr>
        <p:spPr/>
        <p:txBody>
          <a:bodyPr/>
          <a:lstStyle/>
          <a:p>
            <a:pPr>
              <a:defRPr/>
            </a:pPr>
            <a:fld id="{7DDA6C62-3ECB-4ADC-A709-B640EC2A1E7D}" type="slidenum">
              <a:rPr lang="en-US" smtClean="0"/>
              <a:pPr>
                <a:defRPr/>
              </a:pPr>
              <a:t>43</a:t>
            </a:fld>
            <a:endParaRPr lang="en-US" dirty="0"/>
          </a:p>
        </p:txBody>
      </p:sp>
    </p:spTree>
    <p:extLst>
      <p:ext uri="{BB962C8B-B14F-4D97-AF65-F5344CB8AC3E}">
        <p14:creationId xmlns:p14="http://schemas.microsoft.com/office/powerpoint/2010/main" xmlns="" val="1423495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ángulo 6"/>
          <p:cNvSpPr/>
          <p:nvPr userDrawn="1"/>
        </p:nvSpPr>
        <p:spPr>
          <a:xfrm>
            <a:off x="-5688" y="-1"/>
            <a:ext cx="11886538" cy="6853239"/>
          </a:xfrm>
          <a:prstGeom prst="rect">
            <a:avLst/>
          </a:prstGeom>
          <a:gradFill>
            <a:gsLst>
              <a:gs pos="0">
                <a:srgbClr val="4EC2E5"/>
              </a:gs>
              <a:gs pos="77000">
                <a:srgbClr val="04499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46158" tIns="246158" rIns="246158" bIns="246158" anchor="ctr"/>
          <a:lstStyle/>
          <a:p>
            <a:pPr algn="ctr" defTabSz="984629" fontAlgn="auto">
              <a:spcBef>
                <a:spcPts val="0"/>
              </a:spcBef>
              <a:spcAft>
                <a:spcPts val="0"/>
              </a:spcAft>
              <a:defRPr/>
            </a:pPr>
            <a:endParaRPr lang="es-ES_tradnl" sz="1500" dirty="0">
              <a:solidFill>
                <a:schemeClr val="bg1"/>
              </a:solidFill>
              <a:latin typeface="Franklin Gothic Demi Cond" panose="020B0706030402020204" pitchFamily="34" charset="0"/>
            </a:endParaRPr>
          </a:p>
        </p:txBody>
      </p:sp>
      <p:sp>
        <p:nvSpPr>
          <p:cNvPr id="3" name="Freeform 2"/>
          <p:cNvSpPr/>
          <p:nvPr userDrawn="1"/>
        </p:nvSpPr>
        <p:spPr bwMode="ltGray">
          <a:xfrm>
            <a:off x="-5687" y="12699"/>
            <a:ext cx="4434005"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rgbClr val="4EC2E5">
                  <a:alpha val="50000"/>
                </a:srgbClr>
              </a:gs>
              <a:gs pos="0">
                <a:srgbClr val="4EC2E5">
                  <a:alpha val="30000"/>
                </a:srgb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8463" tIns="49232" rIns="98463" bIns="49232" anchor="ctr"/>
          <a:lstStyle/>
          <a:p>
            <a:pPr algn="ctr" defTabSz="984629" fontAlgn="auto">
              <a:spcBef>
                <a:spcPts val="0"/>
              </a:spcBef>
              <a:spcAft>
                <a:spcPts val="0"/>
              </a:spcAft>
              <a:defRPr/>
            </a:pPr>
            <a:endParaRPr lang="en-US" dirty="0"/>
          </a:p>
        </p:txBody>
      </p:sp>
      <p:grpSp>
        <p:nvGrpSpPr>
          <p:cNvPr id="4" name="Group 3"/>
          <p:cNvGrpSpPr>
            <a:grpSpLocks/>
          </p:cNvGrpSpPr>
          <p:nvPr userDrawn="1"/>
        </p:nvGrpSpPr>
        <p:grpSpPr bwMode="auto">
          <a:xfrm>
            <a:off x="881063" y="1733582"/>
            <a:ext cx="10109200" cy="2671763"/>
            <a:chOff x="914400" y="1732950"/>
            <a:chExt cx="7316788" cy="2672550"/>
          </a:xfrm>
        </p:grpSpPr>
        <p:cxnSp>
          <p:nvCxnSpPr>
            <p:cNvPr id="5" name="Straight Connector 10"/>
            <p:cNvCxnSpPr/>
            <p:nvPr userDrawn="1"/>
          </p:nvCxnSpPr>
          <p:spPr>
            <a:xfrm>
              <a:off x="914400" y="1732950"/>
              <a:ext cx="73156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6"/>
            <p:cNvSpPr>
              <a:spLocks/>
            </p:cNvSpPr>
            <p:nvPr userDrawn="1"/>
          </p:nvSpPr>
          <p:spPr bwMode="auto">
            <a:xfrm>
              <a:off x="915549" y="4302282"/>
              <a:ext cx="7315639" cy="103218"/>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p:spPr>
          <p:txBody>
            <a:bodyPr/>
            <a:lstStyle/>
            <a:p>
              <a:pPr defTabSz="984629" fontAlgn="auto">
                <a:spcBef>
                  <a:spcPts val="0"/>
                </a:spcBef>
                <a:spcAft>
                  <a:spcPts val="0"/>
                </a:spcAft>
                <a:defRPr/>
              </a:pPr>
              <a:endParaRPr lang="en-US" dirty="0">
                <a:latin typeface="+mn-lt"/>
                <a:cs typeface="+mn-cs"/>
              </a:endParaRPr>
            </a:p>
          </p:txBody>
        </p:sp>
      </p:grpSp>
      <p:sp>
        <p:nvSpPr>
          <p:cNvPr id="7" name="Rectángulo 1"/>
          <p:cNvSpPr/>
          <p:nvPr userDrawn="1"/>
        </p:nvSpPr>
        <p:spPr>
          <a:xfrm>
            <a:off x="895350" y="1878013"/>
            <a:ext cx="10090150" cy="230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46158" tIns="246158" rIns="246158" bIns="246158" anchor="ctr"/>
          <a:lstStyle/>
          <a:p>
            <a:pPr algn="ctr" defTabSz="984629" fontAlgn="auto">
              <a:spcBef>
                <a:spcPts val="0"/>
              </a:spcBef>
              <a:spcAft>
                <a:spcPts val="0"/>
              </a:spcAft>
              <a:defRPr/>
            </a:pPr>
            <a:endParaRPr lang="es-ES_tradnl" sz="1500" dirty="0">
              <a:solidFill>
                <a:schemeClr val="bg1"/>
              </a:solidFill>
              <a:latin typeface="Franklin Gothic Demi Cond" panose="020B0706030402020204" pitchFamily="34" charset="0"/>
            </a:endParaRPr>
          </a:p>
        </p:txBody>
      </p:sp>
      <p:pic>
        <p:nvPicPr>
          <p:cNvPr id="8" name="91 Imagen" descr="BMC LOGO.bmp"/>
          <p:cNvPicPr>
            <a:picLocks noChangeAspect="1"/>
          </p:cNvPicPr>
          <p:nvPr userDrawn="1"/>
        </p:nvPicPr>
        <p:blipFill>
          <a:blip r:embed="rId3" cstate="print">
            <a:extLst>
              <a:ext uri="{28A0092B-C50C-407E-A947-70E740481C1C}">
                <a14:useLocalDpi xmlns:a14="http://schemas.microsoft.com/office/drawing/2010/main" xmlns="" val="0"/>
              </a:ext>
            </a:extLst>
          </a:blip>
          <a:srcRect t="9660" r="-211"/>
          <a:stretch>
            <a:fillRect/>
          </a:stretch>
        </p:blipFill>
        <p:spPr bwMode="auto">
          <a:xfrm>
            <a:off x="4292620" y="2446370"/>
            <a:ext cx="3387725"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Content Placeholder 13"/>
          <p:cNvSpPr txBox="1">
            <a:spLocks/>
          </p:cNvSpPr>
          <p:nvPr userDrawn="1"/>
        </p:nvSpPr>
        <p:spPr>
          <a:xfrm>
            <a:off x="895370" y="5353082"/>
            <a:ext cx="10096499" cy="563563"/>
          </a:xfrm>
          <a:prstGeom prst="rect">
            <a:avLst/>
          </a:prstGeom>
        </p:spPr>
        <p:txBody>
          <a:bodyPr lIns="98463" tIns="49232" rIns="98463" bIns="49232"/>
          <a:lst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600" b="0" i="0" kern="1200">
                <a:solidFill>
                  <a:schemeClr val="accent4"/>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Arial" panose="020B0604020202020204" pitchFamily="34" charset="0"/>
              <a:buChar char="​"/>
              <a:defRPr sz="1100" kern="1200">
                <a:solidFill>
                  <a:schemeClr val="tx2"/>
                </a:solidFill>
                <a:latin typeface="+mn-lt"/>
                <a:ea typeface="+mn-ea"/>
                <a:cs typeface="+mn-cs"/>
              </a:defRPr>
            </a:lvl3pPr>
            <a:lvl4pPr marL="169863" indent="-169863" algn="l" defTabSz="914400" rtl="0" eaLnBrk="1" latinLnBrk="0" hangingPunct="1">
              <a:lnSpc>
                <a:spcPct val="110000"/>
              </a:lnSpc>
              <a:spcBef>
                <a:spcPts val="0"/>
              </a:spcBef>
              <a:spcAft>
                <a:spcPts val="0"/>
              </a:spcAft>
              <a:buFont typeface="Wingdings" panose="05000000000000000000" pitchFamily="2" charset="2"/>
              <a:buChar char="§"/>
              <a:defRPr sz="1100" kern="1200">
                <a:solidFill>
                  <a:schemeClr val="tx2">
                    <a:lumMod val="60000"/>
                    <a:lumOff val="40000"/>
                  </a:schemeClr>
                </a:solidFill>
                <a:latin typeface="+mn-lt"/>
                <a:ea typeface="+mn-ea"/>
                <a:cs typeface="+mn-cs"/>
              </a:defRPr>
            </a:lvl4pPr>
            <a:lvl5pPr marL="346075" indent="-176213" algn="l" defTabSz="914400" rtl="0" eaLnBrk="1" latinLnBrk="0" hangingPunct="1">
              <a:lnSpc>
                <a:spcPct val="110000"/>
              </a:lnSpc>
              <a:spcBef>
                <a:spcPts val="0"/>
              </a:spcBef>
              <a:spcAft>
                <a:spcPts val="600"/>
              </a:spcAft>
              <a:buFont typeface="Wingdings" panose="05000000000000000000" pitchFamily="2" charset="2"/>
              <a:buChar char="§"/>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algn="ctr" fontAlgn="auto">
              <a:lnSpc>
                <a:spcPct val="100000"/>
              </a:lnSpc>
              <a:defRPr/>
            </a:pPr>
            <a:r>
              <a:rPr lang="es-ES_tradnl" sz="2600" dirty="0">
                <a:solidFill>
                  <a:schemeClr val="bg1"/>
                </a:solidFill>
              </a:rPr>
              <a:t>ESCENARIO DE CONFIANZA Y EFECTIVIDAD</a:t>
            </a:r>
          </a:p>
          <a:p>
            <a:pPr fontAlgn="auto">
              <a:lnSpc>
                <a:spcPct val="100000"/>
              </a:lnSpc>
              <a:defRPr/>
            </a:pPr>
            <a:endParaRPr lang="es-ES_tradnl" sz="2600" dirty="0">
              <a:solidFill>
                <a:schemeClr val="bg1"/>
              </a:solidFill>
            </a:endParaRPr>
          </a:p>
          <a:p>
            <a:pPr fontAlgn="auto">
              <a:lnSpc>
                <a:spcPct val="100000"/>
              </a:lnSpc>
              <a:defRPr/>
            </a:pPr>
            <a:endParaRPr lang="es-ES_tradnl" sz="2200" dirty="0">
              <a:solidFill>
                <a:schemeClr val="bg1"/>
              </a:solidFill>
            </a:endParaRPr>
          </a:p>
        </p:txBody>
      </p:sp>
      <p:pic>
        <p:nvPicPr>
          <p:cNvPr id="10" name="11 Imagen" descr="VIGILADO.jpg"/>
          <p:cNvPicPr>
            <a:picLocks noChangeAspect="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4111625" y="2417795"/>
            <a:ext cx="130175" cy="1042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42528192"/>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5" name="TextBox 7"/>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A8B8E0D6-26D1-41E5-90F2-0FA8679F31DA}"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6"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a:t>Haga clic para modificar el estilo de texto del patrón</a:t>
            </a:r>
          </a:p>
        </p:txBody>
      </p:sp>
      <p:sp>
        <p:nvSpPr>
          <p:cNvPr id="8" name="Text Placeholder 2">
            <a:extLst>
              <a:ext uri="{FF2B5EF4-FFF2-40B4-BE49-F238E27FC236}">
                <a16:creationId xmlns:a16="http://schemas.microsoft.com/office/drawing/2014/main" xmlns="" id="{9327F2A1-C6E1-4CDB-9FED-457CBB391240}"/>
              </a:ext>
            </a:extLst>
          </p:cNvPr>
          <p:cNvSpPr>
            <a:spLocks noGrp="1"/>
          </p:cNvSpPr>
          <p:nvPr>
            <p:ph type="body" idx="28" hasCustomPrompt="1"/>
          </p:nvPr>
        </p:nvSpPr>
        <p:spPr>
          <a:xfrm>
            <a:off x="0" y="2829"/>
            <a:ext cx="9501823" cy="837302"/>
          </a:xfrm>
        </p:spPr>
        <p:txBody>
          <a:bodyPr anchor="ctr" anchorCtr="0"/>
          <a:lstStyle>
            <a:lvl1pPr marL="0" indent="0">
              <a:lnSpc>
                <a:spcPct val="85000"/>
              </a:lnSpc>
              <a:spcBef>
                <a:spcPts val="0"/>
              </a:spcBef>
              <a:spcAft>
                <a:spcPts val="0"/>
              </a:spcAft>
              <a:buNone/>
              <a:defRPr sz="3600" b="0">
                <a:solidFill>
                  <a:srgbClr val="002060"/>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dirty="0"/>
              <a:t>Haga clic para modificar el estilo de texto del patrón</a:t>
            </a:r>
          </a:p>
        </p:txBody>
      </p:sp>
    </p:spTree>
    <p:extLst>
      <p:ext uri="{BB962C8B-B14F-4D97-AF65-F5344CB8AC3E}">
        <p14:creationId xmlns:p14="http://schemas.microsoft.com/office/powerpoint/2010/main" xmlns="" val="191019919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6" name="TextBox 7"/>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B095A0DF-6D40-4531-BB65-A9A0CD6C10A0}"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7"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a:t>Haga clic para modificar el estilo de texto del patrón</a:t>
            </a:r>
          </a:p>
        </p:txBody>
      </p:sp>
      <p:sp>
        <p:nvSpPr>
          <p:cNvPr id="4" name="Chart Placeholder 3"/>
          <p:cNvSpPr>
            <a:spLocks noGrp="1"/>
          </p:cNvSpPr>
          <p:nvPr>
            <p:ph type="chart" sz="quarter" idx="29"/>
          </p:nvPr>
        </p:nvSpPr>
        <p:spPr>
          <a:xfrm>
            <a:off x="891066" y="2057400"/>
            <a:ext cx="10098723" cy="4000500"/>
          </a:xfrm>
        </p:spPr>
        <p:txBody>
          <a:bodyPr rtlCol="0">
            <a:noAutofit/>
          </a:bodyPr>
          <a:lstStyle>
            <a:lvl1pPr algn="ctr">
              <a:defRPr>
                <a:solidFill>
                  <a:schemeClr val="tx2"/>
                </a:solidFill>
              </a:defRPr>
            </a:lvl1pPr>
          </a:lstStyle>
          <a:p>
            <a:pPr lvl="0"/>
            <a:r>
              <a:rPr lang="es-ES" noProof="0" dirty="0"/>
              <a:t>Haga clic en el icono para agregar un gráfico</a:t>
            </a:r>
            <a:endParaRPr lang="en-US" noProof="0" dirty="0"/>
          </a:p>
        </p:txBody>
      </p:sp>
      <p:sp>
        <p:nvSpPr>
          <p:cNvPr id="9" name="Text Placeholder 2">
            <a:extLst>
              <a:ext uri="{FF2B5EF4-FFF2-40B4-BE49-F238E27FC236}">
                <a16:creationId xmlns:a16="http://schemas.microsoft.com/office/drawing/2014/main" xmlns="" id="{19348690-65B7-4487-8D42-27F4CE938113}"/>
              </a:ext>
            </a:extLst>
          </p:cNvPr>
          <p:cNvSpPr>
            <a:spLocks noGrp="1"/>
          </p:cNvSpPr>
          <p:nvPr>
            <p:ph type="body" idx="28" hasCustomPrompt="1"/>
          </p:nvPr>
        </p:nvSpPr>
        <p:spPr>
          <a:xfrm>
            <a:off x="0" y="2829"/>
            <a:ext cx="9501823" cy="837302"/>
          </a:xfrm>
        </p:spPr>
        <p:txBody>
          <a:bodyPr anchor="ctr" anchorCtr="0"/>
          <a:lstStyle>
            <a:lvl1pPr marL="0" indent="0">
              <a:lnSpc>
                <a:spcPct val="85000"/>
              </a:lnSpc>
              <a:spcBef>
                <a:spcPts val="0"/>
              </a:spcBef>
              <a:spcAft>
                <a:spcPts val="0"/>
              </a:spcAft>
              <a:buNone/>
              <a:defRPr sz="3600" b="0">
                <a:solidFill>
                  <a:srgbClr val="002060"/>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dirty="0"/>
              <a:t>Haga clic para modificar el estilo de texto del patrón</a:t>
            </a:r>
          </a:p>
        </p:txBody>
      </p:sp>
    </p:spTree>
    <p:extLst>
      <p:ext uri="{BB962C8B-B14F-4D97-AF65-F5344CB8AC3E}">
        <p14:creationId xmlns:p14="http://schemas.microsoft.com/office/powerpoint/2010/main" xmlns="" val="344363675"/>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TextBox 7"/>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4F9E84FA-EBD5-45C6-8668-8FDEEA693BC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3"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25085196"/>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grpSp>
        <p:nvGrpSpPr>
          <p:cNvPr id="4" name="Group 3"/>
          <p:cNvGrpSpPr>
            <a:grpSpLocks/>
          </p:cNvGrpSpPr>
          <p:nvPr userDrawn="1"/>
        </p:nvGrpSpPr>
        <p:grpSpPr bwMode="auto">
          <a:xfrm>
            <a:off x="889001" y="1733582"/>
            <a:ext cx="10104438" cy="2671763"/>
            <a:chOff x="914400" y="1732950"/>
            <a:chExt cx="7316788" cy="2672550"/>
          </a:xfrm>
        </p:grpSpPr>
        <p:cxnSp>
          <p:nvCxnSpPr>
            <p:cNvPr id="5" name="Straight Connector 10"/>
            <p:cNvCxnSpPr/>
            <p:nvPr userDrawn="1"/>
          </p:nvCxnSpPr>
          <p:spPr>
            <a:xfrm>
              <a:off x="914400" y="1732950"/>
              <a:ext cx="731563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Freeform 6"/>
            <p:cNvSpPr>
              <a:spLocks/>
            </p:cNvSpPr>
            <p:nvPr userDrawn="1"/>
          </p:nvSpPr>
          <p:spPr bwMode="auto">
            <a:xfrm>
              <a:off x="915550" y="4302282"/>
              <a:ext cx="7315638" cy="103218"/>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60000"/>
                  <a:lumOff val="40000"/>
                </a:schemeClr>
              </a:solidFill>
              <a:prstDash val="solid"/>
              <a:miter lim="800000"/>
              <a:headEnd/>
              <a:tailEnd/>
            </a:ln>
            <a:extLst/>
          </p:spPr>
          <p:txBody>
            <a:bodyPr/>
            <a:lstStyle/>
            <a:p>
              <a:pPr defTabSz="984629" fontAlgn="auto">
                <a:spcBef>
                  <a:spcPts val="0"/>
                </a:spcBef>
                <a:spcAft>
                  <a:spcPts val="0"/>
                </a:spcAft>
                <a:defRPr/>
              </a:pPr>
              <a:endParaRPr lang="en-US" dirty="0">
                <a:latin typeface="+mn-lt"/>
                <a:cs typeface="+mn-cs"/>
              </a:endParaRPr>
            </a:p>
          </p:txBody>
        </p:sp>
      </p:grpSp>
      <p:pic>
        <p:nvPicPr>
          <p:cNvPr id="7"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7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888248" y="1905002"/>
            <a:ext cx="10102231" cy="2225262"/>
          </a:xfrm>
        </p:spPr>
        <p:txBody>
          <a:bodyPr anchor="ctr"/>
          <a:lstStyle>
            <a:lvl1pPr>
              <a:lnSpc>
                <a:spcPct val="95000"/>
              </a:lnSpc>
              <a:defRPr sz="4500">
                <a:solidFill>
                  <a:schemeClr val="tx2"/>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4"/>
          </p:nvPr>
        </p:nvSpPr>
        <p:spPr>
          <a:xfrm>
            <a:off x="888181" y="4620890"/>
            <a:ext cx="10104424" cy="1415772"/>
          </a:xfrm>
        </p:spPr>
        <p:txBody>
          <a:bodyPr>
            <a:noAutofit/>
          </a:bodyPr>
          <a:lstStyle>
            <a:lvl1pPr marL="0" indent="0">
              <a:lnSpc>
                <a:spcPct val="95000"/>
              </a:lnSpc>
              <a:spcAft>
                <a:spcPts val="0"/>
              </a:spcAft>
              <a:buFont typeface="Arial" panose="020B0604020202020204" pitchFamily="34" charset="0"/>
              <a:buChar char="​"/>
              <a:defRPr sz="2300">
                <a:solidFill>
                  <a:schemeClr val="accent1"/>
                </a:solidFill>
                <a:latin typeface="Franklin Gothic Demi Cond" panose="020B0706030402020204" pitchFamily="34" charset="0"/>
              </a:defRPr>
            </a:lvl1pPr>
            <a:lvl2pPr marL="0" indent="0">
              <a:lnSpc>
                <a:spcPct val="95000"/>
              </a:lnSpc>
              <a:spcBef>
                <a:spcPts val="0"/>
              </a:spcBef>
              <a:spcAft>
                <a:spcPts val="215"/>
              </a:spcAft>
              <a:buFont typeface="Arial" panose="020B0604020202020204" pitchFamily="34" charset="0"/>
              <a:buChar char="​"/>
              <a:defRPr sz="1700">
                <a:solidFill>
                  <a:schemeClr val="tx2">
                    <a:lumMod val="60000"/>
                    <a:lumOff val="40000"/>
                  </a:schemeClr>
                </a:solidFill>
              </a:defRPr>
            </a:lvl2pPr>
            <a:lvl3pPr marL="0" indent="0">
              <a:lnSpc>
                <a:spcPct val="95000"/>
              </a:lnSpc>
              <a:spcBef>
                <a:spcPts val="0"/>
              </a:spcBef>
              <a:spcAft>
                <a:spcPts val="215"/>
              </a:spcAft>
              <a:buFont typeface="Arial" panose="020B0604020202020204" pitchFamily="34" charset="0"/>
              <a:buChar char="​"/>
              <a:defRPr sz="1700">
                <a:solidFill>
                  <a:schemeClr val="tx2">
                    <a:lumMod val="60000"/>
                    <a:lumOff val="40000"/>
                  </a:schemeClr>
                </a:solidFill>
              </a:defRPr>
            </a:lvl3pPr>
            <a:lvl4pPr marL="0" indent="0">
              <a:lnSpc>
                <a:spcPct val="95000"/>
              </a:lnSpc>
              <a:spcBef>
                <a:spcPts val="0"/>
              </a:spcBef>
              <a:spcAft>
                <a:spcPts val="215"/>
              </a:spcAft>
              <a:buFont typeface="Arial" panose="020B0604020202020204" pitchFamily="34" charset="0"/>
              <a:buChar char="​"/>
              <a:defRPr sz="1700">
                <a:solidFill>
                  <a:schemeClr val="tx2">
                    <a:lumMod val="60000"/>
                    <a:lumOff val="40000"/>
                  </a:schemeClr>
                </a:solidFill>
              </a:defRPr>
            </a:lvl4pPr>
            <a:lvl5pPr marL="0" indent="0">
              <a:lnSpc>
                <a:spcPct val="95000"/>
              </a:lnSpc>
              <a:spcBef>
                <a:spcPts val="0"/>
              </a:spcBef>
              <a:spcAft>
                <a:spcPts val="215"/>
              </a:spcAft>
              <a:buFont typeface="Arial" panose="020B0604020202020204" pitchFamily="34" charset="0"/>
              <a:buChar char="​"/>
              <a:defRPr sz="1700">
                <a:solidFill>
                  <a:schemeClr val="tx2">
                    <a:lumMod val="60000"/>
                    <a:lumOff val="4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xmlns="" val="155302897"/>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Grid">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66F7F0EA-1FDD-4892-B154-B0479FA51A6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3"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6 Imagen" descr="10469687_xl negocio mano hoja esfero.jpg"/>
          <p:cNvPicPr>
            <a:picLocks noChangeAspect="1"/>
          </p:cNvPicPr>
          <p:nvPr userDrawn="1"/>
        </p:nvPicPr>
        <p:blipFill>
          <a:blip r:embed="rId4" cstate="print">
            <a:extLst>
              <a:ext uri="{28A0092B-C50C-407E-A947-70E740481C1C}">
                <a14:useLocalDpi xmlns:a14="http://schemas.microsoft.com/office/drawing/2010/main" xmlns="" val="0"/>
              </a:ext>
            </a:extLst>
          </a:blip>
          <a:srcRect t="18889" b="21806"/>
          <a:stretch>
            <a:fillRect/>
          </a:stretch>
        </p:blipFill>
        <p:spPr bwMode="auto">
          <a:xfrm>
            <a:off x="0" y="1181132"/>
            <a:ext cx="11880850" cy="406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64328424"/>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Grid">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115CE9AE-3EF3-43F2-8314-4E56CF90ECCF}"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3"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6 Imagen" descr="9563876 negocios mano _xl.jpg"/>
          <p:cNvPicPr>
            <a:picLocks noChangeAspect="1"/>
          </p:cNvPicPr>
          <p:nvPr userDrawn="1"/>
        </p:nvPicPr>
        <p:blipFill>
          <a:blip r:embed="rId4" cstate="print">
            <a:extLst>
              <a:ext uri="{28A0092B-C50C-407E-A947-70E740481C1C}">
                <a14:useLocalDpi xmlns:a14="http://schemas.microsoft.com/office/drawing/2010/main" xmlns="" val="0"/>
              </a:ext>
            </a:extLst>
          </a:blip>
          <a:srcRect t="17361" b="22916"/>
          <a:stretch>
            <a:fillRect/>
          </a:stretch>
        </p:blipFill>
        <p:spPr bwMode="auto">
          <a:xfrm>
            <a:off x="0" y="1190625"/>
            <a:ext cx="11880850" cy="409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73281205"/>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Grid">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83821249-8537-498F-9558-97D1B366299F}"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3"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6 Imagen" descr="9001827_xl cifras negocios.jpg"/>
          <p:cNvPicPr>
            <a:picLocks noChangeAspect="1"/>
          </p:cNvPicPr>
          <p:nvPr userDrawn="1"/>
        </p:nvPicPr>
        <p:blipFill>
          <a:blip r:embed="rId4" cstate="print">
            <a:extLst>
              <a:ext uri="{28A0092B-C50C-407E-A947-70E740481C1C}">
                <a14:useLocalDpi xmlns:a14="http://schemas.microsoft.com/office/drawing/2010/main" xmlns="" val="0"/>
              </a:ext>
            </a:extLst>
          </a:blip>
          <a:srcRect t="6210" b="36040"/>
          <a:stretch>
            <a:fillRect/>
          </a:stretch>
        </p:blipFill>
        <p:spPr bwMode="auto">
          <a:xfrm>
            <a:off x="0" y="1192213"/>
            <a:ext cx="11880850" cy="3960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7 Rectángulo"/>
          <p:cNvSpPr>
            <a:spLocks noChangeArrowheads="1"/>
          </p:cNvSpPr>
          <p:nvPr userDrawn="1"/>
        </p:nvSpPr>
        <p:spPr bwMode="auto">
          <a:xfrm>
            <a:off x="0" y="5302250"/>
            <a:ext cx="11880850" cy="40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463" tIns="49232" rIns="98463" bIns="49232">
            <a:spAutoFit/>
          </a:bodyPr>
          <a:lstStyle/>
          <a:p>
            <a:pPr algn="ctr"/>
            <a:endParaRPr lang="es-CO" altLang="es-CO" b="1">
              <a:solidFill>
                <a:srgbClr val="0070C0"/>
              </a:solidFill>
              <a:latin typeface="Franklin Gothic Book" pitchFamily="34" charset="0"/>
            </a:endParaRPr>
          </a:p>
        </p:txBody>
      </p:sp>
    </p:spTree>
    <p:extLst>
      <p:ext uri="{BB962C8B-B14F-4D97-AF65-F5344CB8AC3E}">
        <p14:creationId xmlns:p14="http://schemas.microsoft.com/office/powerpoint/2010/main" xmlns="" val="2473177980"/>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Section Header">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7" name="Rectángulo 6"/>
          <p:cNvSpPr/>
          <p:nvPr userDrawn="1"/>
        </p:nvSpPr>
        <p:spPr>
          <a:xfrm>
            <a:off x="-5688" y="-1"/>
            <a:ext cx="11886538" cy="6853238"/>
          </a:xfrm>
          <a:prstGeom prst="rect">
            <a:avLst/>
          </a:prstGeom>
          <a:gradFill>
            <a:gsLst>
              <a:gs pos="0">
                <a:srgbClr val="4EC2E5"/>
              </a:gs>
              <a:gs pos="77000">
                <a:srgbClr val="04499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ES_tradnl" sz="1400" dirty="0">
              <a:solidFill>
                <a:schemeClr val="bg1"/>
              </a:solidFill>
              <a:latin typeface="Franklin Gothic Demi Cond" panose="020B0706030402020204" pitchFamily="34" charset="0"/>
            </a:endParaRPr>
          </a:p>
        </p:txBody>
      </p:sp>
      <p:sp>
        <p:nvSpPr>
          <p:cNvPr id="3" name="Freeform 2"/>
          <p:cNvSpPr/>
          <p:nvPr userDrawn="1"/>
        </p:nvSpPr>
        <p:spPr bwMode="ltGray">
          <a:xfrm>
            <a:off x="-5688" y="12700"/>
            <a:ext cx="4434005"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rgbClr val="4EC2E5">
                  <a:alpha val="50000"/>
                </a:srgbClr>
              </a:gs>
              <a:gs pos="0">
                <a:srgbClr val="4EC2E5">
                  <a:alpha val="30000"/>
                </a:srgb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itle 1"/>
          <p:cNvSpPr>
            <a:spLocks noGrp="1"/>
          </p:cNvSpPr>
          <p:nvPr>
            <p:ph type="title"/>
          </p:nvPr>
        </p:nvSpPr>
        <p:spPr>
          <a:xfrm>
            <a:off x="876713" y="1905001"/>
            <a:ext cx="10110879" cy="2225262"/>
          </a:xfrm>
        </p:spPr>
        <p:txBody>
          <a:bodyPr anchor="ctr"/>
          <a:lstStyle>
            <a:lvl1pPr>
              <a:defRPr sz="5500">
                <a:solidFill>
                  <a:schemeClr val="bg1"/>
                </a:solidFill>
              </a:defRPr>
            </a:lvl1pPr>
          </a:lstStyle>
          <a:p>
            <a:r>
              <a:rPr lang="es-ES" dirty="0"/>
              <a:t>Haga clic para modificar el estilo de título del patrón</a:t>
            </a:r>
            <a:endParaRPr lang="en-US" dirty="0"/>
          </a:p>
        </p:txBody>
      </p:sp>
      <p:sp>
        <p:nvSpPr>
          <p:cNvPr id="10" name="Text Placeholder 9"/>
          <p:cNvSpPr>
            <a:spLocks noGrp="1"/>
          </p:cNvSpPr>
          <p:nvPr>
            <p:ph type="body" sz="quarter" idx="14" hasCustomPrompt="1"/>
          </p:nvPr>
        </p:nvSpPr>
        <p:spPr>
          <a:xfrm>
            <a:off x="876646" y="4620890"/>
            <a:ext cx="10113073" cy="1415772"/>
          </a:xfrm>
        </p:spPr>
        <p:txBody>
          <a:bodyPr>
            <a:noAutofit/>
          </a:bodyPr>
          <a:lstStyle>
            <a:lvl1pPr marL="0" indent="0">
              <a:lnSpc>
                <a:spcPct val="95000"/>
              </a:lnSpc>
              <a:spcAft>
                <a:spcPts val="0"/>
              </a:spcAft>
              <a:buFont typeface="Arial" panose="020B0604020202020204" pitchFamily="34" charset="0"/>
              <a:buChar char="​"/>
              <a:defRPr sz="2100" b="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880975" y="1697090"/>
            <a:ext cx="10108812" cy="2157734"/>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p>
          </p:txBody>
        </p:sp>
      </p:grpSp>
      <p:pic>
        <p:nvPicPr>
          <p:cNvPr id="9" name="8 Imagen" descr="Untitled-1.png"/>
          <p:cNvPicPr>
            <a:picLocks noChangeAspect="1"/>
          </p:cNvPicPr>
          <p:nvPr userDrawn="1"/>
        </p:nvPicPr>
        <p:blipFill>
          <a:blip r:embed="rId2" cstate="print"/>
          <a:stretch>
            <a:fillRect/>
          </a:stretch>
        </p:blipFill>
        <p:spPr>
          <a:xfrm>
            <a:off x="9375056" y="238472"/>
            <a:ext cx="2245449" cy="605022"/>
          </a:xfrm>
          <a:prstGeom prst="rect">
            <a:avLst/>
          </a:prstGeom>
        </p:spPr>
      </p:pic>
    </p:spTree>
    <p:extLst>
      <p:ext uri="{BB962C8B-B14F-4D97-AF65-F5344CB8AC3E}">
        <p14:creationId xmlns:p14="http://schemas.microsoft.com/office/powerpoint/2010/main" xmlns="" val="369472686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Sólo el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a:t>click to edit master title style</a:t>
            </a:r>
          </a:p>
        </p:txBody>
      </p:sp>
      <p:sp>
        <p:nvSpPr>
          <p:cNvPr id="8" name="TextBox 7"/>
          <p:cNvSpPr txBox="1"/>
          <p:nvPr userDrawn="1"/>
        </p:nvSpPr>
        <p:spPr>
          <a:xfrm>
            <a:off x="10608990" y="6589188"/>
            <a:ext cx="380797"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‹Nº›</a:t>
            </a:fld>
            <a:endParaRPr lang="en-US" sz="800" dirty="0">
              <a:solidFill>
                <a:schemeClr val="tx2">
                  <a:lumMod val="60000"/>
                  <a:lumOff val="40000"/>
                </a:schemeClr>
              </a:solidFill>
              <a:latin typeface="+mn-lt"/>
            </a:endParaRPr>
          </a:p>
        </p:txBody>
      </p:sp>
      <p:sp>
        <p:nvSpPr>
          <p:cNvPr id="12" name="Text Placeholder 10"/>
          <p:cNvSpPr>
            <a:spLocks noGrp="1"/>
          </p:cNvSpPr>
          <p:nvPr>
            <p:ph type="body" sz="quarter" idx="14" hasCustomPrompt="1"/>
          </p:nvPr>
        </p:nvSpPr>
        <p:spPr>
          <a:xfrm>
            <a:off x="891063" y="6509166"/>
            <a:ext cx="6534468" cy="2031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
        <p:nvSpPr>
          <p:cNvPr id="19" name="Text Placeholder 2"/>
          <p:cNvSpPr>
            <a:spLocks noGrp="1"/>
          </p:cNvSpPr>
          <p:nvPr>
            <p:ph type="body" idx="28" hasCustomPrompt="1"/>
          </p:nvPr>
        </p:nvSpPr>
        <p:spPr>
          <a:xfrm>
            <a:off x="891064" y="691051"/>
            <a:ext cx="10098723"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9" name="91 Imagen" descr="BMC LOGO.bmp"/>
          <p:cNvPicPr>
            <a:picLocks noChangeAspect="1"/>
          </p:cNvPicPr>
          <p:nvPr userDrawn="1"/>
        </p:nvPicPr>
        <p:blipFill>
          <a:blip r:embed="rId2" cstate="print"/>
          <a:srcRect t="9660" r="-211"/>
          <a:stretch>
            <a:fillRect/>
          </a:stretch>
        </p:blipFill>
        <p:spPr bwMode="auto">
          <a:xfrm>
            <a:off x="9730015" y="206580"/>
            <a:ext cx="1946518" cy="614504"/>
          </a:xfrm>
          <a:prstGeom prst="rect">
            <a:avLst/>
          </a:prstGeom>
          <a:noFill/>
          <a:ln w="9525">
            <a:noFill/>
            <a:miter lim="800000"/>
            <a:headEnd/>
            <a:tailEnd/>
          </a:ln>
        </p:spPr>
      </p:pic>
      <p:pic>
        <p:nvPicPr>
          <p:cNvPr id="10" name="9 Imagen" descr="VIGILADO.jpg"/>
          <p:cNvPicPr>
            <a:picLocks noChangeAspect="1"/>
          </p:cNvPicPr>
          <p:nvPr userDrawn="1"/>
        </p:nvPicPr>
        <p:blipFill>
          <a:blip r:embed="rId3" cstate="print"/>
          <a:stretch>
            <a:fillRect/>
          </a:stretch>
        </p:blipFill>
        <p:spPr>
          <a:xfrm>
            <a:off x="9635888" y="219280"/>
            <a:ext cx="71711" cy="576000"/>
          </a:xfrm>
          <a:prstGeom prst="rect">
            <a:avLst/>
          </a:prstGeom>
        </p:spPr>
      </p:pic>
    </p:spTree>
    <p:extLst>
      <p:ext uri="{BB962C8B-B14F-4D97-AF65-F5344CB8AC3E}">
        <p14:creationId xmlns:p14="http://schemas.microsoft.com/office/powerpoint/2010/main" xmlns="" val="4057716274"/>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1: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891064" y="2971800"/>
            <a:ext cx="2970213" cy="2743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0" name="Content Placeholder 37"/>
          <p:cNvSpPr>
            <a:spLocks noGrp="1"/>
          </p:cNvSpPr>
          <p:nvPr>
            <p:ph sz="quarter" idx="17"/>
          </p:nvPr>
        </p:nvSpPr>
        <p:spPr>
          <a:xfrm>
            <a:off x="4455319" y="2971800"/>
            <a:ext cx="6534468" cy="2743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4" name="Text Placeholder 2"/>
          <p:cNvSpPr>
            <a:spLocks noGrp="1"/>
          </p:cNvSpPr>
          <p:nvPr>
            <p:ph type="body" idx="28" hasCustomPrompt="1"/>
          </p:nvPr>
        </p:nvSpPr>
        <p:spPr>
          <a:xfrm>
            <a:off x="891064" y="691051"/>
            <a:ext cx="10098723" cy="451948"/>
          </a:xfrm>
        </p:spPr>
        <p:txBody>
          <a:bodyPr anchor="t"/>
          <a:lstStyle>
            <a:lvl1pPr marL="0" indent="0">
              <a:lnSpc>
                <a:spcPct val="85000"/>
              </a:lnSpc>
              <a:spcBef>
                <a:spcPts val="0"/>
              </a:spcBef>
              <a:spcAft>
                <a:spcPts val="0"/>
              </a:spcAft>
              <a:buNone/>
              <a:defRPr sz="1242" b="0">
                <a:solidFill>
                  <a:schemeClr val="accent3"/>
                </a:solidFill>
                <a:latin typeface="Franklin Gothic Demi Cond" panose="020B0706030402020204" pitchFamily="34" charset="0"/>
              </a:defRPr>
            </a:lvl1pPr>
            <a:lvl2pPr marL="334156" indent="0">
              <a:buNone/>
              <a:defRPr sz="1462" b="1"/>
            </a:lvl2pPr>
            <a:lvl3pPr marL="668312" indent="0">
              <a:buNone/>
              <a:defRPr sz="1316" b="1"/>
            </a:lvl3pPr>
            <a:lvl4pPr marL="1002468" indent="0">
              <a:buNone/>
              <a:defRPr sz="1169" b="1"/>
            </a:lvl4pPr>
            <a:lvl5pPr marL="1336624" indent="0">
              <a:buNone/>
              <a:defRPr sz="1169" b="1"/>
            </a:lvl5pPr>
            <a:lvl6pPr marL="1670780" indent="0">
              <a:buNone/>
              <a:defRPr sz="1169" b="1"/>
            </a:lvl6pPr>
            <a:lvl7pPr marL="2004936" indent="0">
              <a:buNone/>
              <a:defRPr sz="1169" b="1"/>
            </a:lvl7pPr>
            <a:lvl8pPr marL="2339092" indent="0">
              <a:buNone/>
              <a:defRPr sz="1169" b="1"/>
            </a:lvl8pPr>
            <a:lvl9pPr marL="2673248" indent="0">
              <a:buNone/>
              <a:defRPr sz="1169" b="1"/>
            </a:lvl9pPr>
          </a:lstStyle>
          <a:p>
            <a:pPr lvl="0"/>
            <a:r>
              <a:rPr lang="en-US" dirty="0"/>
              <a:t>click to edit master text styles</a:t>
            </a:r>
          </a:p>
        </p:txBody>
      </p:sp>
      <p:sp>
        <p:nvSpPr>
          <p:cNvPr id="41" name="TextBox 40"/>
          <p:cNvSpPr txBox="1"/>
          <p:nvPr userDrawn="1"/>
        </p:nvSpPr>
        <p:spPr>
          <a:xfrm>
            <a:off x="10608993" y="6619969"/>
            <a:ext cx="380796" cy="92333"/>
          </a:xfrm>
          <a:prstGeom prst="rect">
            <a:avLst/>
          </a:prstGeom>
          <a:noFill/>
        </p:spPr>
        <p:txBody>
          <a:bodyPr wrap="square" lIns="0" tIns="0" rIns="0" bIns="0" rtlCol="0" anchor="b">
            <a:spAutoFit/>
          </a:bodyPr>
          <a:lstStyle/>
          <a:p>
            <a:pPr algn="r" defTabSz="891083" fontAlgn="auto">
              <a:spcBef>
                <a:spcPts val="0"/>
              </a:spcBef>
              <a:spcAft>
                <a:spcPts val="0"/>
              </a:spcAft>
            </a:pPr>
            <a:fld id="{12EB7FDA-3CFA-48E9-9A35-E50E94D3505F}" type="slidenum">
              <a:rPr lang="en-US" sz="585" smtClean="0">
                <a:solidFill>
                  <a:srgbClr val="44546A">
                    <a:lumMod val="60000"/>
                    <a:lumOff val="40000"/>
                  </a:srgbClr>
                </a:solidFill>
                <a:latin typeface="Calibri" panose="020F0502020204030204"/>
                <a:cs typeface="+mn-cs"/>
              </a:rPr>
              <a:pPr algn="r" defTabSz="891083" fontAlgn="auto">
                <a:spcBef>
                  <a:spcPts val="0"/>
                </a:spcBef>
                <a:spcAft>
                  <a:spcPts val="0"/>
                </a:spcAft>
              </a:pPr>
              <a:t>‹Nº›</a:t>
            </a:fld>
            <a:endParaRPr lang="en-US" sz="585" dirty="0">
              <a:solidFill>
                <a:srgbClr val="44546A">
                  <a:lumMod val="60000"/>
                  <a:lumOff val="40000"/>
                </a:srgbClr>
              </a:solidFill>
              <a:latin typeface="Calibri" panose="020F0502020204030204"/>
              <a:cs typeface="+mn-cs"/>
            </a:endParaRPr>
          </a:p>
        </p:txBody>
      </p:sp>
      <p:sp>
        <p:nvSpPr>
          <p:cNvPr id="42" name="Text Placeholder 10"/>
          <p:cNvSpPr>
            <a:spLocks noGrp="1"/>
          </p:cNvSpPr>
          <p:nvPr>
            <p:ph type="body" sz="quarter" idx="14" hasCustomPrompt="1"/>
          </p:nvPr>
        </p:nvSpPr>
        <p:spPr>
          <a:xfrm>
            <a:off x="891063" y="6536869"/>
            <a:ext cx="6534468" cy="175433"/>
          </a:xfrm>
        </p:spPr>
        <p:txBody>
          <a:bodyPr wrap="square" anchor="b">
            <a:spAutoFit/>
          </a:bodyPr>
          <a:lstStyle>
            <a:lvl1pPr>
              <a:defRPr sz="585" baseline="0">
                <a:solidFill>
                  <a:schemeClr val="tx2">
                    <a:lumMod val="60000"/>
                    <a:lumOff val="40000"/>
                  </a:schemeClr>
                </a:solidFill>
                <a:latin typeface="+mn-lt"/>
              </a:defRPr>
            </a:lvl1pPr>
          </a:lstStyle>
          <a:p>
            <a:pPr lvl="0"/>
            <a:r>
              <a:rPr lang="en-US" dirty="0"/>
              <a:t>click to insert source</a:t>
            </a:r>
          </a:p>
        </p:txBody>
      </p:sp>
      <p:pic>
        <p:nvPicPr>
          <p:cNvPr id="10" name="91 Imagen" descr="BMC LOGO.bmp"/>
          <p:cNvPicPr>
            <a:picLocks noChangeAspect="1"/>
          </p:cNvPicPr>
          <p:nvPr userDrawn="1"/>
        </p:nvPicPr>
        <p:blipFill>
          <a:blip r:embed="rId2" cstate="print"/>
          <a:srcRect t="9660" r="-211"/>
          <a:stretch>
            <a:fillRect/>
          </a:stretch>
        </p:blipFill>
        <p:spPr bwMode="auto">
          <a:xfrm>
            <a:off x="9730015" y="206580"/>
            <a:ext cx="1946518" cy="614504"/>
          </a:xfrm>
          <a:prstGeom prst="rect">
            <a:avLst/>
          </a:prstGeom>
          <a:noFill/>
          <a:ln w="9525">
            <a:noFill/>
            <a:miter lim="800000"/>
            <a:headEnd/>
            <a:tailEnd/>
          </a:ln>
        </p:spPr>
      </p:pic>
      <p:pic>
        <p:nvPicPr>
          <p:cNvPr id="11" name="10 Imagen" descr="VIGILADO.jpg"/>
          <p:cNvPicPr>
            <a:picLocks noChangeAspect="1"/>
          </p:cNvPicPr>
          <p:nvPr userDrawn="1"/>
        </p:nvPicPr>
        <p:blipFill>
          <a:blip r:embed="rId3" cstate="print"/>
          <a:stretch>
            <a:fillRect/>
          </a:stretch>
        </p:blipFill>
        <p:spPr>
          <a:xfrm>
            <a:off x="9635888" y="219280"/>
            <a:ext cx="71711" cy="576000"/>
          </a:xfrm>
          <a:prstGeom prst="rect">
            <a:avLst/>
          </a:prstGeom>
        </p:spPr>
      </p:pic>
    </p:spTree>
    <p:extLst>
      <p:ext uri="{BB962C8B-B14F-4D97-AF65-F5344CB8AC3E}">
        <p14:creationId xmlns:p14="http://schemas.microsoft.com/office/powerpoint/2010/main" xmlns="" val="1757859028"/>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ángulo 6"/>
          <p:cNvSpPr/>
          <p:nvPr userDrawn="1"/>
        </p:nvSpPr>
        <p:spPr>
          <a:xfrm>
            <a:off x="-5688" y="-1"/>
            <a:ext cx="11886538" cy="6853239"/>
          </a:xfrm>
          <a:prstGeom prst="rect">
            <a:avLst/>
          </a:prstGeom>
          <a:gradFill>
            <a:gsLst>
              <a:gs pos="0">
                <a:srgbClr val="4EC2E5"/>
              </a:gs>
              <a:gs pos="77000">
                <a:srgbClr val="04499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46158" tIns="246158" rIns="246158" bIns="246158" anchor="ctr"/>
          <a:lstStyle/>
          <a:p>
            <a:pPr algn="ctr" defTabSz="984629" fontAlgn="auto">
              <a:spcBef>
                <a:spcPts val="0"/>
              </a:spcBef>
              <a:spcAft>
                <a:spcPts val="0"/>
              </a:spcAft>
              <a:defRPr/>
            </a:pPr>
            <a:endParaRPr lang="es-ES_tradnl" sz="1500" dirty="0">
              <a:solidFill>
                <a:schemeClr val="bg1"/>
              </a:solidFill>
              <a:latin typeface="Franklin Gothic Demi Cond" panose="020B0706030402020204" pitchFamily="34" charset="0"/>
            </a:endParaRPr>
          </a:p>
        </p:txBody>
      </p:sp>
      <p:sp>
        <p:nvSpPr>
          <p:cNvPr id="3" name="Freeform 2"/>
          <p:cNvSpPr/>
          <p:nvPr userDrawn="1"/>
        </p:nvSpPr>
        <p:spPr bwMode="ltGray">
          <a:xfrm>
            <a:off x="-5687" y="12699"/>
            <a:ext cx="4434005"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rgbClr val="4EC2E5">
                  <a:alpha val="50000"/>
                </a:srgbClr>
              </a:gs>
              <a:gs pos="0">
                <a:srgbClr val="4EC2E5">
                  <a:alpha val="30000"/>
                </a:srgb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8463" tIns="49232" rIns="98463" bIns="49232" anchor="ctr"/>
          <a:lstStyle/>
          <a:p>
            <a:pPr algn="ctr" defTabSz="984629" fontAlgn="auto">
              <a:spcBef>
                <a:spcPts val="0"/>
              </a:spcBef>
              <a:spcAft>
                <a:spcPts val="0"/>
              </a:spcAft>
              <a:defRPr/>
            </a:pPr>
            <a:endParaRPr lang="en-US" dirty="0"/>
          </a:p>
        </p:txBody>
      </p:sp>
      <p:grpSp>
        <p:nvGrpSpPr>
          <p:cNvPr id="4" name="Group 3"/>
          <p:cNvGrpSpPr>
            <a:grpSpLocks/>
          </p:cNvGrpSpPr>
          <p:nvPr userDrawn="1"/>
        </p:nvGrpSpPr>
        <p:grpSpPr bwMode="auto">
          <a:xfrm>
            <a:off x="881063" y="1733582"/>
            <a:ext cx="10109200" cy="2671763"/>
            <a:chOff x="914400" y="1732950"/>
            <a:chExt cx="7316788" cy="2672550"/>
          </a:xfrm>
        </p:grpSpPr>
        <p:cxnSp>
          <p:nvCxnSpPr>
            <p:cNvPr id="5" name="Straight Connector 10"/>
            <p:cNvCxnSpPr/>
            <p:nvPr userDrawn="1"/>
          </p:nvCxnSpPr>
          <p:spPr>
            <a:xfrm>
              <a:off x="914400" y="1732950"/>
              <a:ext cx="73156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6"/>
            <p:cNvSpPr>
              <a:spLocks/>
            </p:cNvSpPr>
            <p:nvPr userDrawn="1"/>
          </p:nvSpPr>
          <p:spPr bwMode="auto">
            <a:xfrm>
              <a:off x="915549" y="4302282"/>
              <a:ext cx="7315639" cy="103218"/>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p:spPr>
          <p:txBody>
            <a:bodyPr/>
            <a:lstStyle/>
            <a:p>
              <a:pPr defTabSz="984629" fontAlgn="auto">
                <a:spcBef>
                  <a:spcPts val="0"/>
                </a:spcBef>
                <a:spcAft>
                  <a:spcPts val="0"/>
                </a:spcAft>
                <a:defRPr/>
              </a:pPr>
              <a:endParaRPr lang="en-US" dirty="0">
                <a:latin typeface="+mn-lt"/>
                <a:cs typeface="+mn-cs"/>
              </a:endParaRPr>
            </a:p>
          </p:txBody>
        </p:sp>
      </p:grpSp>
      <p:sp>
        <p:nvSpPr>
          <p:cNvPr id="7" name="8 Rectángulo"/>
          <p:cNvSpPr>
            <a:spLocks noChangeArrowheads="1"/>
          </p:cNvSpPr>
          <p:nvPr userDrawn="1"/>
        </p:nvSpPr>
        <p:spPr bwMode="auto">
          <a:xfrm>
            <a:off x="909638" y="4600607"/>
            <a:ext cx="8539162"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eaLnBrk="0" hangingPunct="0">
              <a:defRPr sz="2000">
                <a:solidFill>
                  <a:schemeClr val="tx1"/>
                </a:solidFill>
                <a:latin typeface="Arial" charset="0"/>
                <a:cs typeface="Arial" charset="0"/>
              </a:defRPr>
            </a:lvl1pPr>
            <a:lvl2pPr eaLnBrk="0" hangingPunct="0">
              <a:defRPr sz="2000">
                <a:solidFill>
                  <a:schemeClr val="tx1"/>
                </a:solidFill>
                <a:latin typeface="Arial" charset="0"/>
                <a:cs typeface="Arial" charset="0"/>
              </a:defRPr>
            </a:lvl2pPr>
            <a:lvl3pPr eaLnBrk="0" hangingPunct="0">
              <a:defRPr sz="2000">
                <a:solidFill>
                  <a:schemeClr val="tx1"/>
                </a:solidFill>
                <a:latin typeface="Arial" charset="0"/>
                <a:cs typeface="Arial" charset="0"/>
              </a:defRPr>
            </a:lvl3pPr>
            <a:lvl4pPr eaLnBrk="0" hangingPunct="0">
              <a:defRPr sz="2000">
                <a:solidFill>
                  <a:schemeClr val="tx1"/>
                </a:solidFill>
                <a:latin typeface="Arial" charset="0"/>
                <a:cs typeface="Arial" charset="0"/>
              </a:defRPr>
            </a:lvl4pPr>
            <a:lvl5pPr eaLnBrk="0" hangingPunct="0">
              <a:defRPr sz="2000">
                <a:solidFill>
                  <a:schemeClr val="tx1"/>
                </a:solidFill>
                <a:latin typeface="Arial" charset="0"/>
                <a:cs typeface="Arial" charset="0"/>
              </a:defRPr>
            </a:lvl5pPr>
            <a:lvl6pPr marL="2425700" indent="-139700" defTabSz="984250" eaLnBrk="0" fontAlgn="base" hangingPunct="0">
              <a:spcBef>
                <a:spcPct val="0"/>
              </a:spcBef>
              <a:spcAft>
                <a:spcPct val="0"/>
              </a:spcAft>
              <a:defRPr sz="2000">
                <a:solidFill>
                  <a:schemeClr val="tx1"/>
                </a:solidFill>
                <a:latin typeface="Arial" charset="0"/>
                <a:cs typeface="Arial" charset="0"/>
              </a:defRPr>
            </a:lvl6pPr>
            <a:lvl7pPr marL="2882900" indent="-139700" defTabSz="984250" eaLnBrk="0" fontAlgn="base" hangingPunct="0">
              <a:spcBef>
                <a:spcPct val="0"/>
              </a:spcBef>
              <a:spcAft>
                <a:spcPct val="0"/>
              </a:spcAft>
              <a:defRPr sz="2000">
                <a:solidFill>
                  <a:schemeClr val="tx1"/>
                </a:solidFill>
                <a:latin typeface="Arial" charset="0"/>
                <a:cs typeface="Arial" charset="0"/>
              </a:defRPr>
            </a:lvl7pPr>
            <a:lvl8pPr marL="3340100" indent="-139700" defTabSz="984250" eaLnBrk="0" fontAlgn="base" hangingPunct="0">
              <a:spcBef>
                <a:spcPct val="0"/>
              </a:spcBef>
              <a:spcAft>
                <a:spcPct val="0"/>
              </a:spcAft>
              <a:defRPr sz="2000">
                <a:solidFill>
                  <a:schemeClr val="tx1"/>
                </a:solidFill>
                <a:latin typeface="Arial" charset="0"/>
                <a:cs typeface="Arial" charset="0"/>
              </a:defRPr>
            </a:lvl8pPr>
            <a:lvl9pPr marL="3797300" indent="-139700" defTabSz="984250" eaLnBrk="0" fontAlgn="base" hangingPunct="0">
              <a:spcBef>
                <a:spcPct val="0"/>
              </a:spcBef>
              <a:spcAft>
                <a:spcPct val="0"/>
              </a:spcAft>
              <a:defRPr sz="2000">
                <a:solidFill>
                  <a:schemeClr val="tx1"/>
                </a:solidFill>
                <a:latin typeface="Arial" charset="0"/>
                <a:cs typeface="Arial" charset="0"/>
              </a:defRPr>
            </a:lvl9pPr>
          </a:lstStyle>
          <a:p>
            <a:pPr marL="0" lvl="1" indent="0" eaLnBrk="1" hangingPunct="1">
              <a:lnSpc>
                <a:spcPct val="95000"/>
              </a:lnSpc>
              <a:spcAft>
                <a:spcPts val="213"/>
              </a:spcAft>
              <a:buFont typeface="Arial" charset="0"/>
              <a:buChar char="​"/>
            </a:pPr>
            <a:r>
              <a:rPr lang="es-ES" altLang="es-CO" sz="1700" dirty="0">
                <a:solidFill>
                  <a:srgbClr val="57D7FC"/>
                </a:solidFill>
                <a:latin typeface="Franklin Gothic Book" pitchFamily="34" charset="0"/>
              </a:rPr>
              <a:t>Calle 113 No. 7-21 Torre A, Piso 15, Bogotá </a:t>
            </a:r>
          </a:p>
          <a:p>
            <a:pPr marL="0" lvl="1" indent="0" eaLnBrk="1" hangingPunct="1">
              <a:lnSpc>
                <a:spcPct val="95000"/>
              </a:lnSpc>
              <a:spcAft>
                <a:spcPts val="213"/>
              </a:spcAft>
              <a:buFont typeface="Arial" charset="0"/>
              <a:buChar char="​"/>
            </a:pPr>
            <a:r>
              <a:rPr lang="es-ES" altLang="es-CO" sz="1700" dirty="0">
                <a:solidFill>
                  <a:srgbClr val="57D7FC"/>
                </a:solidFill>
                <a:latin typeface="Franklin Gothic Book" pitchFamily="34" charset="0"/>
              </a:rPr>
              <a:t>PBX:  (57 1) 629 25 29 Línea de atención al cliente: 018000 11 30 43</a:t>
            </a:r>
          </a:p>
          <a:p>
            <a:pPr marL="0" lvl="1" indent="0" eaLnBrk="1" hangingPunct="1">
              <a:lnSpc>
                <a:spcPct val="95000"/>
              </a:lnSpc>
              <a:spcAft>
                <a:spcPts val="213"/>
              </a:spcAft>
              <a:buFont typeface="Arial" charset="0"/>
              <a:buChar char="​"/>
            </a:pPr>
            <a:r>
              <a:rPr lang="es-ES" altLang="es-CO" sz="1700" dirty="0">
                <a:solidFill>
                  <a:schemeClr val="bg1"/>
                </a:solidFill>
                <a:latin typeface="Franklin Gothic Book" pitchFamily="34" charset="0"/>
              </a:rPr>
              <a:t>www.bolsamercantil.com.co </a:t>
            </a:r>
            <a:r>
              <a:rPr lang="es-ES" altLang="es-CO" sz="1700" b="1" dirty="0">
                <a:solidFill>
                  <a:schemeClr val="bg1"/>
                </a:solidFill>
                <a:latin typeface="Franklin Gothic Book" pitchFamily="34" charset="0"/>
              </a:rPr>
              <a:t>  </a:t>
            </a:r>
            <a:r>
              <a:rPr lang="es-ES" altLang="es-CO" sz="1700" dirty="0">
                <a:solidFill>
                  <a:schemeClr val="bg1"/>
                </a:solidFill>
                <a:latin typeface="Franklin Gothic Book" pitchFamily="34" charset="0"/>
              </a:rPr>
              <a:t>servicioalcliente@bolsamercantil.com.co</a:t>
            </a:r>
          </a:p>
          <a:p>
            <a:pPr marL="0" lvl="1" indent="0" eaLnBrk="1" hangingPunct="1">
              <a:lnSpc>
                <a:spcPct val="95000"/>
              </a:lnSpc>
              <a:spcAft>
                <a:spcPts val="213"/>
              </a:spcAft>
              <a:buFont typeface="Arial" charset="0"/>
              <a:buChar char="​"/>
            </a:pPr>
            <a:r>
              <a:rPr lang="es-ES" altLang="es-CO" sz="1700" dirty="0" err="1">
                <a:solidFill>
                  <a:schemeClr val="bg1"/>
                </a:solidFill>
                <a:latin typeface="Franklin Gothic Book" pitchFamily="34" charset="0"/>
              </a:rPr>
              <a:t>Twitter</a:t>
            </a:r>
            <a:r>
              <a:rPr lang="es-ES" altLang="es-CO" sz="1700" dirty="0">
                <a:solidFill>
                  <a:schemeClr val="bg1"/>
                </a:solidFill>
                <a:latin typeface="Franklin Gothic Book" pitchFamily="34" charset="0"/>
              </a:rPr>
              <a:t>: @bolsamercantil</a:t>
            </a:r>
          </a:p>
          <a:p>
            <a:pPr marL="0" lvl="1" indent="0" eaLnBrk="1" hangingPunct="1">
              <a:lnSpc>
                <a:spcPct val="95000"/>
              </a:lnSpc>
              <a:spcAft>
                <a:spcPts val="213"/>
              </a:spcAft>
              <a:buFont typeface="Arial" charset="0"/>
              <a:buChar char="​"/>
            </a:pPr>
            <a:r>
              <a:rPr lang="es-ES" altLang="es-CO" sz="1700" dirty="0" err="1">
                <a:solidFill>
                  <a:schemeClr val="bg1"/>
                </a:solidFill>
                <a:latin typeface="Franklin Gothic Book" pitchFamily="34" charset="0"/>
              </a:rPr>
              <a:t>Facebook</a:t>
            </a:r>
            <a:r>
              <a:rPr lang="es-ES" altLang="es-CO" sz="1700" dirty="0">
                <a:solidFill>
                  <a:schemeClr val="bg1"/>
                </a:solidFill>
                <a:latin typeface="Franklin Gothic Book" pitchFamily="34" charset="0"/>
              </a:rPr>
              <a:t>: Bolsa Mercantil BMC </a:t>
            </a:r>
            <a:endParaRPr lang="es-CO" altLang="es-CO" sz="1700" dirty="0">
              <a:solidFill>
                <a:schemeClr val="bg1"/>
              </a:solidFill>
              <a:latin typeface="Franklin Gothic Book" pitchFamily="34" charset="0"/>
            </a:endParaRPr>
          </a:p>
        </p:txBody>
      </p:sp>
      <p:sp>
        <p:nvSpPr>
          <p:cNvPr id="8" name="Rectángulo 1"/>
          <p:cNvSpPr/>
          <p:nvPr userDrawn="1"/>
        </p:nvSpPr>
        <p:spPr>
          <a:xfrm>
            <a:off x="895350" y="1878013"/>
            <a:ext cx="10090150" cy="230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46158" tIns="246158" rIns="246158" bIns="246158" anchor="ctr"/>
          <a:lstStyle/>
          <a:p>
            <a:pPr algn="ctr" defTabSz="984629" fontAlgn="auto">
              <a:spcBef>
                <a:spcPts val="0"/>
              </a:spcBef>
              <a:spcAft>
                <a:spcPts val="0"/>
              </a:spcAft>
              <a:defRPr/>
            </a:pPr>
            <a:endParaRPr lang="es-ES_tradnl" sz="1500" dirty="0">
              <a:solidFill>
                <a:schemeClr val="bg1"/>
              </a:solidFill>
              <a:latin typeface="Franklin Gothic Demi Cond" panose="020B0706030402020204" pitchFamily="34" charset="0"/>
            </a:endParaRPr>
          </a:p>
        </p:txBody>
      </p:sp>
      <p:pic>
        <p:nvPicPr>
          <p:cNvPr id="9" name="91 Imagen" descr="BMC LOGO.bmp"/>
          <p:cNvPicPr>
            <a:picLocks noChangeAspect="1"/>
          </p:cNvPicPr>
          <p:nvPr userDrawn="1"/>
        </p:nvPicPr>
        <p:blipFill>
          <a:blip r:embed="rId3" cstate="print">
            <a:extLst>
              <a:ext uri="{28A0092B-C50C-407E-A947-70E740481C1C}">
                <a14:useLocalDpi xmlns:a14="http://schemas.microsoft.com/office/drawing/2010/main" xmlns="" val="0"/>
              </a:ext>
            </a:extLst>
          </a:blip>
          <a:srcRect t="9660" r="-211"/>
          <a:stretch>
            <a:fillRect/>
          </a:stretch>
        </p:blipFill>
        <p:spPr bwMode="auto">
          <a:xfrm>
            <a:off x="4256108" y="2446370"/>
            <a:ext cx="3387725"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11 Imagen" descr="VIGILADO.jpg"/>
          <p:cNvPicPr>
            <a:picLocks noChangeAspect="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4073528" y="2417795"/>
            <a:ext cx="130175" cy="1042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Content Placeholder 13"/>
          <p:cNvSpPr txBox="1">
            <a:spLocks/>
          </p:cNvSpPr>
          <p:nvPr userDrawn="1"/>
        </p:nvSpPr>
        <p:spPr>
          <a:xfrm>
            <a:off x="889021" y="3640138"/>
            <a:ext cx="10096499" cy="563562"/>
          </a:xfrm>
          <a:prstGeom prst="rect">
            <a:avLst/>
          </a:prstGeom>
        </p:spPr>
        <p:txBody>
          <a:bodyPr lIns="98463" tIns="49232" rIns="98463" bIns="49232"/>
          <a:lst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600" b="0" i="0" kern="1200">
                <a:solidFill>
                  <a:schemeClr val="accent4"/>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Arial" panose="020B0604020202020204" pitchFamily="34" charset="0"/>
              <a:buChar char="​"/>
              <a:defRPr sz="1100" kern="1200">
                <a:solidFill>
                  <a:schemeClr val="tx2"/>
                </a:solidFill>
                <a:latin typeface="+mn-lt"/>
                <a:ea typeface="+mn-ea"/>
                <a:cs typeface="+mn-cs"/>
              </a:defRPr>
            </a:lvl3pPr>
            <a:lvl4pPr marL="169863" indent="-169863" algn="l" defTabSz="914400" rtl="0" eaLnBrk="1" latinLnBrk="0" hangingPunct="1">
              <a:lnSpc>
                <a:spcPct val="110000"/>
              </a:lnSpc>
              <a:spcBef>
                <a:spcPts val="0"/>
              </a:spcBef>
              <a:spcAft>
                <a:spcPts val="0"/>
              </a:spcAft>
              <a:buFont typeface="Wingdings" panose="05000000000000000000" pitchFamily="2" charset="2"/>
              <a:buChar char="§"/>
              <a:defRPr sz="1100" kern="1200">
                <a:solidFill>
                  <a:schemeClr val="tx2">
                    <a:lumMod val="60000"/>
                    <a:lumOff val="40000"/>
                  </a:schemeClr>
                </a:solidFill>
                <a:latin typeface="+mn-lt"/>
                <a:ea typeface="+mn-ea"/>
                <a:cs typeface="+mn-cs"/>
              </a:defRPr>
            </a:lvl4pPr>
            <a:lvl5pPr marL="346075" indent="-176213" algn="l" defTabSz="914400" rtl="0" eaLnBrk="1" latinLnBrk="0" hangingPunct="1">
              <a:lnSpc>
                <a:spcPct val="110000"/>
              </a:lnSpc>
              <a:spcBef>
                <a:spcPts val="0"/>
              </a:spcBef>
              <a:spcAft>
                <a:spcPts val="600"/>
              </a:spcAft>
              <a:buFont typeface="Wingdings" panose="05000000000000000000" pitchFamily="2" charset="2"/>
              <a:buChar char="§"/>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algn="ctr" fontAlgn="auto">
              <a:lnSpc>
                <a:spcPct val="100000"/>
              </a:lnSpc>
              <a:defRPr/>
            </a:pPr>
            <a:r>
              <a:rPr lang="es-ES_tradnl" sz="2600" b="1" dirty="0">
                <a:solidFill>
                  <a:srgbClr val="0070C0"/>
                </a:solidFill>
              </a:rPr>
              <a:t>ESCENARIO DE CONFIANZA Y EFECTIVIDAD</a:t>
            </a:r>
          </a:p>
          <a:p>
            <a:pPr fontAlgn="auto">
              <a:lnSpc>
                <a:spcPct val="100000"/>
              </a:lnSpc>
              <a:defRPr/>
            </a:pPr>
            <a:endParaRPr lang="es-ES_tradnl" sz="2600" dirty="0">
              <a:solidFill>
                <a:schemeClr val="bg1"/>
              </a:solidFill>
            </a:endParaRPr>
          </a:p>
          <a:p>
            <a:pPr fontAlgn="auto">
              <a:lnSpc>
                <a:spcPct val="100000"/>
              </a:lnSpc>
              <a:defRPr/>
            </a:pPr>
            <a:endParaRPr lang="es-ES_tradnl" sz="2200" dirty="0">
              <a:solidFill>
                <a:schemeClr val="bg1"/>
              </a:solidFill>
            </a:endParaRPr>
          </a:p>
        </p:txBody>
      </p:sp>
      <p:sp>
        <p:nvSpPr>
          <p:cNvPr id="12" name="7 Rectángulo"/>
          <p:cNvSpPr>
            <a:spLocks noChangeArrowheads="1"/>
          </p:cNvSpPr>
          <p:nvPr userDrawn="1"/>
        </p:nvSpPr>
        <p:spPr bwMode="auto">
          <a:xfrm>
            <a:off x="538164" y="6410325"/>
            <a:ext cx="6591300"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463" tIns="49232" rIns="98463" bIns="49232">
            <a:spAutoFit/>
          </a:bodyPr>
          <a:lstStyle/>
          <a:p>
            <a:pPr algn="ctr" eaLnBrk="0" hangingPunct="0"/>
            <a:r>
              <a:rPr lang="es-ES" altLang="es-CO" sz="1100">
                <a:solidFill>
                  <a:srgbClr val="57D7FC"/>
                </a:solidFill>
                <a:latin typeface="Calibri" pitchFamily="34" charset="0"/>
              </a:rPr>
              <a:t>Todos los derechos de las fotografías y  de la presentación son reservados de la BMC</a:t>
            </a:r>
            <a:r>
              <a:rPr lang="es-ES" altLang="es-CO" sz="1200">
                <a:solidFill>
                  <a:srgbClr val="57D7FC"/>
                </a:solidFill>
                <a:latin typeface="Calibri" pitchFamily="34" charset="0"/>
              </a:rPr>
              <a:t>.</a:t>
            </a:r>
            <a:endParaRPr lang="es-CO" altLang="es-CO" sz="1700">
              <a:solidFill>
                <a:srgbClr val="57D7FC"/>
              </a:solidFill>
              <a:latin typeface="Franklin Gothic Book" pitchFamily="34" charset="0"/>
            </a:endParaRPr>
          </a:p>
          <a:p>
            <a:r>
              <a:rPr lang="es-ES" altLang="es-CO" sz="2200">
                <a:solidFill>
                  <a:srgbClr val="57D7FC"/>
                </a:solidFill>
                <a:latin typeface="Calibri" pitchFamily="34" charset="0"/>
              </a:rPr>
              <a:t>  </a:t>
            </a:r>
          </a:p>
        </p:txBody>
      </p:sp>
      <p:pic>
        <p:nvPicPr>
          <p:cNvPr id="13" name="Picture 2"/>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9593264" y="6242050"/>
            <a:ext cx="139223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69349353"/>
      </p:ext>
    </p:extLst>
  </p:cSld>
  <p:clrMapOvr>
    <a:masterClrMapping/>
  </p:clrMapOvr>
  <p:transition spd="slow">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En blanco">
    <p:spTree>
      <p:nvGrpSpPr>
        <p:cNvPr id="1" name=""/>
        <p:cNvGrpSpPr/>
        <p:nvPr/>
      </p:nvGrpSpPr>
      <p:grpSpPr>
        <a:xfrm>
          <a:off x="0" y="0"/>
          <a:ext cx="0" cy="0"/>
          <a:chOff x="0" y="0"/>
          <a:chExt cx="0" cy="0"/>
        </a:xfrm>
      </p:grpSpPr>
      <p:pic>
        <p:nvPicPr>
          <p:cNvPr id="6" name="91 Imagen" descr="BMC LOGO.bmp"/>
          <p:cNvPicPr>
            <a:picLocks noChangeAspect="1"/>
          </p:cNvPicPr>
          <p:nvPr userDrawn="1"/>
        </p:nvPicPr>
        <p:blipFill>
          <a:blip r:embed="rId2" cstate="print"/>
          <a:srcRect t="9660" r="-211"/>
          <a:stretch>
            <a:fillRect/>
          </a:stretch>
        </p:blipFill>
        <p:spPr bwMode="auto">
          <a:xfrm>
            <a:off x="9730015" y="206580"/>
            <a:ext cx="1946518" cy="614504"/>
          </a:xfrm>
          <a:prstGeom prst="rect">
            <a:avLst/>
          </a:prstGeom>
          <a:noFill/>
          <a:ln w="9525">
            <a:noFill/>
            <a:miter lim="800000"/>
            <a:headEnd/>
            <a:tailEnd/>
          </a:ln>
        </p:spPr>
      </p:pic>
      <p:pic>
        <p:nvPicPr>
          <p:cNvPr id="7" name="6 Imagen" descr="VIGILADO.jpg"/>
          <p:cNvPicPr>
            <a:picLocks noChangeAspect="1"/>
          </p:cNvPicPr>
          <p:nvPr userDrawn="1"/>
        </p:nvPicPr>
        <p:blipFill>
          <a:blip r:embed="rId3" cstate="print"/>
          <a:stretch>
            <a:fillRect/>
          </a:stretch>
        </p:blipFill>
        <p:spPr>
          <a:xfrm>
            <a:off x="9635888" y="219280"/>
            <a:ext cx="71711" cy="576000"/>
          </a:xfrm>
          <a:prstGeom prst="rect">
            <a:avLst/>
          </a:prstGeom>
        </p:spPr>
      </p:pic>
    </p:spTree>
    <p:extLst>
      <p:ext uri="{BB962C8B-B14F-4D97-AF65-F5344CB8AC3E}">
        <p14:creationId xmlns:p14="http://schemas.microsoft.com/office/powerpoint/2010/main" xmlns="" val="3649644247"/>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7" name="Rectángulo 6"/>
          <p:cNvSpPr/>
          <p:nvPr userDrawn="1"/>
        </p:nvSpPr>
        <p:spPr>
          <a:xfrm>
            <a:off x="-5688" y="53"/>
            <a:ext cx="11886538" cy="6853239"/>
          </a:xfrm>
          <a:prstGeom prst="rect">
            <a:avLst/>
          </a:prstGeom>
          <a:gradFill>
            <a:gsLst>
              <a:gs pos="0">
                <a:srgbClr val="4EC2E5"/>
              </a:gs>
              <a:gs pos="77000">
                <a:srgbClr val="04499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99674" tIns="299674" rIns="299674" bIns="299674" rtlCol="0" anchor="ctr">
            <a:noAutofit/>
          </a:bodyPr>
          <a:lstStyle/>
          <a:p>
            <a:pPr algn="ctr"/>
            <a:endParaRPr lang="es-ES_tradnl" sz="1800" dirty="0" smtClean="0">
              <a:solidFill>
                <a:schemeClr val="bg1"/>
              </a:solidFill>
              <a:latin typeface="Franklin Gothic Demi Cond" panose="020B0706030402020204" pitchFamily="34" charset="0"/>
            </a:endParaRPr>
          </a:p>
        </p:txBody>
      </p:sp>
      <p:sp>
        <p:nvSpPr>
          <p:cNvPr id="3" name="Freeform 2"/>
          <p:cNvSpPr/>
          <p:nvPr userDrawn="1"/>
        </p:nvSpPr>
        <p:spPr bwMode="ltGray">
          <a:xfrm>
            <a:off x="-5687" y="12700"/>
            <a:ext cx="4434005" cy="6840539"/>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rgbClr val="4EC2E5">
                  <a:alpha val="50000"/>
                </a:srgbClr>
              </a:gs>
              <a:gs pos="0">
                <a:srgbClr val="4EC2E5">
                  <a:alpha val="30000"/>
                </a:srgb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19870" tIns="59936" rIns="119870" bIns="59936" rtlCol="0" anchor="ctr"/>
          <a:lstStyle/>
          <a:p>
            <a:pPr algn="ctr"/>
            <a:endParaRPr lang="en-US" dirty="0"/>
          </a:p>
        </p:txBody>
      </p:sp>
      <p:sp>
        <p:nvSpPr>
          <p:cNvPr id="2" name="Title 1"/>
          <p:cNvSpPr>
            <a:spLocks noGrp="1"/>
          </p:cNvSpPr>
          <p:nvPr>
            <p:ph type="title"/>
          </p:nvPr>
        </p:nvSpPr>
        <p:spPr>
          <a:xfrm>
            <a:off x="876714" y="1905063"/>
            <a:ext cx="10110879" cy="2225263"/>
          </a:xfrm>
        </p:spPr>
        <p:txBody>
          <a:bodyPr anchor="ctr"/>
          <a:lstStyle>
            <a:lvl1pPr>
              <a:defRPr sz="7200">
                <a:solidFill>
                  <a:schemeClr val="bg1"/>
                </a:solidFill>
              </a:defRPr>
            </a:lvl1pPr>
          </a:lstStyle>
          <a:p>
            <a:r>
              <a:rPr lang="en-US" dirty="0" smtClean="0"/>
              <a:t>Click to edit Master title style</a:t>
            </a:r>
            <a:endParaRPr lang="en-US" dirty="0"/>
          </a:p>
        </p:txBody>
      </p:sp>
      <p:sp>
        <p:nvSpPr>
          <p:cNvPr id="10" name="Text Placeholder 9"/>
          <p:cNvSpPr>
            <a:spLocks noGrp="1"/>
          </p:cNvSpPr>
          <p:nvPr>
            <p:ph type="body" sz="quarter" idx="14" hasCustomPrompt="1"/>
          </p:nvPr>
        </p:nvSpPr>
        <p:spPr>
          <a:xfrm>
            <a:off x="876749" y="4620891"/>
            <a:ext cx="10113073" cy="1415772"/>
          </a:xfrm>
        </p:spPr>
        <p:txBody>
          <a:bodyPr>
            <a:noAutofit/>
          </a:bodyPr>
          <a:lstStyle>
            <a:lvl1pPr marL="0" indent="0">
              <a:lnSpc>
                <a:spcPct val="95000"/>
              </a:lnSpc>
              <a:spcAft>
                <a:spcPts val="0"/>
              </a:spcAft>
              <a:buFont typeface="Arial" panose="020B0604020202020204" pitchFamily="34" charset="0"/>
              <a:buChar char="​"/>
              <a:defRPr sz="2800" b="0">
                <a:solidFill>
                  <a:schemeClr val="accent1"/>
                </a:solidFill>
                <a:latin typeface="Franklin Gothic Demi Cond" panose="020B0706030402020204" pitchFamily="34" charset="0"/>
              </a:defRPr>
            </a:lvl1pPr>
            <a:lvl2pPr marL="0" indent="0">
              <a:lnSpc>
                <a:spcPct val="95000"/>
              </a:lnSpc>
              <a:spcBef>
                <a:spcPts val="0"/>
              </a:spcBef>
              <a:spcAft>
                <a:spcPts val="262"/>
              </a:spcAft>
              <a:buFont typeface="Arial" panose="020B0604020202020204" pitchFamily="34" charset="0"/>
              <a:buChar char="​"/>
              <a:defRPr sz="2000">
                <a:solidFill>
                  <a:schemeClr val="bg1"/>
                </a:solidFill>
              </a:defRPr>
            </a:lvl2pPr>
            <a:lvl3pPr marL="0" indent="0">
              <a:lnSpc>
                <a:spcPct val="95000"/>
              </a:lnSpc>
              <a:spcBef>
                <a:spcPts val="0"/>
              </a:spcBef>
              <a:spcAft>
                <a:spcPts val="262"/>
              </a:spcAft>
              <a:buFont typeface="Arial" panose="020B0604020202020204" pitchFamily="34" charset="0"/>
              <a:buChar char="​"/>
              <a:defRPr sz="2000">
                <a:solidFill>
                  <a:schemeClr val="bg1"/>
                </a:solidFill>
              </a:defRPr>
            </a:lvl3pPr>
            <a:lvl4pPr marL="0" indent="0">
              <a:lnSpc>
                <a:spcPct val="95000"/>
              </a:lnSpc>
              <a:spcBef>
                <a:spcPts val="0"/>
              </a:spcBef>
              <a:spcAft>
                <a:spcPts val="262"/>
              </a:spcAft>
              <a:buFont typeface="Arial" panose="020B0604020202020204" pitchFamily="34" charset="0"/>
              <a:buChar char="​"/>
              <a:defRPr sz="2000">
                <a:solidFill>
                  <a:schemeClr val="bg1"/>
                </a:solidFill>
              </a:defRPr>
            </a:lvl4pPr>
            <a:lvl5pPr marL="0" indent="0">
              <a:lnSpc>
                <a:spcPct val="95000"/>
              </a:lnSpc>
              <a:spcBef>
                <a:spcPts val="0"/>
              </a:spcBef>
              <a:spcAft>
                <a:spcPts val="262"/>
              </a:spcAft>
              <a:buFont typeface="Arial" panose="020B0604020202020204" pitchFamily="34" charset="0"/>
              <a:buChar char="​"/>
              <a:defRPr sz="20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881075" y="1733011"/>
            <a:ext cx="10108812" cy="2672551"/>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314891086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rid">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30A72AE8-DC13-42AC-8300-49F963ECF273}"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3"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6 Imagen" descr="ARTP0043 (Copy).jpg"/>
          <p:cNvPicPr>
            <a:picLocks noChangeAspect="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0" y="1836738"/>
            <a:ext cx="11880850" cy="331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7 Rectángulo"/>
          <p:cNvSpPr>
            <a:spLocks noChangeArrowheads="1"/>
          </p:cNvSpPr>
          <p:nvPr userDrawn="1"/>
        </p:nvSpPr>
        <p:spPr bwMode="auto">
          <a:xfrm>
            <a:off x="0" y="5191157"/>
            <a:ext cx="11880850" cy="500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463" tIns="49232" rIns="98463" bIns="49232">
            <a:spAutoFit/>
          </a:bodyPr>
          <a:lstStyle/>
          <a:p>
            <a:pPr algn="ctr"/>
            <a:r>
              <a:rPr lang="en-US" altLang="es-CO" sz="2600" b="1">
                <a:solidFill>
                  <a:srgbClr val="675D41"/>
                </a:solidFill>
                <a:latin typeface="Calibri" pitchFamily="34" charset="0"/>
              </a:rPr>
              <a:t>Rueda de negocios - Bolsa Mercantil de Colombia</a:t>
            </a:r>
            <a:endParaRPr lang="es-CO" altLang="es-CO" b="1">
              <a:latin typeface="Franklin Gothic Book" pitchFamily="34" charset="0"/>
            </a:endParaRPr>
          </a:p>
        </p:txBody>
      </p:sp>
    </p:spTree>
    <p:extLst>
      <p:ext uri="{BB962C8B-B14F-4D97-AF65-F5344CB8AC3E}">
        <p14:creationId xmlns:p14="http://schemas.microsoft.com/office/powerpoint/2010/main" xmlns="" val="1957807069"/>
      </p:ext>
    </p:extLst>
  </p:cSld>
  <p:clrMapOvr>
    <a:masterClrMapping/>
  </p:clrMapOvr>
  <p:transition spd="slow">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 xmlns:a14="http://schemas.microsoft.com/office/drawing/2010/main"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9636124" y="219076"/>
            <a:ext cx="71438"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 xmlns:p14="http://schemas.microsoft.com/office/powerpoint/2010/main" val="2558654522"/>
      </p:ext>
    </p:extLst>
  </p:cSld>
  <p:clrMapOvr>
    <a:masterClrMapping/>
  </p:clrMapOvr>
  <p:transition spd="slow">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15" name="Content Placeholder 13"/>
          <p:cNvSpPr>
            <a:spLocks noGrp="1"/>
          </p:cNvSpPr>
          <p:nvPr>
            <p:ph sz="quarter" idx="15"/>
          </p:nvPr>
        </p:nvSpPr>
        <p:spPr>
          <a:xfrm>
            <a:off x="891064"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36" name="Text Placeholder 2"/>
          <p:cNvSpPr>
            <a:spLocks noGrp="1"/>
          </p:cNvSpPr>
          <p:nvPr>
            <p:ph type="body" idx="28"/>
          </p:nvPr>
        </p:nvSpPr>
        <p:spPr>
          <a:xfrm>
            <a:off x="891066" y="691052"/>
            <a:ext cx="10098723" cy="451948"/>
          </a:xfrm>
        </p:spPr>
        <p:txBody>
          <a:bodyPr/>
          <a:lstStyle>
            <a:lvl1pPr marL="0" indent="0">
              <a:lnSpc>
                <a:spcPct val="85000"/>
              </a:lnSpc>
              <a:spcBef>
                <a:spcPts val="0"/>
              </a:spcBef>
              <a:spcAft>
                <a:spcPts val="0"/>
              </a:spcAft>
              <a:buNone/>
              <a:defRPr sz="1800" b="0">
                <a:solidFill>
                  <a:schemeClr val="accent3"/>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smtClean="0"/>
              <a:t>Haga clic para modificar el estilo de texto del patrón</a:t>
            </a:r>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smtClean="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ángulo 6"/>
          <p:cNvSpPr/>
          <p:nvPr userDrawn="1"/>
        </p:nvSpPr>
        <p:spPr>
          <a:xfrm>
            <a:off x="-5688" y="-1"/>
            <a:ext cx="11886538" cy="6853239"/>
          </a:xfrm>
          <a:prstGeom prst="rect">
            <a:avLst/>
          </a:prstGeom>
          <a:gradFill>
            <a:gsLst>
              <a:gs pos="0">
                <a:srgbClr val="4EC2E5"/>
              </a:gs>
              <a:gs pos="77000">
                <a:srgbClr val="04499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46158" tIns="246158" rIns="246158" bIns="246158" anchor="ctr"/>
          <a:lstStyle/>
          <a:p>
            <a:pPr algn="ctr" defTabSz="984629" fontAlgn="auto">
              <a:spcBef>
                <a:spcPts val="0"/>
              </a:spcBef>
              <a:spcAft>
                <a:spcPts val="0"/>
              </a:spcAft>
              <a:defRPr/>
            </a:pPr>
            <a:endParaRPr lang="es-ES_tradnl" sz="1500" dirty="0">
              <a:solidFill>
                <a:schemeClr val="bg1"/>
              </a:solidFill>
              <a:latin typeface="Franklin Gothic Demi Cond" panose="020B0706030402020204" pitchFamily="34" charset="0"/>
            </a:endParaRPr>
          </a:p>
        </p:txBody>
      </p:sp>
      <p:sp>
        <p:nvSpPr>
          <p:cNvPr id="5" name="Freeform 2"/>
          <p:cNvSpPr/>
          <p:nvPr userDrawn="1"/>
        </p:nvSpPr>
        <p:spPr bwMode="ltGray">
          <a:xfrm>
            <a:off x="-5687" y="12699"/>
            <a:ext cx="4434005"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rgbClr val="4EC2E5">
                  <a:alpha val="50000"/>
                </a:srgbClr>
              </a:gs>
              <a:gs pos="0">
                <a:srgbClr val="4EC2E5">
                  <a:alpha val="30000"/>
                </a:srgb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8463" tIns="49232" rIns="98463" bIns="49232" anchor="ctr"/>
          <a:lstStyle/>
          <a:p>
            <a:pPr algn="ctr" defTabSz="984629" fontAlgn="auto">
              <a:spcBef>
                <a:spcPts val="0"/>
              </a:spcBef>
              <a:spcAft>
                <a:spcPts val="0"/>
              </a:spcAft>
              <a:defRPr/>
            </a:pPr>
            <a:endParaRPr lang="en-US" dirty="0"/>
          </a:p>
        </p:txBody>
      </p:sp>
      <p:grpSp>
        <p:nvGrpSpPr>
          <p:cNvPr id="6" name="Group 3"/>
          <p:cNvGrpSpPr>
            <a:grpSpLocks/>
          </p:cNvGrpSpPr>
          <p:nvPr userDrawn="1"/>
        </p:nvGrpSpPr>
        <p:grpSpPr bwMode="auto">
          <a:xfrm>
            <a:off x="881063" y="1733582"/>
            <a:ext cx="10109200" cy="2671763"/>
            <a:chOff x="914400" y="1732950"/>
            <a:chExt cx="7316788" cy="2672550"/>
          </a:xfrm>
        </p:grpSpPr>
        <p:cxnSp>
          <p:nvCxnSpPr>
            <p:cNvPr id="7" name="Straight Connector 10"/>
            <p:cNvCxnSpPr/>
            <p:nvPr userDrawn="1"/>
          </p:nvCxnSpPr>
          <p:spPr>
            <a:xfrm>
              <a:off x="914400" y="1732950"/>
              <a:ext cx="73156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p:cNvSpPr>
            <p:nvPr userDrawn="1"/>
          </p:nvSpPr>
          <p:spPr bwMode="auto">
            <a:xfrm>
              <a:off x="915549" y="4302282"/>
              <a:ext cx="7315639" cy="103218"/>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p:spPr>
          <p:txBody>
            <a:bodyPr/>
            <a:lstStyle/>
            <a:p>
              <a:pPr defTabSz="984629" fontAlgn="auto">
                <a:spcBef>
                  <a:spcPts val="0"/>
                </a:spcBef>
                <a:spcAft>
                  <a:spcPts val="0"/>
                </a:spcAft>
                <a:defRPr/>
              </a:pPr>
              <a:endParaRPr lang="en-US" dirty="0">
                <a:latin typeface="+mn-lt"/>
                <a:cs typeface="+mn-cs"/>
              </a:endParaRPr>
            </a:p>
          </p:txBody>
        </p:sp>
      </p:grpSp>
      <p:pic>
        <p:nvPicPr>
          <p:cNvPr id="9" name="8 Imagen" descr="Untitled-1.pn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375776" y="238125"/>
            <a:ext cx="2244724" cy="604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876713" y="1905002"/>
            <a:ext cx="10110878" cy="2225262"/>
          </a:xfrm>
        </p:spPr>
        <p:txBody>
          <a:bodyPr anchor="ctr"/>
          <a:lstStyle>
            <a:lvl1pPr>
              <a:defRPr sz="5900">
                <a:solidFill>
                  <a:schemeClr val="bg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4"/>
          </p:nvPr>
        </p:nvSpPr>
        <p:spPr>
          <a:xfrm>
            <a:off x="876668" y="4620890"/>
            <a:ext cx="10113073" cy="1415772"/>
          </a:xfrm>
        </p:spPr>
        <p:txBody>
          <a:bodyPr>
            <a:noAutofit/>
          </a:bodyPr>
          <a:lstStyle>
            <a:lvl1pPr marL="0" indent="0">
              <a:lnSpc>
                <a:spcPct val="95000"/>
              </a:lnSpc>
              <a:spcAft>
                <a:spcPts val="0"/>
              </a:spcAft>
              <a:buFont typeface="Arial" panose="020B0604020202020204" pitchFamily="34" charset="0"/>
              <a:buChar char="​"/>
              <a:defRPr sz="2300" b="0">
                <a:solidFill>
                  <a:schemeClr val="accent1"/>
                </a:solidFill>
                <a:latin typeface="Franklin Gothic Demi Cond" panose="020B0706030402020204" pitchFamily="34" charset="0"/>
              </a:defRPr>
            </a:lvl1pPr>
            <a:lvl2pPr marL="0" indent="0">
              <a:lnSpc>
                <a:spcPct val="95000"/>
              </a:lnSpc>
              <a:spcBef>
                <a:spcPts val="0"/>
              </a:spcBef>
              <a:spcAft>
                <a:spcPts val="215"/>
              </a:spcAft>
              <a:buFont typeface="Arial" panose="020B0604020202020204" pitchFamily="34" charset="0"/>
              <a:buChar char="​"/>
              <a:defRPr sz="1700">
                <a:solidFill>
                  <a:schemeClr val="bg1"/>
                </a:solidFill>
              </a:defRPr>
            </a:lvl2pPr>
            <a:lvl3pPr marL="0" indent="0">
              <a:lnSpc>
                <a:spcPct val="95000"/>
              </a:lnSpc>
              <a:spcBef>
                <a:spcPts val="0"/>
              </a:spcBef>
              <a:spcAft>
                <a:spcPts val="215"/>
              </a:spcAft>
              <a:buFont typeface="Arial" panose="020B0604020202020204" pitchFamily="34" charset="0"/>
              <a:buChar char="​"/>
              <a:defRPr sz="1700">
                <a:solidFill>
                  <a:schemeClr val="bg1"/>
                </a:solidFill>
              </a:defRPr>
            </a:lvl3pPr>
            <a:lvl4pPr marL="0" indent="0">
              <a:lnSpc>
                <a:spcPct val="95000"/>
              </a:lnSpc>
              <a:spcBef>
                <a:spcPts val="0"/>
              </a:spcBef>
              <a:spcAft>
                <a:spcPts val="215"/>
              </a:spcAft>
              <a:buFont typeface="Arial" panose="020B0604020202020204" pitchFamily="34" charset="0"/>
              <a:buChar char="​"/>
              <a:defRPr sz="1700">
                <a:solidFill>
                  <a:schemeClr val="bg1"/>
                </a:solidFill>
              </a:defRPr>
            </a:lvl4pPr>
            <a:lvl5pPr marL="0" indent="0">
              <a:lnSpc>
                <a:spcPct val="95000"/>
              </a:lnSpc>
              <a:spcBef>
                <a:spcPts val="0"/>
              </a:spcBef>
              <a:spcAft>
                <a:spcPts val="215"/>
              </a:spcAft>
              <a:buFont typeface="Arial" panose="020B0604020202020204" pitchFamily="34" charset="0"/>
              <a:buChar char="​"/>
              <a:defRPr sz="1700">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xmlns="" val="36257802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pic>
        <p:nvPicPr>
          <p:cNvPr id="15"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4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Text Placeholder 3"/>
          <p:cNvSpPr>
            <a:spLocks noGrp="1"/>
          </p:cNvSpPr>
          <p:nvPr>
            <p:ph type="body" sz="half" idx="2"/>
          </p:nvPr>
        </p:nvSpPr>
        <p:spPr>
          <a:xfrm>
            <a:off x="2102446" y="2971802"/>
            <a:ext cx="3540958" cy="914398"/>
          </a:xfrm>
        </p:spPr>
        <p:txBody>
          <a:bodyPr>
            <a:noAutofit/>
          </a:bodyPr>
          <a:lstStyle>
            <a:lvl1pPr marL="0" indent="0">
              <a:lnSpc>
                <a:spcPts val="1830"/>
              </a:lnSpc>
              <a:buNone/>
              <a:defRPr sz="1700">
                <a:solidFill>
                  <a:schemeClr val="tx2"/>
                </a:solidFill>
                <a:latin typeface="+mn-lt"/>
              </a:defRPr>
            </a:lvl1pPr>
            <a:lvl2pPr marL="492315" indent="0">
              <a:buNone/>
              <a:defRPr sz="1300"/>
            </a:lvl2pPr>
            <a:lvl3pPr marL="984629" indent="0">
              <a:buNone/>
              <a:defRPr sz="1100"/>
            </a:lvl3pPr>
            <a:lvl4pPr marL="1476944" indent="0">
              <a:buNone/>
              <a:defRPr sz="1000"/>
            </a:lvl4pPr>
            <a:lvl5pPr marL="1969260" indent="0">
              <a:buNone/>
              <a:defRPr sz="1000"/>
            </a:lvl5pPr>
            <a:lvl6pPr marL="2461574" indent="0">
              <a:buNone/>
              <a:defRPr sz="1000"/>
            </a:lvl6pPr>
            <a:lvl7pPr marL="2953889" indent="0">
              <a:buNone/>
              <a:defRPr sz="1000"/>
            </a:lvl7pPr>
            <a:lvl8pPr marL="3446204" indent="0">
              <a:buNone/>
              <a:defRPr sz="1000"/>
            </a:lvl8pPr>
            <a:lvl9pPr marL="3938518" indent="0">
              <a:buNone/>
              <a:defRPr sz="1000"/>
            </a:lvl9pPr>
          </a:lstStyle>
          <a:p>
            <a:pPr lvl="0"/>
            <a:r>
              <a:rPr lang="es-ES"/>
              <a:t>Haga clic para modificar el estilo de texto del patrón</a:t>
            </a:r>
          </a:p>
        </p:txBody>
      </p:sp>
      <p:sp>
        <p:nvSpPr>
          <p:cNvPr id="30" name="Text Placeholder 29"/>
          <p:cNvSpPr>
            <a:spLocks noGrp="1"/>
          </p:cNvSpPr>
          <p:nvPr>
            <p:ph type="body" sz="quarter" idx="11"/>
          </p:nvPr>
        </p:nvSpPr>
        <p:spPr>
          <a:xfrm>
            <a:off x="891064" y="2948388"/>
            <a:ext cx="1211382" cy="937839"/>
          </a:xfrm>
        </p:spPr>
        <p:txBody>
          <a:bodyPr>
            <a:noAutofit/>
          </a:bodyPr>
          <a:lstStyle>
            <a:lvl1pPr marL="0" indent="0">
              <a:lnSpc>
                <a:spcPct val="85000"/>
              </a:lnSpc>
              <a:spcBef>
                <a:spcPts val="0"/>
              </a:spcBef>
              <a:spcAft>
                <a:spcPts val="0"/>
              </a:spcAft>
              <a:buFontTx/>
              <a:buNone/>
              <a:defRPr sz="5400">
                <a:solidFill>
                  <a:schemeClr val="accent2"/>
                </a:solidFill>
                <a:latin typeface="Franklin Gothic Demi Cond" panose="020B0706030402020204" pitchFamily="34" charset="0"/>
              </a:defRPr>
            </a:lvl1pPr>
          </a:lstStyle>
          <a:p>
            <a:pPr lvl="0"/>
            <a:r>
              <a:rPr lang="es-ES"/>
              <a:t>Haga clic para modificar el estilo de texto del patrón</a:t>
            </a:r>
          </a:p>
        </p:txBody>
      </p:sp>
      <p:sp>
        <p:nvSpPr>
          <p:cNvPr id="22" name="Text Placeholder 2"/>
          <p:cNvSpPr>
            <a:spLocks noGrp="1"/>
          </p:cNvSpPr>
          <p:nvPr>
            <p:ph type="body" idx="28" hasCustomPrompt="1"/>
          </p:nvPr>
        </p:nvSpPr>
        <p:spPr>
          <a:xfrm>
            <a:off x="0" y="2829"/>
            <a:ext cx="9501823" cy="837302"/>
          </a:xfrm>
        </p:spPr>
        <p:txBody>
          <a:bodyPr anchor="ctr" anchorCtr="0"/>
          <a:lstStyle>
            <a:lvl1pPr marL="0" indent="0">
              <a:lnSpc>
                <a:spcPct val="85000"/>
              </a:lnSpc>
              <a:spcBef>
                <a:spcPts val="0"/>
              </a:spcBef>
              <a:spcAft>
                <a:spcPts val="0"/>
              </a:spcAft>
              <a:buNone/>
              <a:defRPr sz="3600" b="0">
                <a:solidFill>
                  <a:srgbClr val="002060"/>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dirty="0"/>
              <a:t>Haga clic para modificar el estilo de texto del patrón</a:t>
            </a:r>
          </a:p>
        </p:txBody>
      </p:sp>
      <p:sp>
        <p:nvSpPr>
          <p:cNvPr id="94" name="Text Placeholder 3"/>
          <p:cNvSpPr>
            <a:spLocks noGrp="1"/>
          </p:cNvSpPr>
          <p:nvPr>
            <p:ph type="body" sz="half" idx="29"/>
          </p:nvPr>
        </p:nvSpPr>
        <p:spPr>
          <a:xfrm>
            <a:off x="2102446" y="3886207"/>
            <a:ext cx="3540958" cy="914398"/>
          </a:xfrm>
        </p:spPr>
        <p:txBody>
          <a:bodyPr>
            <a:noAutofit/>
          </a:bodyPr>
          <a:lstStyle>
            <a:lvl1pPr marL="0" indent="0">
              <a:lnSpc>
                <a:spcPts val="1830"/>
              </a:lnSpc>
              <a:buNone/>
              <a:defRPr sz="1700">
                <a:solidFill>
                  <a:schemeClr val="tx2"/>
                </a:solidFill>
                <a:latin typeface="+mn-lt"/>
              </a:defRPr>
            </a:lvl1pPr>
            <a:lvl2pPr marL="492315" indent="0">
              <a:buNone/>
              <a:defRPr sz="1300"/>
            </a:lvl2pPr>
            <a:lvl3pPr marL="984629" indent="0">
              <a:buNone/>
              <a:defRPr sz="1100"/>
            </a:lvl3pPr>
            <a:lvl4pPr marL="1476944" indent="0">
              <a:buNone/>
              <a:defRPr sz="1000"/>
            </a:lvl4pPr>
            <a:lvl5pPr marL="1969260" indent="0">
              <a:buNone/>
              <a:defRPr sz="1000"/>
            </a:lvl5pPr>
            <a:lvl6pPr marL="2461574" indent="0">
              <a:buNone/>
              <a:defRPr sz="1000"/>
            </a:lvl6pPr>
            <a:lvl7pPr marL="2953889" indent="0">
              <a:buNone/>
              <a:defRPr sz="1000"/>
            </a:lvl7pPr>
            <a:lvl8pPr marL="3446204" indent="0">
              <a:buNone/>
              <a:defRPr sz="1000"/>
            </a:lvl8pPr>
            <a:lvl9pPr marL="3938518" indent="0">
              <a:buNone/>
              <a:defRPr sz="1000"/>
            </a:lvl9pPr>
          </a:lstStyle>
          <a:p>
            <a:pPr lvl="0"/>
            <a:r>
              <a:rPr lang="es-ES"/>
              <a:t>Haga clic para modificar el estilo de texto del patrón</a:t>
            </a:r>
          </a:p>
        </p:txBody>
      </p:sp>
      <p:sp>
        <p:nvSpPr>
          <p:cNvPr id="95" name="Text Placeholder 29"/>
          <p:cNvSpPr>
            <a:spLocks noGrp="1"/>
          </p:cNvSpPr>
          <p:nvPr>
            <p:ph type="body" sz="quarter" idx="30"/>
          </p:nvPr>
        </p:nvSpPr>
        <p:spPr>
          <a:xfrm>
            <a:off x="891064" y="3862793"/>
            <a:ext cx="1211382" cy="937839"/>
          </a:xfrm>
        </p:spPr>
        <p:txBody>
          <a:bodyPr>
            <a:noAutofit/>
          </a:bodyPr>
          <a:lstStyle>
            <a:lvl1pPr marL="0" indent="0">
              <a:lnSpc>
                <a:spcPct val="85000"/>
              </a:lnSpc>
              <a:spcBef>
                <a:spcPts val="0"/>
              </a:spcBef>
              <a:spcAft>
                <a:spcPts val="0"/>
              </a:spcAft>
              <a:buFontTx/>
              <a:buNone/>
              <a:defRPr sz="5400">
                <a:solidFill>
                  <a:schemeClr val="accent2"/>
                </a:solidFill>
                <a:latin typeface="Franklin Gothic Demi Cond" panose="020B0706030402020204" pitchFamily="34" charset="0"/>
              </a:defRPr>
            </a:lvl1pPr>
          </a:lstStyle>
          <a:p>
            <a:pPr lvl="0"/>
            <a:r>
              <a:rPr lang="es-ES"/>
              <a:t>Haga clic para modificar el estilo de texto del patrón</a:t>
            </a:r>
          </a:p>
        </p:txBody>
      </p:sp>
      <p:sp>
        <p:nvSpPr>
          <p:cNvPr id="96" name="Text Placeholder 3"/>
          <p:cNvSpPr>
            <a:spLocks noGrp="1"/>
          </p:cNvSpPr>
          <p:nvPr>
            <p:ph type="body" sz="half" idx="31"/>
          </p:nvPr>
        </p:nvSpPr>
        <p:spPr>
          <a:xfrm>
            <a:off x="2102446" y="4800612"/>
            <a:ext cx="3540958" cy="914398"/>
          </a:xfrm>
        </p:spPr>
        <p:txBody>
          <a:bodyPr>
            <a:noAutofit/>
          </a:bodyPr>
          <a:lstStyle>
            <a:lvl1pPr marL="0" indent="0">
              <a:lnSpc>
                <a:spcPts val="1830"/>
              </a:lnSpc>
              <a:buNone/>
              <a:defRPr sz="1700">
                <a:solidFill>
                  <a:schemeClr val="tx2"/>
                </a:solidFill>
                <a:latin typeface="+mn-lt"/>
              </a:defRPr>
            </a:lvl1pPr>
            <a:lvl2pPr marL="492315" indent="0">
              <a:buNone/>
              <a:defRPr sz="1300"/>
            </a:lvl2pPr>
            <a:lvl3pPr marL="984629" indent="0">
              <a:buNone/>
              <a:defRPr sz="1100"/>
            </a:lvl3pPr>
            <a:lvl4pPr marL="1476944" indent="0">
              <a:buNone/>
              <a:defRPr sz="1000"/>
            </a:lvl4pPr>
            <a:lvl5pPr marL="1969260" indent="0">
              <a:buNone/>
              <a:defRPr sz="1000"/>
            </a:lvl5pPr>
            <a:lvl6pPr marL="2461574" indent="0">
              <a:buNone/>
              <a:defRPr sz="1000"/>
            </a:lvl6pPr>
            <a:lvl7pPr marL="2953889" indent="0">
              <a:buNone/>
              <a:defRPr sz="1000"/>
            </a:lvl7pPr>
            <a:lvl8pPr marL="3446204" indent="0">
              <a:buNone/>
              <a:defRPr sz="1000"/>
            </a:lvl8pPr>
            <a:lvl9pPr marL="3938518" indent="0">
              <a:buNone/>
              <a:defRPr sz="1000"/>
            </a:lvl9pPr>
          </a:lstStyle>
          <a:p>
            <a:pPr lvl="0"/>
            <a:r>
              <a:rPr lang="es-ES"/>
              <a:t>Haga clic para modificar el estilo de texto del patrón</a:t>
            </a:r>
          </a:p>
        </p:txBody>
      </p:sp>
      <p:sp>
        <p:nvSpPr>
          <p:cNvPr id="97" name="Text Placeholder 29"/>
          <p:cNvSpPr>
            <a:spLocks noGrp="1"/>
          </p:cNvSpPr>
          <p:nvPr>
            <p:ph type="body" sz="quarter" idx="32"/>
          </p:nvPr>
        </p:nvSpPr>
        <p:spPr>
          <a:xfrm>
            <a:off x="891064" y="4777197"/>
            <a:ext cx="1211382" cy="937839"/>
          </a:xfrm>
        </p:spPr>
        <p:txBody>
          <a:bodyPr>
            <a:noAutofit/>
          </a:bodyPr>
          <a:lstStyle>
            <a:lvl1pPr marL="0" indent="0">
              <a:lnSpc>
                <a:spcPct val="85000"/>
              </a:lnSpc>
              <a:spcBef>
                <a:spcPts val="0"/>
              </a:spcBef>
              <a:spcAft>
                <a:spcPts val="0"/>
              </a:spcAft>
              <a:buFontTx/>
              <a:buNone/>
              <a:defRPr sz="5400">
                <a:solidFill>
                  <a:schemeClr val="accent2"/>
                </a:solidFill>
                <a:latin typeface="Franklin Gothic Demi Cond" panose="020B0706030402020204" pitchFamily="34" charset="0"/>
              </a:defRPr>
            </a:lvl1pPr>
          </a:lstStyle>
          <a:p>
            <a:pPr lvl="0"/>
            <a:r>
              <a:rPr lang="es-ES"/>
              <a:t>Haga clic para modificar el estilo de texto del patrón</a:t>
            </a:r>
          </a:p>
        </p:txBody>
      </p:sp>
      <p:sp>
        <p:nvSpPr>
          <p:cNvPr id="98" name="Text Placeholder 3"/>
          <p:cNvSpPr>
            <a:spLocks noGrp="1"/>
          </p:cNvSpPr>
          <p:nvPr>
            <p:ph type="body" sz="half" idx="33"/>
          </p:nvPr>
        </p:nvSpPr>
        <p:spPr>
          <a:xfrm>
            <a:off x="7448829" y="2971802"/>
            <a:ext cx="3540958" cy="914398"/>
          </a:xfrm>
        </p:spPr>
        <p:txBody>
          <a:bodyPr>
            <a:noAutofit/>
          </a:bodyPr>
          <a:lstStyle>
            <a:lvl1pPr marL="0" indent="0">
              <a:lnSpc>
                <a:spcPts val="1830"/>
              </a:lnSpc>
              <a:buNone/>
              <a:defRPr sz="1700">
                <a:solidFill>
                  <a:schemeClr val="tx2"/>
                </a:solidFill>
                <a:latin typeface="+mn-lt"/>
              </a:defRPr>
            </a:lvl1pPr>
            <a:lvl2pPr marL="492315" indent="0">
              <a:buNone/>
              <a:defRPr sz="1300"/>
            </a:lvl2pPr>
            <a:lvl3pPr marL="984629" indent="0">
              <a:buNone/>
              <a:defRPr sz="1100"/>
            </a:lvl3pPr>
            <a:lvl4pPr marL="1476944" indent="0">
              <a:buNone/>
              <a:defRPr sz="1000"/>
            </a:lvl4pPr>
            <a:lvl5pPr marL="1969260" indent="0">
              <a:buNone/>
              <a:defRPr sz="1000"/>
            </a:lvl5pPr>
            <a:lvl6pPr marL="2461574" indent="0">
              <a:buNone/>
              <a:defRPr sz="1000"/>
            </a:lvl6pPr>
            <a:lvl7pPr marL="2953889" indent="0">
              <a:buNone/>
              <a:defRPr sz="1000"/>
            </a:lvl7pPr>
            <a:lvl8pPr marL="3446204" indent="0">
              <a:buNone/>
              <a:defRPr sz="1000"/>
            </a:lvl8pPr>
            <a:lvl9pPr marL="3938518" indent="0">
              <a:buNone/>
              <a:defRPr sz="1000"/>
            </a:lvl9pPr>
          </a:lstStyle>
          <a:p>
            <a:pPr lvl="0"/>
            <a:r>
              <a:rPr lang="es-ES"/>
              <a:t>Haga clic para modificar el estilo de texto del patrón</a:t>
            </a:r>
          </a:p>
        </p:txBody>
      </p:sp>
      <p:sp>
        <p:nvSpPr>
          <p:cNvPr id="99" name="Text Placeholder 29"/>
          <p:cNvSpPr>
            <a:spLocks noGrp="1"/>
          </p:cNvSpPr>
          <p:nvPr>
            <p:ph type="body" sz="quarter" idx="34"/>
          </p:nvPr>
        </p:nvSpPr>
        <p:spPr>
          <a:xfrm>
            <a:off x="6237447" y="2948388"/>
            <a:ext cx="1211382" cy="937839"/>
          </a:xfrm>
        </p:spPr>
        <p:txBody>
          <a:bodyPr>
            <a:noAutofit/>
          </a:bodyPr>
          <a:lstStyle>
            <a:lvl1pPr marL="0" indent="0">
              <a:lnSpc>
                <a:spcPct val="85000"/>
              </a:lnSpc>
              <a:spcBef>
                <a:spcPts val="0"/>
              </a:spcBef>
              <a:spcAft>
                <a:spcPts val="0"/>
              </a:spcAft>
              <a:buFontTx/>
              <a:buNone/>
              <a:defRPr sz="5400">
                <a:solidFill>
                  <a:schemeClr val="accent2"/>
                </a:solidFill>
                <a:latin typeface="Franklin Gothic Demi Cond" panose="020B0706030402020204" pitchFamily="34" charset="0"/>
              </a:defRPr>
            </a:lvl1pPr>
          </a:lstStyle>
          <a:p>
            <a:pPr lvl="0"/>
            <a:r>
              <a:rPr lang="es-ES"/>
              <a:t>Haga clic para modificar el estilo de texto del patrón</a:t>
            </a:r>
          </a:p>
        </p:txBody>
      </p:sp>
      <p:sp>
        <p:nvSpPr>
          <p:cNvPr id="100" name="Text Placeholder 3"/>
          <p:cNvSpPr>
            <a:spLocks noGrp="1"/>
          </p:cNvSpPr>
          <p:nvPr>
            <p:ph type="body" sz="half" idx="35"/>
          </p:nvPr>
        </p:nvSpPr>
        <p:spPr>
          <a:xfrm>
            <a:off x="7448829" y="3886207"/>
            <a:ext cx="3540958" cy="914398"/>
          </a:xfrm>
        </p:spPr>
        <p:txBody>
          <a:bodyPr>
            <a:noAutofit/>
          </a:bodyPr>
          <a:lstStyle>
            <a:lvl1pPr marL="0" indent="0">
              <a:lnSpc>
                <a:spcPts val="1830"/>
              </a:lnSpc>
              <a:buNone/>
              <a:defRPr sz="1700">
                <a:solidFill>
                  <a:schemeClr val="tx2"/>
                </a:solidFill>
                <a:latin typeface="+mn-lt"/>
              </a:defRPr>
            </a:lvl1pPr>
            <a:lvl2pPr marL="492315" indent="0">
              <a:buNone/>
              <a:defRPr sz="1300"/>
            </a:lvl2pPr>
            <a:lvl3pPr marL="984629" indent="0">
              <a:buNone/>
              <a:defRPr sz="1100"/>
            </a:lvl3pPr>
            <a:lvl4pPr marL="1476944" indent="0">
              <a:buNone/>
              <a:defRPr sz="1000"/>
            </a:lvl4pPr>
            <a:lvl5pPr marL="1969260" indent="0">
              <a:buNone/>
              <a:defRPr sz="1000"/>
            </a:lvl5pPr>
            <a:lvl6pPr marL="2461574" indent="0">
              <a:buNone/>
              <a:defRPr sz="1000"/>
            </a:lvl6pPr>
            <a:lvl7pPr marL="2953889" indent="0">
              <a:buNone/>
              <a:defRPr sz="1000"/>
            </a:lvl7pPr>
            <a:lvl8pPr marL="3446204" indent="0">
              <a:buNone/>
              <a:defRPr sz="1000"/>
            </a:lvl8pPr>
            <a:lvl9pPr marL="3938518" indent="0">
              <a:buNone/>
              <a:defRPr sz="1000"/>
            </a:lvl9pPr>
          </a:lstStyle>
          <a:p>
            <a:pPr lvl="0"/>
            <a:r>
              <a:rPr lang="es-ES"/>
              <a:t>Haga clic para modificar el estilo de texto del patrón</a:t>
            </a:r>
          </a:p>
        </p:txBody>
      </p:sp>
      <p:sp>
        <p:nvSpPr>
          <p:cNvPr id="101" name="Text Placeholder 29"/>
          <p:cNvSpPr>
            <a:spLocks noGrp="1"/>
          </p:cNvSpPr>
          <p:nvPr>
            <p:ph type="body" sz="quarter" idx="36"/>
          </p:nvPr>
        </p:nvSpPr>
        <p:spPr>
          <a:xfrm>
            <a:off x="6237447" y="3862793"/>
            <a:ext cx="1211382" cy="937839"/>
          </a:xfrm>
        </p:spPr>
        <p:txBody>
          <a:bodyPr>
            <a:noAutofit/>
          </a:bodyPr>
          <a:lstStyle>
            <a:lvl1pPr marL="0" indent="0">
              <a:lnSpc>
                <a:spcPct val="85000"/>
              </a:lnSpc>
              <a:spcBef>
                <a:spcPts val="0"/>
              </a:spcBef>
              <a:spcAft>
                <a:spcPts val="0"/>
              </a:spcAft>
              <a:buFontTx/>
              <a:buNone/>
              <a:defRPr sz="5400">
                <a:solidFill>
                  <a:schemeClr val="accent2"/>
                </a:solidFill>
                <a:latin typeface="Franklin Gothic Demi Cond" panose="020B0706030402020204" pitchFamily="34" charset="0"/>
              </a:defRPr>
            </a:lvl1pPr>
          </a:lstStyle>
          <a:p>
            <a:pPr lvl="0"/>
            <a:r>
              <a:rPr lang="es-ES"/>
              <a:t>Haga clic para modificar el estilo de texto del patrón</a:t>
            </a:r>
          </a:p>
        </p:txBody>
      </p:sp>
      <p:sp>
        <p:nvSpPr>
          <p:cNvPr id="102" name="Text Placeholder 3"/>
          <p:cNvSpPr>
            <a:spLocks noGrp="1"/>
          </p:cNvSpPr>
          <p:nvPr>
            <p:ph type="body" sz="half" idx="37"/>
          </p:nvPr>
        </p:nvSpPr>
        <p:spPr>
          <a:xfrm>
            <a:off x="7448829" y="4800612"/>
            <a:ext cx="3540958" cy="914398"/>
          </a:xfrm>
        </p:spPr>
        <p:txBody>
          <a:bodyPr>
            <a:noAutofit/>
          </a:bodyPr>
          <a:lstStyle>
            <a:lvl1pPr marL="0" indent="0">
              <a:lnSpc>
                <a:spcPts val="1830"/>
              </a:lnSpc>
              <a:buNone/>
              <a:defRPr sz="1700">
                <a:solidFill>
                  <a:schemeClr val="tx2"/>
                </a:solidFill>
                <a:latin typeface="+mn-lt"/>
              </a:defRPr>
            </a:lvl1pPr>
            <a:lvl2pPr marL="492315" indent="0">
              <a:buNone/>
              <a:defRPr sz="1300"/>
            </a:lvl2pPr>
            <a:lvl3pPr marL="984629" indent="0">
              <a:buNone/>
              <a:defRPr sz="1100"/>
            </a:lvl3pPr>
            <a:lvl4pPr marL="1476944" indent="0">
              <a:buNone/>
              <a:defRPr sz="1000"/>
            </a:lvl4pPr>
            <a:lvl5pPr marL="1969260" indent="0">
              <a:buNone/>
              <a:defRPr sz="1000"/>
            </a:lvl5pPr>
            <a:lvl6pPr marL="2461574" indent="0">
              <a:buNone/>
              <a:defRPr sz="1000"/>
            </a:lvl6pPr>
            <a:lvl7pPr marL="2953889" indent="0">
              <a:buNone/>
              <a:defRPr sz="1000"/>
            </a:lvl7pPr>
            <a:lvl8pPr marL="3446204" indent="0">
              <a:buNone/>
              <a:defRPr sz="1000"/>
            </a:lvl8pPr>
            <a:lvl9pPr marL="3938518" indent="0">
              <a:buNone/>
              <a:defRPr sz="1000"/>
            </a:lvl9pPr>
          </a:lstStyle>
          <a:p>
            <a:pPr lvl="0"/>
            <a:r>
              <a:rPr lang="es-ES"/>
              <a:t>Haga clic para modificar el estilo de texto del patrón</a:t>
            </a:r>
          </a:p>
        </p:txBody>
      </p:sp>
      <p:sp>
        <p:nvSpPr>
          <p:cNvPr id="103" name="Text Placeholder 29"/>
          <p:cNvSpPr>
            <a:spLocks noGrp="1"/>
          </p:cNvSpPr>
          <p:nvPr>
            <p:ph type="body" sz="quarter" idx="38"/>
          </p:nvPr>
        </p:nvSpPr>
        <p:spPr>
          <a:xfrm>
            <a:off x="6237447" y="4777197"/>
            <a:ext cx="1211382" cy="937839"/>
          </a:xfrm>
        </p:spPr>
        <p:txBody>
          <a:bodyPr>
            <a:noAutofit/>
          </a:bodyPr>
          <a:lstStyle>
            <a:lvl1pPr marL="0" indent="0">
              <a:lnSpc>
                <a:spcPct val="85000"/>
              </a:lnSpc>
              <a:spcBef>
                <a:spcPts val="0"/>
              </a:spcBef>
              <a:spcAft>
                <a:spcPts val="0"/>
              </a:spcAft>
              <a:buFontTx/>
              <a:buNone/>
              <a:defRPr sz="5400">
                <a:solidFill>
                  <a:schemeClr val="accent2"/>
                </a:solidFill>
                <a:latin typeface="Franklin Gothic Demi Cond" panose="020B0706030402020204" pitchFamily="34" charset="0"/>
              </a:defRPr>
            </a:lvl1pPr>
          </a:lstStyle>
          <a:p>
            <a:pPr lvl="0"/>
            <a:r>
              <a:rPr lang="es-ES"/>
              <a:t>Haga clic para modificar el estilo de texto del patrón</a:t>
            </a:r>
          </a:p>
        </p:txBody>
      </p:sp>
    </p:spTree>
    <p:extLst>
      <p:ext uri="{BB962C8B-B14F-4D97-AF65-F5344CB8AC3E}">
        <p14:creationId xmlns:p14="http://schemas.microsoft.com/office/powerpoint/2010/main" xmlns="" val="3958130356"/>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7" name="TextBox 38"/>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0BE864D6-24EE-4C9A-A886-B651B4EE3246}"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Content Placeholder 13"/>
          <p:cNvSpPr>
            <a:spLocks noGrp="1"/>
          </p:cNvSpPr>
          <p:nvPr>
            <p:ph sz="quarter" idx="15"/>
          </p:nvPr>
        </p:nvSpPr>
        <p:spPr>
          <a:xfrm>
            <a:off x="891064" y="2971801"/>
            <a:ext cx="4752340" cy="274320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5" name="Content Placeholder 13"/>
          <p:cNvSpPr>
            <a:spLocks noGrp="1"/>
          </p:cNvSpPr>
          <p:nvPr>
            <p:ph sz="quarter" idx="16"/>
          </p:nvPr>
        </p:nvSpPr>
        <p:spPr>
          <a:xfrm>
            <a:off x="6237446" y="2971801"/>
            <a:ext cx="4752340" cy="274320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0"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a:t>Haga clic para modificar el estilo de texto del patrón</a:t>
            </a:r>
          </a:p>
        </p:txBody>
      </p:sp>
      <p:sp>
        <p:nvSpPr>
          <p:cNvPr id="10" name="Text Placeholder 2">
            <a:extLst>
              <a:ext uri="{FF2B5EF4-FFF2-40B4-BE49-F238E27FC236}">
                <a16:creationId xmlns:a16="http://schemas.microsoft.com/office/drawing/2014/main" xmlns="" id="{CD0ED204-3EEF-4DDE-93F7-76566FA70BEB}"/>
              </a:ext>
            </a:extLst>
          </p:cNvPr>
          <p:cNvSpPr>
            <a:spLocks noGrp="1"/>
          </p:cNvSpPr>
          <p:nvPr>
            <p:ph type="body" idx="28" hasCustomPrompt="1"/>
          </p:nvPr>
        </p:nvSpPr>
        <p:spPr>
          <a:xfrm>
            <a:off x="0" y="2829"/>
            <a:ext cx="9501823" cy="837302"/>
          </a:xfrm>
        </p:spPr>
        <p:txBody>
          <a:bodyPr anchor="ctr" anchorCtr="0"/>
          <a:lstStyle>
            <a:lvl1pPr marL="0" indent="0">
              <a:lnSpc>
                <a:spcPct val="85000"/>
              </a:lnSpc>
              <a:spcBef>
                <a:spcPts val="0"/>
              </a:spcBef>
              <a:spcAft>
                <a:spcPts val="0"/>
              </a:spcAft>
              <a:buNone/>
              <a:defRPr sz="3600" b="0">
                <a:solidFill>
                  <a:srgbClr val="002060"/>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dirty="0"/>
              <a:t>Haga clic para modificar el estilo de texto del patrón</a:t>
            </a:r>
          </a:p>
        </p:txBody>
      </p:sp>
    </p:spTree>
    <p:extLst>
      <p:ext uri="{BB962C8B-B14F-4D97-AF65-F5344CB8AC3E}">
        <p14:creationId xmlns:p14="http://schemas.microsoft.com/office/powerpoint/2010/main" xmlns="" val="2558654522"/>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7" name="TextBox 36"/>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339E7C76-20A8-4B21-B382-20643AA5E274}"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Content Placeholder 37"/>
          <p:cNvSpPr>
            <a:spLocks noGrp="1"/>
          </p:cNvSpPr>
          <p:nvPr>
            <p:ph sz="quarter" idx="15"/>
          </p:nvPr>
        </p:nvSpPr>
        <p:spPr>
          <a:xfrm>
            <a:off x="891063" y="2971800"/>
            <a:ext cx="6534468" cy="2743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0" name="Content Placeholder 37"/>
          <p:cNvSpPr>
            <a:spLocks noGrp="1"/>
          </p:cNvSpPr>
          <p:nvPr>
            <p:ph sz="quarter" idx="17"/>
          </p:nvPr>
        </p:nvSpPr>
        <p:spPr>
          <a:xfrm>
            <a:off x="8019576" y="2971800"/>
            <a:ext cx="2970213" cy="2743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1"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a:t>Haga clic para modificar el estilo de texto del patrón</a:t>
            </a:r>
          </a:p>
        </p:txBody>
      </p:sp>
      <p:sp>
        <p:nvSpPr>
          <p:cNvPr id="10" name="Text Placeholder 2">
            <a:extLst>
              <a:ext uri="{FF2B5EF4-FFF2-40B4-BE49-F238E27FC236}">
                <a16:creationId xmlns:a16="http://schemas.microsoft.com/office/drawing/2014/main" xmlns="" id="{600A51CB-F9B9-4102-9BA3-F4AD0A8EE931}"/>
              </a:ext>
            </a:extLst>
          </p:cNvPr>
          <p:cNvSpPr>
            <a:spLocks noGrp="1"/>
          </p:cNvSpPr>
          <p:nvPr>
            <p:ph type="body" idx="28" hasCustomPrompt="1"/>
          </p:nvPr>
        </p:nvSpPr>
        <p:spPr>
          <a:xfrm>
            <a:off x="0" y="2829"/>
            <a:ext cx="9501823" cy="837302"/>
          </a:xfrm>
        </p:spPr>
        <p:txBody>
          <a:bodyPr anchor="ctr" anchorCtr="0"/>
          <a:lstStyle>
            <a:lvl1pPr marL="0" indent="0">
              <a:lnSpc>
                <a:spcPct val="85000"/>
              </a:lnSpc>
              <a:spcBef>
                <a:spcPts val="0"/>
              </a:spcBef>
              <a:spcAft>
                <a:spcPts val="0"/>
              </a:spcAft>
              <a:buNone/>
              <a:defRPr sz="3600" b="0">
                <a:solidFill>
                  <a:srgbClr val="002060"/>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dirty="0"/>
              <a:t>Haga clic para modificar el estilo de texto del patrón</a:t>
            </a:r>
          </a:p>
        </p:txBody>
      </p:sp>
    </p:spTree>
    <p:extLst>
      <p:ext uri="{BB962C8B-B14F-4D97-AF65-F5344CB8AC3E}">
        <p14:creationId xmlns:p14="http://schemas.microsoft.com/office/powerpoint/2010/main" xmlns="" val="243664769"/>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7" name="TextBox 40"/>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7B740266-6351-43F2-B057-169A0E278A61}"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8"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Content Placeholder 37"/>
          <p:cNvSpPr>
            <a:spLocks noGrp="1"/>
          </p:cNvSpPr>
          <p:nvPr>
            <p:ph sz="quarter" idx="15"/>
          </p:nvPr>
        </p:nvSpPr>
        <p:spPr>
          <a:xfrm>
            <a:off x="891066" y="2971800"/>
            <a:ext cx="2970213" cy="2743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0" name="Content Placeholder 37"/>
          <p:cNvSpPr>
            <a:spLocks noGrp="1"/>
          </p:cNvSpPr>
          <p:nvPr>
            <p:ph sz="quarter" idx="17"/>
          </p:nvPr>
        </p:nvSpPr>
        <p:spPr>
          <a:xfrm>
            <a:off x="4455320" y="2971800"/>
            <a:ext cx="6534468" cy="2743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2"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a:t>Haga clic para modificar el estilo de texto del patrón</a:t>
            </a:r>
          </a:p>
        </p:txBody>
      </p:sp>
      <p:sp>
        <p:nvSpPr>
          <p:cNvPr id="10" name="Text Placeholder 2">
            <a:extLst>
              <a:ext uri="{FF2B5EF4-FFF2-40B4-BE49-F238E27FC236}">
                <a16:creationId xmlns:a16="http://schemas.microsoft.com/office/drawing/2014/main" xmlns="" id="{3C50DB60-334F-4E12-AA05-A45DE5B26867}"/>
              </a:ext>
            </a:extLst>
          </p:cNvPr>
          <p:cNvSpPr>
            <a:spLocks noGrp="1"/>
          </p:cNvSpPr>
          <p:nvPr>
            <p:ph type="body" idx="28" hasCustomPrompt="1"/>
          </p:nvPr>
        </p:nvSpPr>
        <p:spPr>
          <a:xfrm>
            <a:off x="0" y="2829"/>
            <a:ext cx="9501823" cy="837302"/>
          </a:xfrm>
        </p:spPr>
        <p:txBody>
          <a:bodyPr anchor="ctr" anchorCtr="0"/>
          <a:lstStyle>
            <a:lvl1pPr marL="0" indent="0">
              <a:lnSpc>
                <a:spcPct val="85000"/>
              </a:lnSpc>
              <a:spcBef>
                <a:spcPts val="0"/>
              </a:spcBef>
              <a:spcAft>
                <a:spcPts val="0"/>
              </a:spcAft>
              <a:buNone/>
              <a:defRPr sz="3600" b="0">
                <a:solidFill>
                  <a:srgbClr val="002060"/>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dirty="0"/>
              <a:t>Haga clic para modificar el estilo de texto del patrón</a:t>
            </a:r>
          </a:p>
        </p:txBody>
      </p:sp>
    </p:spTree>
    <p:extLst>
      <p:ext uri="{BB962C8B-B14F-4D97-AF65-F5344CB8AC3E}">
        <p14:creationId xmlns:p14="http://schemas.microsoft.com/office/powerpoint/2010/main" xmlns="" val="91859579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8" name="TextBox 43"/>
          <p:cNvSpPr txBox="1">
            <a:spLocks noChangeArrowheads="1"/>
          </p:cNvSpPr>
          <p:nvPr userDrawn="1"/>
        </p:nvSpPr>
        <p:spPr bwMode="auto">
          <a:xfrm>
            <a:off x="10609262" y="6584950"/>
            <a:ext cx="381001"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spAutoFit/>
          </a:bodyPr>
          <a:lstStyle/>
          <a:p>
            <a:pPr algn="r"/>
            <a:fld id="{8CD34490-FA49-4B1D-BD97-90215A7CFC15}" type="slidenum">
              <a:rPr lang="en-US" altLang="es-CO" sz="800">
                <a:solidFill>
                  <a:srgbClr val="BCB296"/>
                </a:solidFill>
                <a:latin typeface="Franklin Gothic Book" pitchFamily="34" charset="0"/>
              </a:rPr>
              <a:pPr algn="r"/>
              <a:t>‹Nº›</a:t>
            </a:fld>
            <a:endParaRPr lang="en-US" altLang="es-CO" sz="800">
              <a:solidFill>
                <a:srgbClr val="BCB296"/>
              </a:solidFill>
              <a:latin typeface="Franklin Gothic Book" pitchFamily="34" charset="0"/>
            </a:endParaRPr>
          </a:p>
        </p:txBody>
      </p:sp>
      <p:pic>
        <p:nvPicPr>
          <p:cNvPr id="9" name="91 Imagen" descr="BMC LOGO.bmp"/>
          <p:cNvPicPr>
            <a:picLocks noChangeAspect="1"/>
          </p:cNvPicPr>
          <p:nvPr userDrawn="1"/>
        </p:nvPicPr>
        <p:blipFill>
          <a:blip r:embed="rId2" cstate="print">
            <a:extLst>
              <a:ext uri="{28A0092B-C50C-407E-A947-70E740481C1C}">
                <a14:useLocalDpi xmlns:a14="http://schemas.microsoft.com/office/drawing/2010/main" xmlns="" val="0"/>
              </a:ext>
            </a:extLst>
          </a:blip>
          <a:srcRect t="9660" r="-211"/>
          <a:stretch>
            <a:fillRect/>
          </a:stretch>
        </p:blipFill>
        <p:spPr bwMode="auto">
          <a:xfrm>
            <a:off x="9729809" y="206375"/>
            <a:ext cx="1946275" cy="61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5 Imagen" descr="VIGILADO.jpg"/>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9636124" y="219076"/>
            <a:ext cx="7143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Content Placeholder 37"/>
          <p:cNvSpPr>
            <a:spLocks noGrp="1"/>
          </p:cNvSpPr>
          <p:nvPr>
            <p:ph sz="quarter" idx="15"/>
          </p:nvPr>
        </p:nvSpPr>
        <p:spPr>
          <a:xfrm>
            <a:off x="891066" y="2971800"/>
            <a:ext cx="2970213" cy="2743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9" name="Content Placeholder 37"/>
          <p:cNvSpPr>
            <a:spLocks noGrp="1"/>
          </p:cNvSpPr>
          <p:nvPr>
            <p:ph sz="quarter" idx="16"/>
          </p:nvPr>
        </p:nvSpPr>
        <p:spPr>
          <a:xfrm>
            <a:off x="4455321" y="2971800"/>
            <a:ext cx="2970213" cy="2743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0" name="Content Placeholder 37"/>
          <p:cNvSpPr>
            <a:spLocks noGrp="1"/>
          </p:cNvSpPr>
          <p:nvPr>
            <p:ph sz="quarter" idx="17"/>
          </p:nvPr>
        </p:nvSpPr>
        <p:spPr>
          <a:xfrm>
            <a:off x="8019576" y="2971800"/>
            <a:ext cx="2970213" cy="2743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5" name="Text Placeholder 10"/>
          <p:cNvSpPr>
            <a:spLocks noGrp="1"/>
          </p:cNvSpPr>
          <p:nvPr>
            <p:ph type="body" sz="quarter" idx="14"/>
          </p:nvPr>
        </p:nvSpPr>
        <p:spPr>
          <a:xfrm>
            <a:off x="891063" y="6559825"/>
            <a:ext cx="6534468" cy="152509"/>
          </a:xfrm>
        </p:spPr>
        <p:txBody>
          <a:bodyPr anchor="b">
            <a:spAutoFit/>
          </a:bodyPr>
          <a:lstStyle>
            <a:lvl1pPr>
              <a:defRPr sz="800" baseline="0">
                <a:solidFill>
                  <a:schemeClr val="tx2">
                    <a:lumMod val="60000"/>
                    <a:lumOff val="40000"/>
                  </a:schemeClr>
                </a:solidFill>
                <a:latin typeface="+mn-lt"/>
              </a:defRPr>
            </a:lvl1pPr>
          </a:lstStyle>
          <a:p>
            <a:pPr lvl="0"/>
            <a:r>
              <a:rPr lang="es-ES"/>
              <a:t>Haga clic para modificar el estilo de texto del patrón</a:t>
            </a:r>
          </a:p>
        </p:txBody>
      </p:sp>
      <p:sp>
        <p:nvSpPr>
          <p:cNvPr id="11" name="Text Placeholder 2">
            <a:extLst>
              <a:ext uri="{FF2B5EF4-FFF2-40B4-BE49-F238E27FC236}">
                <a16:creationId xmlns:a16="http://schemas.microsoft.com/office/drawing/2014/main" xmlns="" id="{E5822268-BB83-400F-AE7F-9AB5678AC42E}"/>
              </a:ext>
            </a:extLst>
          </p:cNvPr>
          <p:cNvSpPr>
            <a:spLocks noGrp="1"/>
          </p:cNvSpPr>
          <p:nvPr>
            <p:ph type="body" idx="28" hasCustomPrompt="1"/>
          </p:nvPr>
        </p:nvSpPr>
        <p:spPr>
          <a:xfrm>
            <a:off x="0" y="2829"/>
            <a:ext cx="9501823" cy="837302"/>
          </a:xfrm>
        </p:spPr>
        <p:txBody>
          <a:bodyPr anchor="ctr" anchorCtr="0"/>
          <a:lstStyle>
            <a:lvl1pPr marL="0" indent="0">
              <a:lnSpc>
                <a:spcPct val="85000"/>
              </a:lnSpc>
              <a:spcBef>
                <a:spcPts val="0"/>
              </a:spcBef>
              <a:spcAft>
                <a:spcPts val="0"/>
              </a:spcAft>
              <a:buNone/>
              <a:defRPr sz="3600" b="0">
                <a:solidFill>
                  <a:srgbClr val="002060"/>
                </a:solidFill>
                <a:latin typeface="Franklin Gothic Demi Cond" panose="020B0706030402020204" pitchFamily="34" charset="0"/>
              </a:defRPr>
            </a:lvl1pPr>
            <a:lvl2pPr marL="492315" indent="0">
              <a:buNone/>
              <a:defRPr sz="2200" b="1"/>
            </a:lvl2pPr>
            <a:lvl3pPr marL="984629" indent="0">
              <a:buNone/>
              <a:defRPr sz="2000" b="1"/>
            </a:lvl3pPr>
            <a:lvl4pPr marL="1476944" indent="0">
              <a:buNone/>
              <a:defRPr sz="1700" b="1"/>
            </a:lvl4pPr>
            <a:lvl5pPr marL="1969260" indent="0">
              <a:buNone/>
              <a:defRPr sz="1700" b="1"/>
            </a:lvl5pPr>
            <a:lvl6pPr marL="2461574" indent="0">
              <a:buNone/>
              <a:defRPr sz="1700" b="1"/>
            </a:lvl6pPr>
            <a:lvl7pPr marL="2953889" indent="0">
              <a:buNone/>
              <a:defRPr sz="1700" b="1"/>
            </a:lvl7pPr>
            <a:lvl8pPr marL="3446204" indent="0">
              <a:buNone/>
              <a:defRPr sz="1700" b="1"/>
            </a:lvl8pPr>
            <a:lvl9pPr marL="3938518" indent="0">
              <a:buNone/>
              <a:defRPr sz="1700" b="1"/>
            </a:lvl9pPr>
          </a:lstStyle>
          <a:p>
            <a:pPr lvl="0"/>
            <a:r>
              <a:rPr lang="es-ES" dirty="0"/>
              <a:t>Haga clic para modificar el estilo de texto del patrón</a:t>
            </a:r>
          </a:p>
        </p:txBody>
      </p:sp>
    </p:spTree>
    <p:extLst>
      <p:ext uri="{BB962C8B-B14F-4D97-AF65-F5344CB8AC3E}">
        <p14:creationId xmlns:p14="http://schemas.microsoft.com/office/powerpoint/2010/main" xmlns="" val="2546518189"/>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90608" y="1143000"/>
            <a:ext cx="10099675"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CO"/>
              <a:t>click to edit</a:t>
            </a:r>
            <a:br>
              <a:rPr lang="en-US" altLang="es-CO"/>
            </a:br>
            <a:r>
              <a:rPr lang="en-US" altLang="es-CO"/>
              <a:t>master title style</a:t>
            </a:r>
          </a:p>
        </p:txBody>
      </p:sp>
      <p:sp>
        <p:nvSpPr>
          <p:cNvPr id="1027" name="Text Placeholder 2"/>
          <p:cNvSpPr>
            <a:spLocks noGrp="1"/>
          </p:cNvSpPr>
          <p:nvPr>
            <p:ph type="body" idx="1"/>
          </p:nvPr>
        </p:nvSpPr>
        <p:spPr bwMode="auto">
          <a:xfrm>
            <a:off x="890608" y="2971800"/>
            <a:ext cx="10099675"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s-ES" altLang="es-CO"/>
              <a:t>Haga clic para modificar el estilo de texto del patrón</a:t>
            </a:r>
          </a:p>
          <a:p>
            <a:pPr lvl="1"/>
            <a:r>
              <a:rPr lang="es-ES" altLang="es-CO"/>
              <a:t>Segundo nivel</a:t>
            </a:r>
          </a:p>
          <a:p>
            <a:pPr lvl="2"/>
            <a:r>
              <a:rPr lang="es-ES" altLang="es-CO"/>
              <a:t>Tercer nivel</a:t>
            </a:r>
          </a:p>
          <a:p>
            <a:pPr lvl="3"/>
            <a:r>
              <a:rPr lang="es-ES" altLang="es-CO"/>
              <a:t>Cuarto nivel</a:t>
            </a:r>
          </a:p>
          <a:p>
            <a:pPr lvl="4"/>
            <a:r>
              <a:rPr lang="es-ES" altLang="es-CO"/>
              <a:t>Quinto nivel</a:t>
            </a:r>
            <a:endParaRPr lang="en-US" altLang="es-CO"/>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6" r:id="rId17"/>
    <p:sldLayoutId id="2147484026" r:id="rId18"/>
    <p:sldLayoutId id="2147484028" r:id="rId19"/>
    <p:sldLayoutId id="2147484029" r:id="rId20"/>
    <p:sldLayoutId id="2147484030" r:id="rId21"/>
    <p:sldLayoutId id="2147484031" r:id="rId22"/>
    <p:sldLayoutId id="2147484032" r:id="rId23"/>
    <p:sldLayoutId id="2147484033" r:id="rId24"/>
    <p:sldLayoutId id="2147484034" r:id="rId25"/>
    <p:sldLayoutId id="2147484035" r:id="rId26"/>
    <p:sldLayoutId id="2147484036" r:id="rId27"/>
    <p:sldLayoutId id="2147484037" r:id="rId28"/>
    <p:sldLayoutId id="2147484038" r:id="rId29"/>
    <p:sldLayoutId id="2147484039" r:id="rId30"/>
    <p:sldLayoutId id="2147484040" r:id="rId31"/>
    <p:sldLayoutId id="2147484041" r:id="rId32"/>
  </p:sldLayoutIdLst>
  <p:transition spd="slow">
    <p:wipe dir="r"/>
  </p:transition>
  <p:hf hdr="0" ftr="0" dt="0"/>
  <p:txStyles>
    <p:titleStyle>
      <a:lvl1pPr algn="l" defTabSz="984250" rtl="0" eaLnBrk="0" fontAlgn="base" hangingPunct="0">
        <a:lnSpc>
          <a:spcPct val="85000"/>
        </a:lnSpc>
        <a:spcBef>
          <a:spcPct val="0"/>
        </a:spcBef>
        <a:spcAft>
          <a:spcPct val="0"/>
        </a:spcAft>
        <a:defRPr sz="3900" kern="1200">
          <a:solidFill>
            <a:schemeClr val="tx2"/>
          </a:solidFill>
          <a:latin typeface="+mj-lt"/>
          <a:ea typeface="+mj-ea"/>
          <a:cs typeface="+mj-cs"/>
        </a:defRPr>
      </a:lvl1pPr>
      <a:lvl2pPr algn="l" defTabSz="984250" rtl="0" eaLnBrk="0" fontAlgn="base" hangingPunct="0">
        <a:lnSpc>
          <a:spcPct val="85000"/>
        </a:lnSpc>
        <a:spcBef>
          <a:spcPct val="0"/>
        </a:spcBef>
        <a:spcAft>
          <a:spcPct val="0"/>
        </a:spcAft>
        <a:defRPr sz="3900">
          <a:solidFill>
            <a:schemeClr val="tx2"/>
          </a:solidFill>
          <a:latin typeface="Franklin Gothic Book" pitchFamily="34" charset="0"/>
        </a:defRPr>
      </a:lvl2pPr>
      <a:lvl3pPr algn="l" defTabSz="984250" rtl="0" eaLnBrk="0" fontAlgn="base" hangingPunct="0">
        <a:lnSpc>
          <a:spcPct val="85000"/>
        </a:lnSpc>
        <a:spcBef>
          <a:spcPct val="0"/>
        </a:spcBef>
        <a:spcAft>
          <a:spcPct val="0"/>
        </a:spcAft>
        <a:defRPr sz="3900">
          <a:solidFill>
            <a:schemeClr val="tx2"/>
          </a:solidFill>
          <a:latin typeface="Franklin Gothic Book" pitchFamily="34" charset="0"/>
        </a:defRPr>
      </a:lvl3pPr>
      <a:lvl4pPr algn="l" defTabSz="984250" rtl="0" eaLnBrk="0" fontAlgn="base" hangingPunct="0">
        <a:lnSpc>
          <a:spcPct val="85000"/>
        </a:lnSpc>
        <a:spcBef>
          <a:spcPct val="0"/>
        </a:spcBef>
        <a:spcAft>
          <a:spcPct val="0"/>
        </a:spcAft>
        <a:defRPr sz="3900">
          <a:solidFill>
            <a:schemeClr val="tx2"/>
          </a:solidFill>
          <a:latin typeface="Franklin Gothic Book" pitchFamily="34" charset="0"/>
        </a:defRPr>
      </a:lvl4pPr>
      <a:lvl5pPr algn="l" defTabSz="984250" rtl="0" eaLnBrk="0" fontAlgn="base" hangingPunct="0">
        <a:lnSpc>
          <a:spcPct val="85000"/>
        </a:lnSpc>
        <a:spcBef>
          <a:spcPct val="0"/>
        </a:spcBef>
        <a:spcAft>
          <a:spcPct val="0"/>
        </a:spcAft>
        <a:defRPr sz="3900">
          <a:solidFill>
            <a:schemeClr val="tx2"/>
          </a:solidFill>
          <a:latin typeface="Franklin Gothic Book" pitchFamily="34" charset="0"/>
        </a:defRPr>
      </a:lvl5pPr>
      <a:lvl6pPr marL="457200" algn="l" defTabSz="984250" rtl="0" fontAlgn="base">
        <a:lnSpc>
          <a:spcPct val="85000"/>
        </a:lnSpc>
        <a:spcBef>
          <a:spcPct val="0"/>
        </a:spcBef>
        <a:spcAft>
          <a:spcPct val="0"/>
        </a:spcAft>
        <a:defRPr sz="3900">
          <a:solidFill>
            <a:schemeClr val="tx2"/>
          </a:solidFill>
          <a:latin typeface="Franklin Gothic Book" pitchFamily="34" charset="0"/>
        </a:defRPr>
      </a:lvl6pPr>
      <a:lvl7pPr marL="914400" algn="l" defTabSz="984250" rtl="0" fontAlgn="base">
        <a:lnSpc>
          <a:spcPct val="85000"/>
        </a:lnSpc>
        <a:spcBef>
          <a:spcPct val="0"/>
        </a:spcBef>
        <a:spcAft>
          <a:spcPct val="0"/>
        </a:spcAft>
        <a:defRPr sz="3900">
          <a:solidFill>
            <a:schemeClr val="tx2"/>
          </a:solidFill>
          <a:latin typeface="Franklin Gothic Book" pitchFamily="34" charset="0"/>
        </a:defRPr>
      </a:lvl7pPr>
      <a:lvl8pPr marL="1371600" algn="l" defTabSz="984250" rtl="0" fontAlgn="base">
        <a:lnSpc>
          <a:spcPct val="85000"/>
        </a:lnSpc>
        <a:spcBef>
          <a:spcPct val="0"/>
        </a:spcBef>
        <a:spcAft>
          <a:spcPct val="0"/>
        </a:spcAft>
        <a:defRPr sz="3900">
          <a:solidFill>
            <a:schemeClr val="tx2"/>
          </a:solidFill>
          <a:latin typeface="Franklin Gothic Book" pitchFamily="34" charset="0"/>
        </a:defRPr>
      </a:lvl8pPr>
      <a:lvl9pPr marL="1828800" algn="l" defTabSz="984250" rtl="0" fontAlgn="base">
        <a:lnSpc>
          <a:spcPct val="85000"/>
        </a:lnSpc>
        <a:spcBef>
          <a:spcPct val="0"/>
        </a:spcBef>
        <a:spcAft>
          <a:spcPct val="0"/>
        </a:spcAft>
        <a:defRPr sz="3900">
          <a:solidFill>
            <a:schemeClr val="tx2"/>
          </a:solidFill>
          <a:latin typeface="Franklin Gothic Book" pitchFamily="34" charset="0"/>
        </a:defRPr>
      </a:lvl9pPr>
    </p:titleStyle>
    <p:bodyStyle>
      <a:lvl1pPr algn="l" defTabSz="984250" rtl="0" eaLnBrk="0" fontAlgn="base" hangingPunct="0">
        <a:lnSpc>
          <a:spcPct val="120000"/>
        </a:lnSpc>
        <a:spcBef>
          <a:spcPts val="650"/>
        </a:spcBef>
        <a:spcAft>
          <a:spcPts val="1288"/>
        </a:spcAft>
        <a:buFont typeface="Arial" charset="0"/>
        <a:buChar char="​"/>
        <a:defRPr sz="1700" kern="1200">
          <a:solidFill>
            <a:srgbClr val="66AF9E"/>
          </a:solidFill>
          <a:latin typeface="+mn-lt"/>
          <a:ea typeface="+mn-ea"/>
          <a:cs typeface="+mn-cs"/>
        </a:defRPr>
      </a:lvl1pPr>
      <a:lvl2pPr algn="l" defTabSz="984250" rtl="0" eaLnBrk="0" fontAlgn="base" hangingPunct="0">
        <a:spcBef>
          <a:spcPct val="0"/>
        </a:spcBef>
        <a:spcAft>
          <a:spcPts val="650"/>
        </a:spcAft>
        <a:buFont typeface="Arial" charset="0"/>
        <a:buChar char="​"/>
        <a:defRPr sz="1500" kern="1200">
          <a:solidFill>
            <a:schemeClr val="tx2"/>
          </a:solidFill>
          <a:latin typeface="+mn-lt"/>
          <a:ea typeface="+mn-ea"/>
          <a:cs typeface="+mn-cs"/>
        </a:defRPr>
      </a:lvl2pPr>
      <a:lvl3pPr algn="l" defTabSz="984250" rtl="0" eaLnBrk="0" fontAlgn="base" hangingPunct="0">
        <a:lnSpc>
          <a:spcPct val="120000"/>
        </a:lnSpc>
        <a:spcBef>
          <a:spcPts val="650"/>
        </a:spcBef>
        <a:spcAft>
          <a:spcPts val="650"/>
        </a:spcAft>
        <a:buFont typeface="Arial" charset="0"/>
        <a:buChar char="​"/>
        <a:defRPr sz="1200" kern="1200">
          <a:solidFill>
            <a:schemeClr val="tx2"/>
          </a:solidFill>
          <a:latin typeface="+mn-lt"/>
          <a:ea typeface="+mn-ea"/>
          <a:cs typeface="+mn-cs"/>
        </a:defRPr>
      </a:lvl3pPr>
      <a:lvl4pPr marL="182563" indent="-182563" algn="l" defTabSz="984250" rtl="0" eaLnBrk="0" fontAlgn="base" hangingPunct="0">
        <a:lnSpc>
          <a:spcPct val="110000"/>
        </a:lnSpc>
        <a:spcBef>
          <a:spcPct val="0"/>
        </a:spcBef>
        <a:spcAft>
          <a:spcPct val="0"/>
        </a:spcAft>
        <a:buFont typeface="Wingdings" pitchFamily="2" charset="2"/>
        <a:buChar char="§"/>
        <a:defRPr sz="1200" kern="1200">
          <a:solidFill>
            <a:srgbClr val="BCB296"/>
          </a:solidFill>
          <a:latin typeface="+mn-lt"/>
          <a:ea typeface="+mn-ea"/>
          <a:cs typeface="+mn-cs"/>
        </a:defRPr>
      </a:lvl4pPr>
      <a:lvl5pPr marL="371475" indent="-188913" algn="l" defTabSz="984250" rtl="0" eaLnBrk="0" fontAlgn="base" hangingPunct="0">
        <a:lnSpc>
          <a:spcPct val="110000"/>
        </a:lnSpc>
        <a:spcBef>
          <a:spcPct val="0"/>
        </a:spcBef>
        <a:spcAft>
          <a:spcPts val="650"/>
        </a:spcAft>
        <a:buFont typeface="Wingdings" pitchFamily="2" charset="2"/>
        <a:buChar char="§"/>
        <a:defRPr sz="1200" kern="1200">
          <a:solidFill>
            <a:srgbClr val="BCB296"/>
          </a:solidFill>
          <a:latin typeface="+mn-lt"/>
          <a:ea typeface="+mn-ea"/>
          <a:cs typeface="+mn-cs"/>
        </a:defRPr>
      </a:lvl5pPr>
      <a:lvl6pPr marL="0" indent="0" algn="l" defTabSz="984629" rtl="0" eaLnBrk="1" latinLnBrk="0" hangingPunct="1">
        <a:lnSpc>
          <a:spcPct val="100000"/>
        </a:lnSpc>
        <a:spcBef>
          <a:spcPts val="646"/>
        </a:spcBef>
        <a:spcAft>
          <a:spcPts val="0"/>
        </a:spcAft>
        <a:buFont typeface="Arial" panose="020B0604020202020204" pitchFamily="34" charset="0"/>
        <a:buChar char="​"/>
        <a:defRPr sz="1200" b="1" kern="1200">
          <a:solidFill>
            <a:schemeClr val="bg2"/>
          </a:solidFill>
          <a:latin typeface="+mj-lt"/>
          <a:ea typeface="+mn-ea"/>
          <a:cs typeface="+mn-cs"/>
        </a:defRPr>
      </a:lvl6pPr>
      <a:lvl7pPr marL="0" indent="0" algn="l" defTabSz="984629" rtl="0" eaLnBrk="1" latinLnBrk="0" hangingPunct="1">
        <a:lnSpc>
          <a:spcPct val="100000"/>
        </a:lnSpc>
        <a:spcBef>
          <a:spcPts val="646"/>
        </a:spcBef>
        <a:spcAft>
          <a:spcPts val="646"/>
        </a:spcAft>
        <a:buFont typeface="Arial" panose="020B0604020202020204" pitchFamily="34" charset="0"/>
        <a:buChar char="​"/>
        <a:defRPr sz="1200" kern="1200">
          <a:solidFill>
            <a:schemeClr val="bg2"/>
          </a:solidFill>
          <a:latin typeface="+mj-lt"/>
          <a:ea typeface="+mn-ea"/>
          <a:cs typeface="+mn-cs"/>
        </a:defRPr>
      </a:lvl7pPr>
      <a:lvl8pPr marL="0" indent="0" algn="l" defTabSz="984629" rtl="0" eaLnBrk="1" latinLnBrk="0" hangingPunct="1">
        <a:lnSpc>
          <a:spcPct val="100000"/>
        </a:lnSpc>
        <a:spcBef>
          <a:spcPts val="646"/>
        </a:spcBef>
        <a:spcAft>
          <a:spcPts val="646"/>
        </a:spcAft>
        <a:buFont typeface="Arial" panose="020B0604020202020204" pitchFamily="34" charset="0"/>
        <a:buChar char="​"/>
        <a:defRPr sz="1200" kern="1200">
          <a:solidFill>
            <a:schemeClr val="accent1"/>
          </a:solidFill>
          <a:latin typeface="+mj-lt"/>
          <a:ea typeface="+mn-ea"/>
          <a:cs typeface="+mn-cs"/>
        </a:defRPr>
      </a:lvl8pPr>
      <a:lvl9pPr marL="0" indent="0" algn="l" defTabSz="984629" rtl="0" eaLnBrk="1" latinLnBrk="0" hangingPunct="1">
        <a:lnSpc>
          <a:spcPct val="100000"/>
        </a:lnSpc>
        <a:spcBef>
          <a:spcPts val="646"/>
        </a:spcBef>
        <a:spcAft>
          <a:spcPts val="646"/>
        </a:spcAft>
        <a:buFont typeface="Arial" panose="020B0604020202020204" pitchFamily="34" charset="0"/>
        <a:buChar char="​"/>
        <a:defRPr sz="1200" kern="1200">
          <a:solidFill>
            <a:schemeClr val="accent3"/>
          </a:solidFill>
          <a:latin typeface="+mj-lt"/>
          <a:ea typeface="+mn-ea"/>
          <a:cs typeface="+mn-cs"/>
        </a:defRPr>
      </a:lvl9pPr>
    </p:bodyStyle>
    <p:otherStyle>
      <a:defPPr>
        <a:defRPr lang="en-US"/>
      </a:defPPr>
      <a:lvl1pPr marL="0" algn="l" defTabSz="984629" rtl="0" eaLnBrk="1" latinLnBrk="0" hangingPunct="1">
        <a:defRPr sz="2000" kern="1200">
          <a:solidFill>
            <a:schemeClr val="tx1"/>
          </a:solidFill>
          <a:latin typeface="+mn-lt"/>
          <a:ea typeface="+mn-ea"/>
          <a:cs typeface="+mn-cs"/>
        </a:defRPr>
      </a:lvl1pPr>
      <a:lvl2pPr marL="492315" algn="l" defTabSz="984629" rtl="0" eaLnBrk="1" latinLnBrk="0" hangingPunct="1">
        <a:defRPr sz="2000" kern="1200">
          <a:solidFill>
            <a:schemeClr val="tx1"/>
          </a:solidFill>
          <a:latin typeface="+mn-lt"/>
          <a:ea typeface="+mn-ea"/>
          <a:cs typeface="+mn-cs"/>
        </a:defRPr>
      </a:lvl2pPr>
      <a:lvl3pPr marL="984629" algn="l" defTabSz="984629" rtl="0" eaLnBrk="1" latinLnBrk="0" hangingPunct="1">
        <a:defRPr sz="2000" kern="1200">
          <a:solidFill>
            <a:schemeClr val="tx1"/>
          </a:solidFill>
          <a:latin typeface="+mn-lt"/>
          <a:ea typeface="+mn-ea"/>
          <a:cs typeface="+mn-cs"/>
        </a:defRPr>
      </a:lvl3pPr>
      <a:lvl4pPr marL="1476944" algn="l" defTabSz="984629" rtl="0" eaLnBrk="1" latinLnBrk="0" hangingPunct="1">
        <a:defRPr sz="2000" kern="1200">
          <a:solidFill>
            <a:schemeClr val="tx1"/>
          </a:solidFill>
          <a:latin typeface="+mn-lt"/>
          <a:ea typeface="+mn-ea"/>
          <a:cs typeface="+mn-cs"/>
        </a:defRPr>
      </a:lvl4pPr>
      <a:lvl5pPr marL="1969260" algn="l" defTabSz="984629" rtl="0" eaLnBrk="1" latinLnBrk="0" hangingPunct="1">
        <a:defRPr sz="2000" kern="1200">
          <a:solidFill>
            <a:schemeClr val="tx1"/>
          </a:solidFill>
          <a:latin typeface="+mn-lt"/>
          <a:ea typeface="+mn-ea"/>
          <a:cs typeface="+mn-cs"/>
        </a:defRPr>
      </a:lvl5pPr>
      <a:lvl6pPr marL="2461574" algn="l" defTabSz="984629" rtl="0" eaLnBrk="1" latinLnBrk="0" hangingPunct="1">
        <a:defRPr sz="2000" kern="1200">
          <a:solidFill>
            <a:schemeClr val="tx1"/>
          </a:solidFill>
          <a:latin typeface="+mn-lt"/>
          <a:ea typeface="+mn-ea"/>
          <a:cs typeface="+mn-cs"/>
        </a:defRPr>
      </a:lvl6pPr>
      <a:lvl7pPr marL="2953889" algn="l" defTabSz="984629" rtl="0" eaLnBrk="1" latinLnBrk="0" hangingPunct="1">
        <a:defRPr sz="2000" kern="1200">
          <a:solidFill>
            <a:schemeClr val="tx1"/>
          </a:solidFill>
          <a:latin typeface="+mn-lt"/>
          <a:ea typeface="+mn-ea"/>
          <a:cs typeface="+mn-cs"/>
        </a:defRPr>
      </a:lvl7pPr>
      <a:lvl8pPr marL="3446204" algn="l" defTabSz="984629" rtl="0" eaLnBrk="1" latinLnBrk="0" hangingPunct="1">
        <a:defRPr sz="2000" kern="1200">
          <a:solidFill>
            <a:schemeClr val="tx1"/>
          </a:solidFill>
          <a:latin typeface="+mn-lt"/>
          <a:ea typeface="+mn-ea"/>
          <a:cs typeface="+mn-cs"/>
        </a:defRPr>
      </a:lvl8pPr>
      <a:lvl9pPr marL="3938518" algn="l" defTabSz="984629"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42.xml"/><Relationship Id="rId1" Type="http://schemas.openxmlformats.org/officeDocument/2006/relationships/slideLayout" Target="../slideLayouts/slideLayout6.xml"/><Relationship Id="rId6" Type="http://schemas.openxmlformats.org/officeDocument/2006/relationships/slide" Target="slide46.xml"/><Relationship Id="rId5" Type="http://schemas.openxmlformats.org/officeDocument/2006/relationships/slide" Target="slide49.xml"/><Relationship Id="rId4" Type="http://schemas.openxmlformats.org/officeDocument/2006/relationships/slide" Target="slide38.xml"/></Relationships>
</file>

<file path=ppt/slides/_rels/slide41.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59.xml.rels><?xml version="1.0" encoding="UTF-8" standalone="yes"?>
<Relationships xmlns="http://schemas.openxmlformats.org/package/2006/relationships"><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diagramLayout" Target="../diagrams/layout7.xml"/><Relationship Id="rId7" Type="http://schemas.openxmlformats.org/officeDocument/2006/relationships/chart" Target="../charts/chart14.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chart" Target="../charts/chart17.xml"/><Relationship Id="rId4" Type="http://schemas.openxmlformats.org/officeDocument/2006/relationships/diagramQuickStyle" Target="../diagrams/quickStyle7.xml"/><Relationship Id="rId9" Type="http://schemas.openxmlformats.org/officeDocument/2006/relationships/chart" Target="../charts/char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chart" Target="../charts/chart18.xml"/><Relationship Id="rId7" Type="http://schemas.openxmlformats.org/officeDocument/2006/relationships/diagramColors" Target="../diagrams/colors8.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8.xml"/><Relationship Id="rId11" Type="http://schemas.openxmlformats.org/officeDocument/2006/relationships/chart" Target="../charts/chart21.xml"/><Relationship Id="rId5" Type="http://schemas.openxmlformats.org/officeDocument/2006/relationships/diagramLayout" Target="../diagrams/layout8.xml"/><Relationship Id="rId10" Type="http://schemas.openxmlformats.org/officeDocument/2006/relationships/chart" Target="../charts/chart20.xml"/><Relationship Id="rId4" Type="http://schemas.openxmlformats.org/officeDocument/2006/relationships/diagramData" Target="../diagrams/data8.xml"/><Relationship Id="rId9" Type="http://schemas.openxmlformats.org/officeDocument/2006/relationships/chart" Target="../charts/chart19.xml"/></Relationships>
</file>

<file path=ppt/slides/_rels/slide6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chart" Target="../charts/chart22.xml"/><Relationship Id="rId7" Type="http://schemas.openxmlformats.org/officeDocument/2006/relationships/diagramColors" Target="../diagrams/colors9.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9.xml"/><Relationship Id="rId11" Type="http://schemas.openxmlformats.org/officeDocument/2006/relationships/chart" Target="../charts/chart25.xml"/><Relationship Id="rId5" Type="http://schemas.openxmlformats.org/officeDocument/2006/relationships/diagramLayout" Target="../diagrams/layout9.xml"/><Relationship Id="rId10" Type="http://schemas.openxmlformats.org/officeDocument/2006/relationships/chart" Target="../charts/chart24.xml"/><Relationship Id="rId4" Type="http://schemas.openxmlformats.org/officeDocument/2006/relationships/diagramData" Target="../diagrams/data9.xml"/><Relationship Id="rId9" Type="http://schemas.openxmlformats.org/officeDocument/2006/relationships/chart" Target="../charts/chart23.xml"/></Relationships>
</file>

<file path=ppt/slides/_rels/slide64.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70212" y="4281118"/>
            <a:ext cx="5940425" cy="830997"/>
          </a:xfrm>
          <a:prstGeom prst="rect">
            <a:avLst/>
          </a:prstGeom>
        </p:spPr>
        <p:txBody>
          <a:bodyPr>
            <a:spAutoFit/>
          </a:bodyPr>
          <a:lstStyle/>
          <a:p>
            <a:pPr algn="ctr"/>
            <a:r>
              <a:rPr lang="es-CO" sz="2400" dirty="0" smtClean="0">
                <a:solidFill>
                  <a:schemeClr val="bg1"/>
                </a:solidFill>
              </a:rPr>
              <a:t>Comité Gobierno Corporativo</a:t>
            </a:r>
          </a:p>
          <a:p>
            <a:pPr algn="ctr"/>
            <a:r>
              <a:rPr lang="es-CO" sz="2400" dirty="0" smtClean="0">
                <a:solidFill>
                  <a:schemeClr val="bg1"/>
                </a:solidFill>
              </a:rPr>
              <a:t>3 de agosto de 2017</a:t>
            </a:r>
            <a:endParaRPr lang="es-ES_tradnl" sz="2400" dirty="0">
              <a:solidFill>
                <a:schemeClr val="bg1"/>
              </a:solidFill>
            </a:endParaRPr>
          </a:p>
        </p:txBody>
      </p:sp>
    </p:spTree>
    <p:extLst>
      <p:ext uri="{BB962C8B-B14F-4D97-AF65-F5344CB8AC3E}">
        <p14:creationId xmlns:p14="http://schemas.microsoft.com/office/powerpoint/2010/main" xmlns="" val="452712944"/>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Marcador de texto"/>
          <p:cNvSpPr txBox="1">
            <a:spLocks/>
          </p:cNvSpPr>
          <p:nvPr/>
        </p:nvSpPr>
        <p:spPr>
          <a:xfrm>
            <a:off x="942975" y="2220686"/>
            <a:ext cx="10098723" cy="1614401"/>
          </a:xfrm>
          <a:prstGeom prst="rect">
            <a:avLst/>
          </a:prstGeom>
        </p:spPr>
        <p:txBody>
          <a:bodyPr/>
          <a:lstStyle/>
          <a:p>
            <a:pPr marL="0" marR="0" lvl="0" indent="0" algn="just" defTabSz="984250" rtl="0" eaLnBrk="0" fontAlgn="base" latinLnBrk="0" hangingPunct="0">
              <a:lnSpc>
                <a:spcPct val="120000"/>
              </a:lnSpc>
              <a:spcBef>
                <a:spcPts val="650"/>
              </a:spcBef>
              <a:spcAft>
                <a:spcPts val="1288"/>
              </a:spcAft>
              <a:buClrTx/>
              <a:buSzTx/>
              <a:buFont typeface="Arial" charset="0"/>
              <a:buChar char="​"/>
              <a:tabLst/>
              <a:defRPr/>
            </a:pPr>
            <a:r>
              <a:rPr lang="es-CO" sz="4000" b="1" dirty="0" smtClean="0">
                <a:solidFill>
                  <a:srgbClr val="3A8386"/>
                </a:solidFill>
                <a:latin typeface="Calibri" pitchFamily="34" charset="0"/>
                <a:ea typeface="+mj-ea"/>
                <a:cs typeface="+mj-cs"/>
              </a:rPr>
              <a:t>b. Seguimiento implementación Política Salarial Alta Gerencia.</a:t>
            </a:r>
            <a:endParaRPr kumimoji="0" lang="es-CO" sz="4000" b="1" i="0" u="none" strike="noStrike" kern="1200" cap="none" spc="0" normalizeH="0" baseline="0" noProof="0" dirty="0" smtClean="0">
              <a:ln>
                <a:noFill/>
              </a:ln>
              <a:solidFill>
                <a:srgbClr val="3A8386"/>
              </a:solidFill>
              <a:effectLst/>
              <a:uLnTx/>
              <a:uFillTx/>
              <a:latin typeface="Calibri" pitchFamily="34" charset="0"/>
              <a:ea typeface="+mj-ea"/>
              <a:cs typeface="+mj-cs"/>
            </a:endParaRPr>
          </a:p>
        </p:txBody>
      </p:sp>
    </p:spTree>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77380474"/>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Marcador de texto"/>
          <p:cNvSpPr txBox="1">
            <a:spLocks/>
          </p:cNvSpPr>
          <p:nvPr/>
        </p:nvSpPr>
        <p:spPr>
          <a:xfrm>
            <a:off x="1600200" y="469557"/>
            <a:ext cx="8873087" cy="844893"/>
          </a:xfrm>
          <a:prstGeom prst="rect">
            <a:avLst/>
          </a:prstGeom>
        </p:spPr>
        <p:txBody>
          <a:bodyPr/>
          <a:lstStyle/>
          <a:p>
            <a:pPr marL="0" marR="0" lvl="0" indent="0" algn="l" defTabSz="984250" rtl="0" eaLnBrk="0" fontAlgn="base" latinLnBrk="0" hangingPunct="0">
              <a:lnSpc>
                <a:spcPct val="120000"/>
              </a:lnSpc>
              <a:spcBef>
                <a:spcPts val="650"/>
              </a:spcBef>
              <a:spcAft>
                <a:spcPts val="1288"/>
              </a:spcAft>
              <a:buClrTx/>
              <a:buSzTx/>
              <a:buFont typeface="Arial" charset="0"/>
              <a:buChar char="​"/>
              <a:tabLst/>
              <a:defRPr/>
            </a:pPr>
            <a:r>
              <a:rPr lang="es-CO" sz="3600" b="1" dirty="0" smtClean="0">
                <a:solidFill>
                  <a:srgbClr val="3A8386"/>
                </a:solidFill>
                <a:latin typeface="Calibri" pitchFamily="34" charset="0"/>
                <a:ea typeface="+mj-ea"/>
                <a:cs typeface="+mj-cs"/>
              </a:rPr>
              <a:t>      Facultad del Comité de Gobierno</a:t>
            </a:r>
            <a:endParaRPr kumimoji="0" lang="es-CO" sz="3600" b="1" i="0" u="none" strike="noStrike" kern="1200" cap="none" spc="0" normalizeH="0" baseline="0" noProof="0" dirty="0" smtClean="0">
              <a:ln>
                <a:noFill/>
              </a:ln>
              <a:solidFill>
                <a:srgbClr val="3A8386"/>
              </a:solidFill>
              <a:effectLst/>
              <a:uLnTx/>
              <a:uFillTx/>
              <a:latin typeface="Calibri" pitchFamily="34" charset="0"/>
              <a:ea typeface="+mj-ea"/>
              <a:cs typeface="+mj-cs"/>
            </a:endParaRPr>
          </a:p>
        </p:txBody>
      </p:sp>
      <p:sp>
        <p:nvSpPr>
          <p:cNvPr id="3" name="2 CuadroTexto"/>
          <p:cNvSpPr txBox="1"/>
          <p:nvPr/>
        </p:nvSpPr>
        <p:spPr>
          <a:xfrm>
            <a:off x="800100" y="1314450"/>
            <a:ext cx="10210799" cy="4468916"/>
          </a:xfrm>
          <a:prstGeom prst="rect">
            <a:avLst/>
          </a:prstGeom>
          <a:noFill/>
        </p:spPr>
        <p:txBody>
          <a:bodyPr wrap="square" lIns="0" tIns="0" rIns="0" bIns="0" rtlCol="0">
            <a:spAutoFit/>
          </a:bodyPr>
          <a:lstStyle/>
          <a:p>
            <a:pPr algn="just">
              <a:lnSpc>
                <a:spcPct val="120000"/>
              </a:lnSpc>
            </a:pPr>
            <a:r>
              <a:rPr lang="es-CO" sz="2200" dirty="0" smtClean="0">
                <a:solidFill>
                  <a:srgbClr val="044990"/>
                </a:solidFill>
              </a:rPr>
              <a:t>Atendiendo lo instruido en sesión del mes de mayo por la Junta Directiva y dando cumplimiento a las funciones del Art. 41 de los Estatutos, y el deber del Comité de apoyar a la Junta Directiva en el ejercicio de sus funciones de carácter decisorio o de asesoramiento asociadas a las materias de nombramientos y remuneración de los miembros de la Alta Gerencia, el Comité debe presentar el seguimiento de la implementación de la Política Salarial en la Alta Gerencia, la cual comprende:</a:t>
            </a:r>
          </a:p>
          <a:p>
            <a:pPr algn="just">
              <a:lnSpc>
                <a:spcPct val="120000"/>
              </a:lnSpc>
              <a:buFont typeface="Wingdings" pitchFamily="2" charset="2"/>
              <a:buChar char="Ø"/>
            </a:pPr>
            <a:r>
              <a:rPr lang="es-CO" sz="2200" dirty="0" smtClean="0">
                <a:solidFill>
                  <a:srgbClr val="044990"/>
                </a:solidFill>
              </a:rPr>
              <a:t>  Presidente</a:t>
            </a:r>
          </a:p>
          <a:p>
            <a:pPr algn="just">
              <a:lnSpc>
                <a:spcPct val="120000"/>
              </a:lnSpc>
              <a:buFont typeface="Wingdings" pitchFamily="2" charset="2"/>
              <a:buChar char="Ø"/>
            </a:pPr>
            <a:r>
              <a:rPr lang="es-CO" sz="2200" dirty="0" smtClean="0">
                <a:solidFill>
                  <a:srgbClr val="044990"/>
                </a:solidFill>
              </a:rPr>
              <a:t>  Vicepresidentes</a:t>
            </a:r>
          </a:p>
          <a:p>
            <a:pPr algn="just">
              <a:lnSpc>
                <a:spcPct val="120000"/>
              </a:lnSpc>
              <a:buFont typeface="Wingdings" pitchFamily="2" charset="2"/>
              <a:buChar char="Ø"/>
            </a:pPr>
            <a:r>
              <a:rPr lang="es-CO" sz="2200" dirty="0" smtClean="0">
                <a:solidFill>
                  <a:srgbClr val="044990"/>
                </a:solidFill>
              </a:rPr>
              <a:t>  Secretaria General</a:t>
            </a:r>
          </a:p>
          <a:p>
            <a:pPr algn="just">
              <a:lnSpc>
                <a:spcPct val="120000"/>
              </a:lnSpc>
              <a:buFont typeface="Wingdings" pitchFamily="2" charset="2"/>
              <a:buChar char="Ø"/>
            </a:pPr>
            <a:r>
              <a:rPr lang="es-CO" sz="2200" dirty="0" smtClean="0">
                <a:solidFill>
                  <a:srgbClr val="044990"/>
                </a:solidFill>
              </a:rPr>
              <a:t>  Auditoria</a:t>
            </a:r>
          </a:p>
          <a:p>
            <a:pPr algn="just">
              <a:lnSpc>
                <a:spcPct val="120000"/>
              </a:lnSpc>
              <a:buFont typeface="Wingdings" pitchFamily="2" charset="2"/>
              <a:buChar char="Ø"/>
            </a:pPr>
            <a:r>
              <a:rPr lang="es-CO" sz="2200" dirty="0" smtClean="0">
                <a:solidFill>
                  <a:srgbClr val="044990"/>
                </a:solidFill>
              </a:rPr>
              <a:t>  Riesgos</a:t>
            </a:r>
            <a:endParaRPr lang="es-CO" sz="2200" dirty="0">
              <a:solidFill>
                <a:srgbClr val="044990"/>
              </a:solidFill>
            </a:endParaRP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 xmlns:p14="http://schemas.microsoft.com/office/powerpoint/2010/main" val="2377458730"/>
              </p:ext>
            </p:extLst>
          </p:nvPr>
        </p:nvGraphicFramePr>
        <p:xfrm>
          <a:off x="284472" y="1041326"/>
          <a:ext cx="11244974" cy="548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p:cNvSpPr/>
          <p:nvPr/>
        </p:nvSpPr>
        <p:spPr>
          <a:xfrm>
            <a:off x="0" y="-365"/>
            <a:ext cx="7379594" cy="713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r>
              <a:rPr lang="es-CO" sz="3600" dirty="0" smtClean="0">
                <a:solidFill>
                  <a:srgbClr val="002060"/>
                </a:solidFill>
                <a:latin typeface="Calibri" panose="020F0502020204030204" pitchFamily="34" charset="0"/>
                <a:cs typeface="Calibri" panose="020F0502020204030204" pitchFamily="34" charset="0"/>
              </a:rPr>
              <a:t>Información General</a:t>
            </a:r>
          </a:p>
        </p:txBody>
      </p:sp>
    </p:spTree>
    <p:extLst>
      <p:ext uri="{BB962C8B-B14F-4D97-AF65-F5344CB8AC3E}">
        <p14:creationId xmlns="" xmlns:p14="http://schemas.microsoft.com/office/powerpoint/2010/main" val="4244441681"/>
      </p:ext>
    </p:extLst>
  </p:cSld>
  <p:clrMapOvr>
    <a:masterClrMapping/>
  </p:clrMapOvr>
  <mc:AlternateContent xmlns:mc="http://schemas.openxmlformats.org/markup-compatibility/2006">
    <mc:Choice xmlns="" xmlns:p14="http://schemas.microsoft.com/office/powerpoint/2010/main"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800100" y="1905001"/>
            <a:ext cx="10248900" cy="2225262"/>
          </a:xfrm>
        </p:spPr>
        <p:txBody>
          <a:bodyPr/>
          <a:lstStyle/>
          <a:p>
            <a:pPr algn="ctr"/>
            <a:r>
              <a:rPr lang="es-ES" dirty="0" smtClean="0"/>
              <a:t>Status Quo Dirección Gestión Humana - Procesos</a:t>
            </a:r>
            <a:endParaRPr lang="en-US" sz="3000" dirty="0"/>
          </a:p>
        </p:txBody>
      </p:sp>
    </p:spTree>
    <p:extLst>
      <p:ext uri="{BB962C8B-B14F-4D97-AF65-F5344CB8AC3E}">
        <p14:creationId xmlns:p14="http://schemas.microsoft.com/office/powerpoint/2010/main" xmlns="" val="3120695480"/>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42247" y="447"/>
            <a:ext cx="9495616" cy="77171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ea typeface="+mn-ea"/>
                <a:cs typeface="Calibri" panose="020F0502020204030204" pitchFamily="34" charset="0"/>
              </a:rPr>
              <a:t>Statu Quo Gestión Humana por Procesos</a:t>
            </a:r>
            <a:endParaRPr lang="en-US" sz="3600" dirty="0">
              <a:solidFill>
                <a:srgbClr val="002060"/>
              </a:solidFill>
              <a:latin typeface="Calibri" panose="020F0502020204030204" pitchFamily="34" charset="0"/>
              <a:ea typeface="+mn-ea"/>
              <a:cs typeface="Calibri" panose="020F0502020204030204" pitchFamily="34" charset="0"/>
            </a:endParaRPr>
          </a:p>
        </p:txBody>
      </p:sp>
      <p:sp>
        <p:nvSpPr>
          <p:cNvPr id="43" name="42 Rectángulo"/>
          <p:cNvSpPr/>
          <p:nvPr/>
        </p:nvSpPr>
        <p:spPr>
          <a:xfrm>
            <a:off x="7832436" y="1638614"/>
            <a:ext cx="1810411" cy="56425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44" name="43 CuadroTexto"/>
          <p:cNvSpPr txBox="1"/>
          <p:nvPr/>
        </p:nvSpPr>
        <p:spPr>
          <a:xfrm>
            <a:off x="7974361" y="1765612"/>
            <a:ext cx="1485900" cy="332399"/>
          </a:xfrm>
          <a:prstGeom prst="rect">
            <a:avLst/>
          </a:prstGeom>
          <a:noFill/>
        </p:spPr>
        <p:txBody>
          <a:bodyPr wrap="square" lIns="0" tIns="0" rIns="0" bIns="0" rtlCol="0">
            <a:spAutoFit/>
          </a:bodyPr>
          <a:lstStyle/>
          <a:p>
            <a:pPr algn="ctr">
              <a:lnSpc>
                <a:spcPct val="120000"/>
              </a:lnSpc>
            </a:pPr>
            <a:r>
              <a:rPr lang="es-CO" sz="1800" b="1" dirty="0" smtClean="0">
                <a:solidFill>
                  <a:srgbClr val="002060"/>
                </a:solidFill>
                <a:latin typeface="+mj-lt"/>
              </a:rPr>
              <a:t>Bienestar</a:t>
            </a:r>
            <a:endParaRPr lang="es-CO" sz="1800" b="1" dirty="0">
              <a:solidFill>
                <a:srgbClr val="002060"/>
              </a:solidFill>
              <a:latin typeface="+mj-lt"/>
            </a:endParaRPr>
          </a:p>
        </p:txBody>
      </p:sp>
      <p:sp>
        <p:nvSpPr>
          <p:cNvPr id="47" name="46 Rectángulo"/>
          <p:cNvSpPr/>
          <p:nvPr/>
        </p:nvSpPr>
        <p:spPr>
          <a:xfrm>
            <a:off x="74359" y="1664014"/>
            <a:ext cx="1810411"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48" name="47 CuadroTexto"/>
          <p:cNvSpPr txBox="1"/>
          <p:nvPr/>
        </p:nvSpPr>
        <p:spPr>
          <a:xfrm>
            <a:off x="183489" y="1629407"/>
            <a:ext cx="1576123" cy="664797"/>
          </a:xfrm>
          <a:prstGeom prst="rect">
            <a:avLst/>
          </a:prstGeom>
          <a:noFill/>
        </p:spPr>
        <p:txBody>
          <a:bodyPr wrap="square" lIns="0" tIns="0" rIns="0" bIns="0" rtlCol="0">
            <a:spAutoFit/>
          </a:bodyPr>
          <a:lstStyle/>
          <a:p>
            <a:pPr algn="ctr">
              <a:lnSpc>
                <a:spcPct val="120000"/>
              </a:lnSpc>
            </a:pPr>
            <a:r>
              <a:rPr lang="es-CO" sz="1800" b="1" dirty="0" smtClean="0">
                <a:solidFill>
                  <a:srgbClr val="002060"/>
                </a:solidFill>
                <a:latin typeface="+mj-lt"/>
              </a:rPr>
              <a:t>Planeación del Talento</a:t>
            </a:r>
          </a:p>
        </p:txBody>
      </p:sp>
      <p:sp>
        <p:nvSpPr>
          <p:cNvPr id="49" name="48 Rectángulo"/>
          <p:cNvSpPr/>
          <p:nvPr/>
        </p:nvSpPr>
        <p:spPr>
          <a:xfrm>
            <a:off x="3999981" y="1650040"/>
            <a:ext cx="1810411"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50" name="49 CuadroTexto"/>
          <p:cNvSpPr txBox="1"/>
          <p:nvPr/>
        </p:nvSpPr>
        <p:spPr>
          <a:xfrm>
            <a:off x="3982110" y="1628133"/>
            <a:ext cx="1802880" cy="664797"/>
          </a:xfrm>
          <a:prstGeom prst="rect">
            <a:avLst/>
          </a:prstGeom>
          <a:noFill/>
        </p:spPr>
        <p:txBody>
          <a:bodyPr wrap="square" lIns="0" tIns="0" rIns="0" bIns="0" rtlCol="0">
            <a:spAutoFit/>
          </a:bodyPr>
          <a:lstStyle/>
          <a:p>
            <a:pPr algn="ctr">
              <a:lnSpc>
                <a:spcPct val="120000"/>
              </a:lnSpc>
            </a:pPr>
            <a:r>
              <a:rPr lang="es-CO" sz="1800" b="1" dirty="0" smtClean="0">
                <a:solidFill>
                  <a:srgbClr val="002060"/>
                </a:solidFill>
                <a:latin typeface="+mj-lt"/>
              </a:rPr>
              <a:t>Compensación y Beneficios</a:t>
            </a:r>
          </a:p>
        </p:txBody>
      </p:sp>
      <p:sp>
        <p:nvSpPr>
          <p:cNvPr id="51" name="50 Rectángulo"/>
          <p:cNvSpPr/>
          <p:nvPr/>
        </p:nvSpPr>
        <p:spPr>
          <a:xfrm>
            <a:off x="5891761" y="1657972"/>
            <a:ext cx="1810411"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52" name="51 CuadroTexto"/>
          <p:cNvSpPr txBox="1"/>
          <p:nvPr/>
        </p:nvSpPr>
        <p:spPr>
          <a:xfrm>
            <a:off x="5873891" y="1623365"/>
            <a:ext cx="1802880" cy="664797"/>
          </a:xfrm>
          <a:prstGeom prst="rect">
            <a:avLst/>
          </a:prstGeom>
          <a:noFill/>
        </p:spPr>
        <p:txBody>
          <a:bodyPr wrap="square" lIns="0" tIns="0" rIns="0" bIns="0" rtlCol="0">
            <a:spAutoFit/>
          </a:bodyPr>
          <a:lstStyle/>
          <a:p>
            <a:pPr algn="ctr">
              <a:lnSpc>
                <a:spcPct val="120000"/>
              </a:lnSpc>
            </a:pPr>
            <a:r>
              <a:rPr lang="es-CO" sz="1800" b="1" dirty="0" smtClean="0">
                <a:solidFill>
                  <a:srgbClr val="002060"/>
                </a:solidFill>
                <a:latin typeface="+mj-lt"/>
              </a:rPr>
              <a:t>Desarrollo del Talento</a:t>
            </a:r>
          </a:p>
        </p:txBody>
      </p:sp>
      <p:sp>
        <p:nvSpPr>
          <p:cNvPr id="53" name="52 Rectángulo"/>
          <p:cNvSpPr/>
          <p:nvPr/>
        </p:nvSpPr>
        <p:spPr>
          <a:xfrm>
            <a:off x="9795247" y="1638614"/>
            <a:ext cx="1810411"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dirty="0" smtClean="0">
              <a:solidFill>
                <a:schemeClr val="bg1"/>
              </a:solidFill>
              <a:latin typeface="Franklin Gothic Demi Cond" panose="020B0706030402020204" pitchFamily="34" charset="0"/>
            </a:endParaRPr>
          </a:p>
        </p:txBody>
      </p:sp>
      <p:sp>
        <p:nvSpPr>
          <p:cNvPr id="54" name="53 CuadroTexto"/>
          <p:cNvSpPr txBox="1"/>
          <p:nvPr/>
        </p:nvSpPr>
        <p:spPr>
          <a:xfrm>
            <a:off x="9937173" y="1765612"/>
            <a:ext cx="1485900" cy="332399"/>
          </a:xfrm>
          <a:prstGeom prst="rect">
            <a:avLst/>
          </a:prstGeom>
          <a:noFill/>
        </p:spPr>
        <p:txBody>
          <a:bodyPr wrap="square" lIns="0" tIns="0" rIns="0" bIns="0" rtlCol="0">
            <a:spAutoFit/>
          </a:bodyPr>
          <a:lstStyle/>
          <a:p>
            <a:pPr algn="ctr">
              <a:lnSpc>
                <a:spcPct val="120000"/>
              </a:lnSpc>
            </a:pPr>
            <a:r>
              <a:rPr lang="es-CO" sz="1800" b="1" dirty="0" smtClean="0">
                <a:solidFill>
                  <a:srgbClr val="002060"/>
                </a:solidFill>
                <a:latin typeface="+mj-lt"/>
              </a:rPr>
              <a:t>SG-SST</a:t>
            </a:r>
            <a:endParaRPr lang="es-CO" sz="1800" b="1" dirty="0">
              <a:solidFill>
                <a:srgbClr val="002060"/>
              </a:solidFill>
              <a:latin typeface="+mj-lt"/>
            </a:endParaRPr>
          </a:p>
        </p:txBody>
      </p:sp>
      <p:sp>
        <p:nvSpPr>
          <p:cNvPr id="55" name="54 Rectángulo"/>
          <p:cNvSpPr/>
          <p:nvPr/>
        </p:nvSpPr>
        <p:spPr>
          <a:xfrm>
            <a:off x="2050390" y="1650040"/>
            <a:ext cx="1810411"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56" name="55 CuadroTexto"/>
          <p:cNvSpPr txBox="1"/>
          <p:nvPr/>
        </p:nvSpPr>
        <p:spPr>
          <a:xfrm>
            <a:off x="2037689" y="1628134"/>
            <a:ext cx="1810411" cy="664797"/>
          </a:xfrm>
          <a:prstGeom prst="rect">
            <a:avLst/>
          </a:prstGeom>
          <a:noFill/>
        </p:spPr>
        <p:txBody>
          <a:bodyPr wrap="square" lIns="0" tIns="0" rIns="0" bIns="0" rtlCol="0">
            <a:spAutoFit/>
          </a:bodyPr>
          <a:lstStyle/>
          <a:p>
            <a:pPr algn="ctr">
              <a:lnSpc>
                <a:spcPct val="120000"/>
              </a:lnSpc>
            </a:pPr>
            <a:r>
              <a:rPr lang="es-CO" sz="1800" b="1" dirty="0" smtClean="0">
                <a:solidFill>
                  <a:srgbClr val="002060"/>
                </a:solidFill>
                <a:latin typeface="+mj-lt"/>
              </a:rPr>
              <a:t> Selección y Vinculación</a:t>
            </a:r>
          </a:p>
        </p:txBody>
      </p:sp>
      <p:grpSp>
        <p:nvGrpSpPr>
          <p:cNvPr id="2" name="76 Grupo"/>
          <p:cNvGrpSpPr/>
          <p:nvPr/>
        </p:nvGrpSpPr>
        <p:grpSpPr>
          <a:xfrm>
            <a:off x="141270" y="2458145"/>
            <a:ext cx="1674558" cy="2685550"/>
            <a:chOff x="108611" y="2784725"/>
            <a:chExt cx="1674558" cy="2685550"/>
          </a:xfrm>
        </p:grpSpPr>
        <p:sp>
          <p:nvSpPr>
            <p:cNvPr id="18" name="17 Rectángulo"/>
            <p:cNvSpPr/>
            <p:nvPr/>
          </p:nvSpPr>
          <p:spPr>
            <a:xfrm>
              <a:off x="125158" y="2784725"/>
              <a:ext cx="1645831"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17" name="16 CuadroTexto"/>
            <p:cNvSpPr txBox="1"/>
            <p:nvPr/>
          </p:nvSpPr>
          <p:spPr>
            <a:xfrm>
              <a:off x="196189" y="2784725"/>
              <a:ext cx="1485900" cy="49372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Planeación estratégica</a:t>
              </a:r>
            </a:p>
          </p:txBody>
        </p:sp>
        <p:sp>
          <p:nvSpPr>
            <p:cNvPr id="19" name="18 Rectángulo"/>
            <p:cNvSpPr/>
            <p:nvPr/>
          </p:nvSpPr>
          <p:spPr>
            <a:xfrm>
              <a:off x="132689" y="3461643"/>
              <a:ext cx="1650480"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20" name="19 CuadroTexto"/>
            <p:cNvSpPr txBox="1"/>
            <p:nvPr/>
          </p:nvSpPr>
          <p:spPr>
            <a:xfrm>
              <a:off x="196189" y="3602982"/>
              <a:ext cx="1485900" cy="235193"/>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Políticas del área</a:t>
              </a:r>
            </a:p>
          </p:txBody>
        </p:sp>
        <p:sp>
          <p:nvSpPr>
            <p:cNvPr id="21" name="20 Rectángulo"/>
            <p:cNvSpPr/>
            <p:nvPr/>
          </p:nvSpPr>
          <p:spPr>
            <a:xfrm>
              <a:off x="125158" y="4178300"/>
              <a:ext cx="1650480"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22" name="21 CuadroTexto"/>
            <p:cNvSpPr txBox="1"/>
            <p:nvPr/>
          </p:nvSpPr>
          <p:spPr>
            <a:xfrm>
              <a:off x="188659" y="4167239"/>
              <a:ext cx="1485900" cy="51706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Análisis y diseño de cargos</a:t>
              </a:r>
            </a:p>
          </p:txBody>
        </p:sp>
        <p:sp>
          <p:nvSpPr>
            <p:cNvPr id="23" name="22 Rectángulo"/>
            <p:cNvSpPr/>
            <p:nvPr/>
          </p:nvSpPr>
          <p:spPr>
            <a:xfrm>
              <a:off x="108611" y="4906018"/>
              <a:ext cx="1650480"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25" name="24 CuadroTexto"/>
            <p:cNvSpPr txBox="1"/>
            <p:nvPr/>
          </p:nvSpPr>
          <p:spPr>
            <a:xfrm>
              <a:off x="172111" y="5047357"/>
              <a:ext cx="148590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Marco Legal</a:t>
              </a:r>
            </a:p>
          </p:txBody>
        </p:sp>
      </p:grpSp>
      <p:grpSp>
        <p:nvGrpSpPr>
          <p:cNvPr id="3" name="77 Grupo"/>
          <p:cNvGrpSpPr/>
          <p:nvPr/>
        </p:nvGrpSpPr>
        <p:grpSpPr>
          <a:xfrm>
            <a:off x="2107399" y="2458145"/>
            <a:ext cx="1677201" cy="2685550"/>
            <a:chOff x="2183599" y="2784725"/>
            <a:chExt cx="1677201" cy="2685550"/>
          </a:xfrm>
        </p:grpSpPr>
        <p:sp>
          <p:nvSpPr>
            <p:cNvPr id="26" name="25 Rectángulo"/>
            <p:cNvSpPr/>
            <p:nvPr/>
          </p:nvSpPr>
          <p:spPr>
            <a:xfrm>
              <a:off x="2183599" y="2784725"/>
              <a:ext cx="1677201" cy="56425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28" name="27 CuadroTexto"/>
            <p:cNvSpPr txBox="1"/>
            <p:nvPr/>
          </p:nvSpPr>
          <p:spPr>
            <a:xfrm>
              <a:off x="2272499" y="2924425"/>
              <a:ext cx="1485900" cy="235193"/>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Reclutamiento</a:t>
              </a:r>
            </a:p>
          </p:txBody>
        </p:sp>
        <p:sp>
          <p:nvSpPr>
            <p:cNvPr id="29" name="28 Rectángulo"/>
            <p:cNvSpPr/>
            <p:nvPr/>
          </p:nvSpPr>
          <p:spPr>
            <a:xfrm>
              <a:off x="2183599" y="3487043"/>
              <a:ext cx="1677201" cy="56425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30" name="29 CuadroTexto"/>
            <p:cNvSpPr txBox="1"/>
            <p:nvPr/>
          </p:nvSpPr>
          <p:spPr>
            <a:xfrm>
              <a:off x="2272499" y="3461643"/>
              <a:ext cx="1485900" cy="49372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Selección de personal</a:t>
              </a:r>
            </a:p>
          </p:txBody>
        </p:sp>
        <p:sp>
          <p:nvSpPr>
            <p:cNvPr id="31" name="30 Rectángulo"/>
            <p:cNvSpPr/>
            <p:nvPr/>
          </p:nvSpPr>
          <p:spPr>
            <a:xfrm>
              <a:off x="2183599" y="4230374"/>
              <a:ext cx="1677201" cy="56425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32" name="31 CuadroTexto"/>
            <p:cNvSpPr txBox="1"/>
            <p:nvPr/>
          </p:nvSpPr>
          <p:spPr>
            <a:xfrm>
              <a:off x="2272499" y="4331974"/>
              <a:ext cx="148590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Contratación</a:t>
              </a:r>
            </a:p>
          </p:txBody>
        </p:sp>
        <p:sp>
          <p:nvSpPr>
            <p:cNvPr id="33" name="32 Rectángulo"/>
            <p:cNvSpPr/>
            <p:nvPr/>
          </p:nvSpPr>
          <p:spPr>
            <a:xfrm>
              <a:off x="2214969" y="4906018"/>
              <a:ext cx="1645831"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34" name="33 CuadroTexto"/>
            <p:cNvSpPr txBox="1"/>
            <p:nvPr/>
          </p:nvSpPr>
          <p:spPr>
            <a:xfrm>
              <a:off x="2286000" y="4906018"/>
              <a:ext cx="1485900" cy="51706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Inducción Corporativa</a:t>
              </a:r>
            </a:p>
          </p:txBody>
        </p:sp>
      </p:grpSp>
      <p:grpSp>
        <p:nvGrpSpPr>
          <p:cNvPr id="4" name="79 Grupo"/>
          <p:cNvGrpSpPr/>
          <p:nvPr/>
        </p:nvGrpSpPr>
        <p:grpSpPr>
          <a:xfrm>
            <a:off x="5997264" y="2431471"/>
            <a:ext cx="1683931" cy="3463676"/>
            <a:chOff x="6051691" y="2758051"/>
            <a:chExt cx="1683931" cy="3463676"/>
          </a:xfrm>
        </p:grpSpPr>
        <p:sp>
          <p:nvSpPr>
            <p:cNvPr id="62" name="61 Rectángulo"/>
            <p:cNvSpPr/>
            <p:nvPr/>
          </p:nvSpPr>
          <p:spPr>
            <a:xfrm>
              <a:off x="6072442" y="4906018"/>
              <a:ext cx="1650480"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45" name="44 Rectángulo"/>
            <p:cNvSpPr/>
            <p:nvPr/>
          </p:nvSpPr>
          <p:spPr>
            <a:xfrm>
              <a:off x="6064391" y="3472617"/>
              <a:ext cx="1645831"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39" name="38 Rectángulo"/>
            <p:cNvSpPr/>
            <p:nvPr/>
          </p:nvSpPr>
          <p:spPr>
            <a:xfrm>
              <a:off x="6051691" y="2758051"/>
              <a:ext cx="1650480"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40" name="39 CuadroTexto"/>
            <p:cNvSpPr txBox="1"/>
            <p:nvPr/>
          </p:nvSpPr>
          <p:spPr>
            <a:xfrm>
              <a:off x="6115191" y="2772390"/>
              <a:ext cx="1485900" cy="49372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Capacitación y entrenamiento</a:t>
              </a:r>
            </a:p>
          </p:txBody>
        </p:sp>
        <p:sp>
          <p:nvSpPr>
            <p:cNvPr id="42" name="41 CuadroTexto"/>
            <p:cNvSpPr txBox="1"/>
            <p:nvPr/>
          </p:nvSpPr>
          <p:spPr>
            <a:xfrm>
              <a:off x="6115191" y="3464921"/>
              <a:ext cx="1485900" cy="49372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D. Profesional y Plan de Carrera</a:t>
              </a:r>
            </a:p>
          </p:txBody>
        </p:sp>
        <p:sp>
          <p:nvSpPr>
            <p:cNvPr id="46" name="45 Rectángulo"/>
            <p:cNvSpPr/>
            <p:nvPr/>
          </p:nvSpPr>
          <p:spPr>
            <a:xfrm>
              <a:off x="6089791" y="4234617"/>
              <a:ext cx="1645831"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57" name="56 CuadroTexto"/>
            <p:cNvSpPr txBox="1"/>
            <p:nvPr/>
          </p:nvSpPr>
          <p:spPr>
            <a:xfrm>
              <a:off x="6140591" y="4226921"/>
              <a:ext cx="1485900" cy="51706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Evaluaciones de desempeño </a:t>
              </a:r>
            </a:p>
          </p:txBody>
        </p:sp>
        <p:sp>
          <p:nvSpPr>
            <p:cNvPr id="59" name="58 CuadroTexto"/>
            <p:cNvSpPr txBox="1"/>
            <p:nvPr/>
          </p:nvSpPr>
          <p:spPr>
            <a:xfrm>
              <a:off x="6153291" y="4900021"/>
              <a:ext cx="1485900" cy="51706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Evaluación de Competencias.</a:t>
              </a:r>
            </a:p>
          </p:txBody>
        </p:sp>
        <p:sp>
          <p:nvSpPr>
            <p:cNvPr id="60" name="59 Rectángulo"/>
            <p:cNvSpPr/>
            <p:nvPr/>
          </p:nvSpPr>
          <p:spPr>
            <a:xfrm>
              <a:off x="6089791" y="5657470"/>
              <a:ext cx="1645831"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61" name="60 CuadroTexto"/>
            <p:cNvSpPr txBox="1"/>
            <p:nvPr/>
          </p:nvSpPr>
          <p:spPr>
            <a:xfrm>
              <a:off x="6140591" y="5789474"/>
              <a:ext cx="148590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Retención.</a:t>
              </a:r>
            </a:p>
          </p:txBody>
        </p:sp>
      </p:grpSp>
      <p:sp>
        <p:nvSpPr>
          <p:cNvPr id="63" name="62 Rectángulo"/>
          <p:cNvSpPr/>
          <p:nvPr/>
        </p:nvSpPr>
        <p:spPr>
          <a:xfrm>
            <a:off x="7898161" y="2431473"/>
            <a:ext cx="1677201" cy="56425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64" name="63 CuadroTexto"/>
          <p:cNvSpPr txBox="1"/>
          <p:nvPr/>
        </p:nvSpPr>
        <p:spPr>
          <a:xfrm>
            <a:off x="7987062" y="2431473"/>
            <a:ext cx="1485900" cy="51706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Actividades de Bienestar</a:t>
            </a:r>
          </a:p>
        </p:txBody>
      </p:sp>
      <p:sp>
        <p:nvSpPr>
          <p:cNvPr id="65" name="64 Rectángulo"/>
          <p:cNvSpPr/>
          <p:nvPr/>
        </p:nvSpPr>
        <p:spPr>
          <a:xfrm>
            <a:off x="7889447" y="3174804"/>
            <a:ext cx="1677201"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66" name="65 CuadroTexto"/>
          <p:cNvSpPr txBox="1"/>
          <p:nvPr/>
        </p:nvSpPr>
        <p:spPr>
          <a:xfrm>
            <a:off x="7978346" y="3301802"/>
            <a:ext cx="148590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Reconocimientos</a:t>
            </a:r>
          </a:p>
        </p:txBody>
      </p:sp>
      <p:grpSp>
        <p:nvGrpSpPr>
          <p:cNvPr id="5" name="111 Grupo"/>
          <p:cNvGrpSpPr/>
          <p:nvPr/>
        </p:nvGrpSpPr>
        <p:grpSpPr>
          <a:xfrm>
            <a:off x="9871858" y="2423118"/>
            <a:ext cx="1668488" cy="3498267"/>
            <a:chOff x="9860972" y="2717040"/>
            <a:chExt cx="1668488" cy="3498267"/>
          </a:xfrm>
        </p:grpSpPr>
        <p:sp>
          <p:nvSpPr>
            <p:cNvPr id="67" name="66 Rectángulo"/>
            <p:cNvSpPr/>
            <p:nvPr/>
          </p:nvSpPr>
          <p:spPr>
            <a:xfrm>
              <a:off x="9860972" y="2717040"/>
              <a:ext cx="1650481"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68" name="67 CuadroTexto"/>
            <p:cNvSpPr txBox="1"/>
            <p:nvPr/>
          </p:nvSpPr>
          <p:spPr>
            <a:xfrm>
              <a:off x="9949872" y="2845678"/>
              <a:ext cx="148590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Documentación</a:t>
              </a:r>
            </a:p>
          </p:txBody>
        </p:sp>
        <p:sp>
          <p:nvSpPr>
            <p:cNvPr id="69" name="68 Rectángulo"/>
            <p:cNvSpPr/>
            <p:nvPr/>
          </p:nvSpPr>
          <p:spPr>
            <a:xfrm>
              <a:off x="9865621" y="3482406"/>
              <a:ext cx="1645832"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70" name="69 CuadroTexto"/>
            <p:cNvSpPr txBox="1"/>
            <p:nvPr/>
          </p:nvSpPr>
          <p:spPr>
            <a:xfrm>
              <a:off x="9941822" y="3601708"/>
              <a:ext cx="148590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Implementación</a:t>
              </a:r>
            </a:p>
          </p:txBody>
        </p:sp>
        <p:sp>
          <p:nvSpPr>
            <p:cNvPr id="71" name="70 Rectángulo"/>
            <p:cNvSpPr/>
            <p:nvPr/>
          </p:nvSpPr>
          <p:spPr>
            <a:xfrm>
              <a:off x="9865621" y="4199063"/>
              <a:ext cx="1645832"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72" name="71 CuadroTexto"/>
            <p:cNvSpPr txBox="1"/>
            <p:nvPr/>
          </p:nvSpPr>
          <p:spPr>
            <a:xfrm>
              <a:off x="9941822" y="4318365"/>
              <a:ext cx="148590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Divulgación</a:t>
              </a:r>
            </a:p>
          </p:txBody>
        </p:sp>
        <p:sp>
          <p:nvSpPr>
            <p:cNvPr id="73" name="72 Rectángulo"/>
            <p:cNvSpPr/>
            <p:nvPr/>
          </p:nvSpPr>
          <p:spPr>
            <a:xfrm>
              <a:off x="9883628" y="4926697"/>
              <a:ext cx="1645832"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74" name="73 CuadroTexto"/>
            <p:cNvSpPr txBox="1"/>
            <p:nvPr/>
          </p:nvSpPr>
          <p:spPr>
            <a:xfrm>
              <a:off x="9959827" y="4919001"/>
              <a:ext cx="1485900" cy="51706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Plan de Emergencias</a:t>
              </a:r>
            </a:p>
          </p:txBody>
        </p:sp>
        <p:sp>
          <p:nvSpPr>
            <p:cNvPr id="75" name="74 Rectángulo"/>
            <p:cNvSpPr/>
            <p:nvPr/>
          </p:nvSpPr>
          <p:spPr>
            <a:xfrm>
              <a:off x="9883628" y="5651050"/>
              <a:ext cx="1645832"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76" name="75 CuadroTexto"/>
            <p:cNvSpPr txBox="1"/>
            <p:nvPr/>
          </p:nvSpPr>
          <p:spPr>
            <a:xfrm>
              <a:off x="9959827" y="5643354"/>
              <a:ext cx="1485900" cy="51706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Comités de </a:t>
              </a:r>
            </a:p>
            <a:p>
              <a:pPr algn="ctr">
                <a:lnSpc>
                  <a:spcPct val="120000"/>
                </a:lnSpc>
              </a:pPr>
              <a:r>
                <a:rPr lang="es-CO" sz="1400" dirty="0" smtClean="0">
                  <a:solidFill>
                    <a:srgbClr val="002060"/>
                  </a:solidFill>
                  <a:latin typeface="+mj-lt"/>
                </a:rPr>
                <a:t>SG-SST</a:t>
              </a:r>
            </a:p>
          </p:txBody>
        </p:sp>
      </p:grpSp>
      <p:sp>
        <p:nvSpPr>
          <p:cNvPr id="83" name="82 Rectángulo"/>
          <p:cNvSpPr/>
          <p:nvPr/>
        </p:nvSpPr>
        <p:spPr>
          <a:xfrm>
            <a:off x="38621" y="1602733"/>
            <a:ext cx="1871550" cy="667238"/>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84" name="83 Rectángulo"/>
          <p:cNvSpPr/>
          <p:nvPr/>
        </p:nvSpPr>
        <p:spPr>
          <a:xfrm>
            <a:off x="2007121" y="1615433"/>
            <a:ext cx="1871550" cy="654538"/>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85" name="84 Rectángulo"/>
          <p:cNvSpPr/>
          <p:nvPr/>
        </p:nvSpPr>
        <p:spPr>
          <a:xfrm>
            <a:off x="3964243" y="1615434"/>
            <a:ext cx="1871550" cy="654538"/>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86" name="85 Rectángulo"/>
          <p:cNvSpPr/>
          <p:nvPr/>
        </p:nvSpPr>
        <p:spPr>
          <a:xfrm>
            <a:off x="5861191" y="1604915"/>
            <a:ext cx="1871550" cy="665057"/>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87" name="86 Rectángulo"/>
          <p:cNvSpPr/>
          <p:nvPr/>
        </p:nvSpPr>
        <p:spPr>
          <a:xfrm>
            <a:off x="7794337" y="1592217"/>
            <a:ext cx="1871550" cy="677756"/>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800" dirty="0" smtClean="0">
              <a:solidFill>
                <a:schemeClr val="bg1"/>
              </a:solidFill>
              <a:latin typeface="Franklin Gothic Demi Cond" panose="020B0706030402020204" pitchFamily="34" charset="0"/>
            </a:endParaRPr>
          </a:p>
        </p:txBody>
      </p:sp>
      <p:sp>
        <p:nvSpPr>
          <p:cNvPr id="88" name="87 Rectángulo"/>
          <p:cNvSpPr/>
          <p:nvPr/>
        </p:nvSpPr>
        <p:spPr>
          <a:xfrm>
            <a:off x="9759509" y="1581330"/>
            <a:ext cx="1871550" cy="677757"/>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dirty="0" smtClean="0">
              <a:solidFill>
                <a:schemeClr val="bg1"/>
              </a:solidFill>
              <a:latin typeface="Franklin Gothic Demi Cond" panose="020B0706030402020204" pitchFamily="34" charset="0"/>
            </a:endParaRPr>
          </a:p>
        </p:txBody>
      </p:sp>
      <p:sp>
        <p:nvSpPr>
          <p:cNvPr id="89" name="88 Rectángulo"/>
          <p:cNvSpPr/>
          <p:nvPr/>
        </p:nvSpPr>
        <p:spPr>
          <a:xfrm>
            <a:off x="0" y="6572785"/>
            <a:ext cx="1244600" cy="273292"/>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90" name="89 CuadroTexto"/>
          <p:cNvSpPr txBox="1"/>
          <p:nvPr/>
        </p:nvSpPr>
        <p:spPr>
          <a:xfrm>
            <a:off x="107288" y="6572785"/>
            <a:ext cx="96468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Crítico</a:t>
            </a:r>
          </a:p>
        </p:txBody>
      </p:sp>
      <p:sp>
        <p:nvSpPr>
          <p:cNvPr id="91" name="90 Rectángulo"/>
          <p:cNvSpPr/>
          <p:nvPr/>
        </p:nvSpPr>
        <p:spPr>
          <a:xfrm>
            <a:off x="1280353" y="6583766"/>
            <a:ext cx="1244600" cy="258437"/>
          </a:xfrm>
          <a:prstGeom prst="rect">
            <a:avLst/>
          </a:prstGeom>
          <a:solidFill>
            <a:srgbClr val="DBD6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92" name="91 CuadroTexto"/>
          <p:cNvSpPr txBox="1"/>
          <p:nvPr/>
        </p:nvSpPr>
        <p:spPr>
          <a:xfrm>
            <a:off x="1395173" y="6577173"/>
            <a:ext cx="96468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En proceso</a:t>
            </a:r>
          </a:p>
        </p:txBody>
      </p:sp>
      <p:sp>
        <p:nvSpPr>
          <p:cNvPr id="93" name="92 Rectángulo"/>
          <p:cNvSpPr/>
          <p:nvPr/>
        </p:nvSpPr>
        <p:spPr>
          <a:xfrm>
            <a:off x="2567239" y="6595455"/>
            <a:ext cx="1244600" cy="26332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94" name="93 CuadroTexto"/>
          <p:cNvSpPr txBox="1"/>
          <p:nvPr/>
        </p:nvSpPr>
        <p:spPr>
          <a:xfrm>
            <a:off x="2720159" y="6593749"/>
            <a:ext cx="96468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Desarrollado</a:t>
            </a:r>
          </a:p>
        </p:txBody>
      </p:sp>
      <p:sp>
        <p:nvSpPr>
          <p:cNvPr id="96" name="95 CuadroTexto"/>
          <p:cNvSpPr txBox="1"/>
          <p:nvPr/>
        </p:nvSpPr>
        <p:spPr>
          <a:xfrm>
            <a:off x="0" y="6277319"/>
            <a:ext cx="1257302" cy="295466"/>
          </a:xfrm>
          <a:prstGeom prst="rect">
            <a:avLst/>
          </a:prstGeom>
          <a:noFill/>
        </p:spPr>
        <p:txBody>
          <a:bodyPr wrap="square" lIns="0" tIns="0" rIns="0" bIns="0" rtlCol="0">
            <a:spAutoFit/>
          </a:bodyPr>
          <a:lstStyle/>
          <a:p>
            <a:pPr algn="ctr">
              <a:lnSpc>
                <a:spcPct val="120000"/>
              </a:lnSpc>
            </a:pPr>
            <a:r>
              <a:rPr lang="es-CO" sz="1600" b="1" u="sng" dirty="0" smtClean="0">
                <a:solidFill>
                  <a:srgbClr val="002060"/>
                </a:solidFill>
                <a:latin typeface="+mj-lt"/>
              </a:rPr>
              <a:t>Convenciones:</a:t>
            </a:r>
          </a:p>
        </p:txBody>
      </p:sp>
      <p:sp>
        <p:nvSpPr>
          <p:cNvPr id="98" name="97 CuadroTexto"/>
          <p:cNvSpPr txBox="1"/>
          <p:nvPr/>
        </p:nvSpPr>
        <p:spPr>
          <a:xfrm>
            <a:off x="3389087" y="822049"/>
            <a:ext cx="4413390" cy="517065"/>
          </a:xfrm>
          <a:prstGeom prst="rect">
            <a:avLst/>
          </a:prstGeom>
          <a:noFill/>
        </p:spPr>
        <p:txBody>
          <a:bodyPr wrap="square" lIns="0" tIns="0" rIns="0" bIns="0" rtlCol="0">
            <a:spAutoFit/>
          </a:bodyPr>
          <a:lstStyle/>
          <a:p>
            <a:pPr algn="ctr">
              <a:lnSpc>
                <a:spcPct val="120000"/>
              </a:lnSpc>
            </a:pPr>
            <a:r>
              <a:rPr lang="es-CO" sz="2800" dirty="0" smtClean="0">
                <a:solidFill>
                  <a:srgbClr val="002060"/>
                </a:solidFill>
                <a:latin typeface="Calibri" panose="020F0502020204030204" pitchFamily="34" charset="0"/>
                <a:cs typeface="Calibri" panose="020F0502020204030204" pitchFamily="34" charset="0"/>
              </a:rPr>
              <a:t>Gestión del Talento Humano</a:t>
            </a:r>
          </a:p>
        </p:txBody>
      </p:sp>
      <p:sp>
        <p:nvSpPr>
          <p:cNvPr id="99" name="98 Flecha izquierda y derecha"/>
          <p:cNvSpPr/>
          <p:nvPr/>
        </p:nvSpPr>
        <p:spPr>
          <a:xfrm>
            <a:off x="1884771" y="669648"/>
            <a:ext cx="7281000" cy="846178"/>
          </a:xfrm>
          <a:prstGeom prst="leftRightArrow">
            <a:avLst/>
          </a:prstGeom>
          <a:noFill/>
          <a:ln w="31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grpSp>
        <p:nvGrpSpPr>
          <p:cNvPr id="6" name="103 Grupo"/>
          <p:cNvGrpSpPr/>
          <p:nvPr/>
        </p:nvGrpSpPr>
        <p:grpSpPr>
          <a:xfrm>
            <a:off x="4080083" y="2431473"/>
            <a:ext cx="1675881" cy="2192400"/>
            <a:chOff x="4058311" y="2758053"/>
            <a:chExt cx="1675881" cy="2192400"/>
          </a:xfrm>
        </p:grpSpPr>
        <p:grpSp>
          <p:nvGrpSpPr>
            <p:cNvPr id="7" name="78 Grupo"/>
            <p:cNvGrpSpPr/>
            <p:nvPr/>
          </p:nvGrpSpPr>
          <p:grpSpPr>
            <a:xfrm>
              <a:off x="4058311" y="2758053"/>
              <a:ext cx="1663180" cy="1278823"/>
              <a:chOff x="4134511" y="2758051"/>
              <a:chExt cx="1663180" cy="1278823"/>
            </a:xfrm>
          </p:grpSpPr>
          <p:sp>
            <p:nvSpPr>
              <p:cNvPr id="35" name="34 Rectángulo"/>
              <p:cNvSpPr/>
              <p:nvPr/>
            </p:nvSpPr>
            <p:spPr>
              <a:xfrm>
                <a:off x="4134511" y="2769112"/>
                <a:ext cx="1650480"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36" name="35 CuadroTexto"/>
              <p:cNvSpPr txBox="1"/>
              <p:nvPr/>
            </p:nvSpPr>
            <p:spPr>
              <a:xfrm>
                <a:off x="4159911" y="2758051"/>
                <a:ext cx="1586980" cy="517065"/>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Compensación y estructura salarial</a:t>
                </a:r>
              </a:p>
            </p:txBody>
          </p:sp>
          <p:sp>
            <p:nvSpPr>
              <p:cNvPr id="37" name="36 Rectángulo"/>
              <p:cNvSpPr/>
              <p:nvPr/>
            </p:nvSpPr>
            <p:spPr>
              <a:xfrm>
                <a:off x="4147211" y="3472617"/>
                <a:ext cx="1650480" cy="564257"/>
              </a:xfrm>
              <a:prstGeom prst="rect">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38" name="37 CuadroTexto"/>
              <p:cNvSpPr txBox="1"/>
              <p:nvPr/>
            </p:nvSpPr>
            <p:spPr>
              <a:xfrm>
                <a:off x="4210711" y="3613956"/>
                <a:ext cx="1485900" cy="258532"/>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Beneficios</a:t>
                </a:r>
              </a:p>
            </p:txBody>
          </p:sp>
        </p:grpSp>
        <p:sp>
          <p:nvSpPr>
            <p:cNvPr id="79" name="78 Rectángulo"/>
            <p:cNvSpPr/>
            <p:nvPr/>
          </p:nvSpPr>
          <p:spPr>
            <a:xfrm>
              <a:off x="4083711" y="4167241"/>
              <a:ext cx="1650481" cy="564257"/>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dirty="0" smtClean="0">
                <a:solidFill>
                  <a:schemeClr val="bg1"/>
                </a:solidFill>
                <a:latin typeface="Franklin Gothic Demi Cond" panose="020B0706030402020204" pitchFamily="34" charset="0"/>
              </a:endParaRPr>
            </a:p>
          </p:txBody>
        </p:sp>
        <p:sp>
          <p:nvSpPr>
            <p:cNvPr id="80" name="79 CuadroTexto"/>
            <p:cNvSpPr txBox="1"/>
            <p:nvPr/>
          </p:nvSpPr>
          <p:spPr>
            <a:xfrm>
              <a:off x="4134512" y="4174856"/>
              <a:ext cx="1485900" cy="775597"/>
            </a:xfrm>
            <a:prstGeom prst="rect">
              <a:avLst/>
            </a:prstGeom>
            <a:noFill/>
          </p:spPr>
          <p:txBody>
            <a:bodyPr wrap="square" lIns="0" tIns="0" rIns="0" bIns="0" rtlCol="0">
              <a:spAutoFit/>
            </a:bodyPr>
            <a:lstStyle/>
            <a:p>
              <a:pPr algn="ctr">
                <a:lnSpc>
                  <a:spcPct val="120000"/>
                </a:lnSpc>
              </a:pPr>
              <a:r>
                <a:rPr lang="es-CO" sz="1400" dirty="0" smtClean="0">
                  <a:solidFill>
                    <a:srgbClr val="002060"/>
                  </a:solidFill>
                  <a:latin typeface="+mj-lt"/>
                </a:rPr>
                <a:t>Bono Variable</a:t>
              </a:r>
            </a:p>
            <a:p>
              <a:pPr algn="ctr">
                <a:lnSpc>
                  <a:spcPct val="120000"/>
                </a:lnSpc>
              </a:pPr>
              <a:r>
                <a:rPr lang="es-CO" sz="1400" dirty="0" smtClean="0">
                  <a:solidFill>
                    <a:srgbClr val="002060"/>
                  </a:solidFill>
                  <a:latin typeface="+mj-lt"/>
                </a:rPr>
                <a:t>Re- definición</a:t>
              </a:r>
            </a:p>
            <a:p>
              <a:pPr algn="ctr">
                <a:lnSpc>
                  <a:spcPct val="120000"/>
                </a:lnSpc>
              </a:pPr>
              <a:r>
                <a:rPr lang="es-CO" sz="1400" dirty="0" smtClean="0">
                  <a:solidFill>
                    <a:srgbClr val="002060"/>
                  </a:solidFill>
                  <a:latin typeface="+mj-lt"/>
                </a:rPr>
                <a:t> </a:t>
              </a:r>
              <a:r>
                <a:rPr lang="es-CO" sz="1400" b="1" dirty="0" err="1" smtClean="0">
                  <a:solidFill>
                    <a:srgbClr val="002060"/>
                  </a:solidFill>
                  <a:latin typeface="+mj-lt"/>
                </a:rPr>
                <a:t>ANS´s</a:t>
              </a:r>
              <a:endParaRPr lang="es-CO" sz="1400" b="1" dirty="0" smtClean="0">
                <a:solidFill>
                  <a:srgbClr val="002060"/>
                </a:solidFill>
                <a:latin typeface="+mj-lt"/>
              </a:endParaRPr>
            </a:p>
          </p:txBody>
        </p:sp>
      </p:grpSp>
      <p:cxnSp>
        <p:nvCxnSpPr>
          <p:cNvPr id="82" name="81 Conector recto de flecha"/>
          <p:cNvCxnSpPr>
            <a:stCxn id="48" idx="2"/>
            <a:endCxn id="17" idx="0"/>
          </p:cNvCxnSpPr>
          <p:nvPr/>
        </p:nvCxnSpPr>
        <p:spPr>
          <a:xfrm>
            <a:off x="971551" y="2294204"/>
            <a:ext cx="247" cy="163941"/>
          </a:xfrm>
          <a:prstGeom prst="straightConnector1">
            <a:avLst/>
          </a:prstGeom>
          <a:ln>
            <a:solidFill>
              <a:srgbClr val="094784"/>
            </a:solidFill>
            <a:tailEnd type="arrow"/>
          </a:ln>
        </p:spPr>
        <p:style>
          <a:lnRef idx="1">
            <a:schemeClr val="accent1"/>
          </a:lnRef>
          <a:fillRef idx="0">
            <a:schemeClr val="accent1"/>
          </a:fillRef>
          <a:effectRef idx="0">
            <a:schemeClr val="accent1"/>
          </a:effectRef>
          <a:fontRef idx="minor">
            <a:schemeClr val="tx1"/>
          </a:fontRef>
        </p:style>
      </p:cxnSp>
      <p:cxnSp>
        <p:nvCxnSpPr>
          <p:cNvPr id="95" name="94 Conector recto de flecha"/>
          <p:cNvCxnSpPr>
            <a:stCxn id="84" idx="2"/>
            <a:endCxn id="26" idx="0"/>
          </p:cNvCxnSpPr>
          <p:nvPr/>
        </p:nvCxnSpPr>
        <p:spPr>
          <a:xfrm>
            <a:off x="2942896" y="2269971"/>
            <a:ext cx="3104" cy="188174"/>
          </a:xfrm>
          <a:prstGeom prst="straightConnector1">
            <a:avLst/>
          </a:prstGeom>
          <a:ln>
            <a:solidFill>
              <a:srgbClr val="094784"/>
            </a:solidFill>
            <a:tailEnd type="arrow"/>
          </a:ln>
        </p:spPr>
        <p:style>
          <a:lnRef idx="1">
            <a:schemeClr val="accent1"/>
          </a:lnRef>
          <a:fillRef idx="0">
            <a:schemeClr val="accent1"/>
          </a:fillRef>
          <a:effectRef idx="0">
            <a:schemeClr val="accent1"/>
          </a:effectRef>
          <a:fontRef idx="minor">
            <a:schemeClr val="tx1"/>
          </a:fontRef>
        </p:style>
      </p:cxnSp>
      <p:cxnSp>
        <p:nvCxnSpPr>
          <p:cNvPr id="101" name="100 Conector recto de flecha"/>
          <p:cNvCxnSpPr>
            <a:stCxn id="85" idx="2"/>
            <a:endCxn id="36" idx="0"/>
          </p:cNvCxnSpPr>
          <p:nvPr/>
        </p:nvCxnSpPr>
        <p:spPr>
          <a:xfrm flipH="1">
            <a:off x="4898973" y="2269972"/>
            <a:ext cx="1045" cy="161501"/>
          </a:xfrm>
          <a:prstGeom prst="straightConnector1">
            <a:avLst/>
          </a:prstGeom>
          <a:ln>
            <a:solidFill>
              <a:srgbClr val="094784"/>
            </a:solidFill>
            <a:tailEnd type="arrow"/>
          </a:ln>
        </p:spPr>
        <p:style>
          <a:lnRef idx="1">
            <a:schemeClr val="accent1"/>
          </a:lnRef>
          <a:fillRef idx="0">
            <a:schemeClr val="accent1"/>
          </a:fillRef>
          <a:effectRef idx="0">
            <a:schemeClr val="accent1"/>
          </a:effectRef>
          <a:fontRef idx="minor">
            <a:schemeClr val="tx1"/>
          </a:fontRef>
        </p:style>
      </p:cxnSp>
      <p:cxnSp>
        <p:nvCxnSpPr>
          <p:cNvPr id="105" name="104 Conector recto de flecha"/>
          <p:cNvCxnSpPr>
            <a:stCxn id="86" idx="2"/>
            <a:endCxn id="40" idx="0"/>
          </p:cNvCxnSpPr>
          <p:nvPr/>
        </p:nvCxnSpPr>
        <p:spPr>
          <a:xfrm>
            <a:off x="6796966" y="2269972"/>
            <a:ext cx="6748" cy="175838"/>
          </a:xfrm>
          <a:prstGeom prst="straightConnector1">
            <a:avLst/>
          </a:prstGeom>
          <a:ln>
            <a:solidFill>
              <a:srgbClr val="094784"/>
            </a:solidFill>
            <a:tailEnd type="arrow"/>
          </a:ln>
        </p:spPr>
        <p:style>
          <a:lnRef idx="1">
            <a:schemeClr val="accent1"/>
          </a:lnRef>
          <a:fillRef idx="0">
            <a:schemeClr val="accent1"/>
          </a:fillRef>
          <a:effectRef idx="0">
            <a:schemeClr val="accent1"/>
          </a:effectRef>
          <a:fontRef idx="minor">
            <a:schemeClr val="tx1"/>
          </a:fontRef>
        </p:style>
      </p:cxnSp>
      <p:cxnSp>
        <p:nvCxnSpPr>
          <p:cNvPr id="108" name="107 Conector recto de flecha"/>
          <p:cNvCxnSpPr>
            <a:stCxn id="87" idx="2"/>
            <a:endCxn id="64" idx="0"/>
          </p:cNvCxnSpPr>
          <p:nvPr/>
        </p:nvCxnSpPr>
        <p:spPr>
          <a:xfrm flipH="1">
            <a:off x="8730012" y="2269973"/>
            <a:ext cx="100" cy="161500"/>
          </a:xfrm>
          <a:prstGeom prst="straightConnector1">
            <a:avLst/>
          </a:prstGeom>
          <a:ln>
            <a:solidFill>
              <a:srgbClr val="094784"/>
            </a:solidFill>
            <a:tailEnd type="arrow"/>
          </a:ln>
        </p:spPr>
        <p:style>
          <a:lnRef idx="1">
            <a:schemeClr val="accent1"/>
          </a:lnRef>
          <a:fillRef idx="0">
            <a:schemeClr val="accent1"/>
          </a:fillRef>
          <a:effectRef idx="0">
            <a:schemeClr val="accent1"/>
          </a:effectRef>
          <a:fontRef idx="minor">
            <a:schemeClr val="tx1"/>
          </a:fontRef>
        </p:style>
      </p:cxnSp>
      <p:cxnSp>
        <p:nvCxnSpPr>
          <p:cNvPr id="113" name="112 Conector recto de flecha"/>
          <p:cNvCxnSpPr>
            <a:stCxn id="88" idx="2"/>
            <a:endCxn id="67" idx="0"/>
          </p:cNvCxnSpPr>
          <p:nvPr/>
        </p:nvCxnSpPr>
        <p:spPr>
          <a:xfrm>
            <a:off x="10695284" y="2259087"/>
            <a:ext cx="1815" cy="164031"/>
          </a:xfrm>
          <a:prstGeom prst="straightConnector1">
            <a:avLst/>
          </a:prstGeom>
          <a:ln>
            <a:solidFill>
              <a:srgbClr val="094784"/>
            </a:solidFill>
            <a:tailEnd type="arrow"/>
          </a:ln>
        </p:spPr>
        <p:style>
          <a:lnRef idx="1">
            <a:schemeClr val="accent1"/>
          </a:lnRef>
          <a:fillRef idx="0">
            <a:schemeClr val="accent1"/>
          </a:fillRef>
          <a:effectRef idx="0">
            <a:schemeClr val="accent1"/>
          </a:effectRef>
          <a:fontRef idx="minor">
            <a:schemeClr val="tx1"/>
          </a:fontRef>
        </p:style>
      </p:cxnSp>
      <p:sp>
        <p:nvSpPr>
          <p:cNvPr id="120" name="119 Flecha izquierda y derecha"/>
          <p:cNvSpPr/>
          <p:nvPr/>
        </p:nvSpPr>
        <p:spPr>
          <a:xfrm>
            <a:off x="1827108" y="5800150"/>
            <a:ext cx="8110065" cy="631117"/>
          </a:xfrm>
          <a:prstGeom prst="leftRightArrow">
            <a:avLst/>
          </a:prstGeom>
          <a:solidFill>
            <a:srgbClr val="E3DE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s-CO" sz="1400" b="1" dirty="0" smtClean="0">
              <a:solidFill>
                <a:schemeClr val="bg1"/>
              </a:solidFill>
              <a:latin typeface="Franklin Gothic Demi Cond" panose="020B0706030402020204" pitchFamily="34" charset="0"/>
            </a:endParaRPr>
          </a:p>
        </p:txBody>
      </p:sp>
      <p:sp>
        <p:nvSpPr>
          <p:cNvPr id="118" name="117 CuadroTexto"/>
          <p:cNvSpPr txBox="1"/>
          <p:nvPr/>
        </p:nvSpPr>
        <p:spPr>
          <a:xfrm>
            <a:off x="3620545" y="5932609"/>
            <a:ext cx="4413390" cy="344710"/>
          </a:xfrm>
          <a:prstGeom prst="rect">
            <a:avLst/>
          </a:prstGeom>
          <a:noFill/>
        </p:spPr>
        <p:txBody>
          <a:bodyPr wrap="square" lIns="0" tIns="0" rIns="0" bIns="0" rtlCol="0">
            <a:spAutoFit/>
          </a:bodyPr>
          <a:lstStyle/>
          <a:p>
            <a:pPr algn="ctr">
              <a:lnSpc>
                <a:spcPct val="120000"/>
              </a:lnSpc>
            </a:pPr>
            <a:r>
              <a:rPr lang="es-CO" sz="2000" dirty="0" smtClean="0">
                <a:solidFill>
                  <a:srgbClr val="002060"/>
                </a:solidFill>
                <a:latin typeface="Calibri" panose="020F0502020204030204" pitchFamily="34" charset="0"/>
                <a:cs typeface="Calibri" panose="020F0502020204030204" pitchFamily="34" charset="0"/>
              </a:rPr>
              <a:t>Comunicación Interna</a:t>
            </a:r>
          </a:p>
        </p:txBody>
      </p:sp>
    </p:spTree>
    <p:extLst>
      <p:ext uri="{BB962C8B-B14F-4D97-AF65-F5344CB8AC3E}">
        <p14:creationId xmlns:p14="http://schemas.microsoft.com/office/powerpoint/2010/main" xmlns="" val="132041508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r>
              <a:rPr lang="es-ES" dirty="0" smtClean="0"/>
              <a:t>Mapa de Cargos Alta Gerencia</a:t>
            </a:r>
            <a:br>
              <a:rPr lang="es-ES" dirty="0" smtClean="0"/>
            </a:br>
            <a:endParaRPr lang="en-US" sz="3000" dirty="0"/>
          </a:p>
        </p:txBody>
      </p:sp>
      <p:sp>
        <p:nvSpPr>
          <p:cNvPr id="3" name="Title 4"/>
          <p:cNvSpPr txBox="1">
            <a:spLocks/>
          </p:cNvSpPr>
          <p:nvPr/>
        </p:nvSpPr>
        <p:spPr>
          <a:xfrm>
            <a:off x="851314" y="4130262"/>
            <a:ext cx="10110878" cy="2905537"/>
          </a:xfrm>
          <a:prstGeom prst="rect">
            <a:avLst/>
          </a:prstGeom>
        </p:spPr>
        <p:txBody>
          <a:bodyPr vert="horz" lIns="0" tIns="0" rIns="0" bIns="0" rtlCol="0" anchor="ctr">
            <a:noAutofit/>
          </a:bodyPr>
          <a:lstStyle/>
          <a:p>
            <a:pPr defTabSz="914400" fontAlgn="auto">
              <a:lnSpc>
                <a:spcPct val="85000"/>
              </a:lnSpc>
              <a:spcAft>
                <a:spcPts val="0"/>
              </a:spcAft>
              <a:defRPr/>
            </a:pPr>
            <a:r>
              <a:rPr lang="es-ES" sz="2400" dirty="0">
                <a:solidFill>
                  <a:schemeClr val="bg1"/>
                </a:solidFill>
                <a:latin typeface="+mj-lt"/>
                <a:ea typeface="+mj-ea"/>
                <a:cs typeface="+mj-cs"/>
              </a:rPr>
              <a:t/>
            </a:r>
            <a:br>
              <a:rPr lang="es-ES" sz="2400" dirty="0">
                <a:solidFill>
                  <a:schemeClr val="bg1"/>
                </a:solidFill>
                <a:latin typeface="+mj-lt"/>
                <a:ea typeface="+mj-ea"/>
                <a:cs typeface="+mj-cs"/>
              </a:rPr>
            </a:br>
            <a:r>
              <a:rPr lang="es-ES" sz="2400" dirty="0" smtClean="0">
                <a:solidFill>
                  <a:schemeClr val="bg1"/>
                </a:solidFill>
                <a:latin typeface="+mj-lt"/>
                <a:ea typeface="+mj-ea"/>
                <a:cs typeface="+mj-cs"/>
              </a:rPr>
              <a:t>*</a:t>
            </a:r>
            <a:endParaRPr lang="es-CO" sz="2400" dirty="0" smtClean="0">
              <a:solidFill>
                <a:schemeClr val="bg1"/>
              </a:solidFill>
              <a:latin typeface="+mj-lt"/>
              <a:ea typeface="+mj-ea"/>
              <a:cs typeface="+mj-cs"/>
            </a:endParaRPr>
          </a:p>
          <a:p>
            <a:pPr defTabSz="914400" fontAlgn="auto">
              <a:lnSpc>
                <a:spcPct val="85000"/>
              </a:lnSpc>
              <a:spcAft>
                <a:spcPts val="0"/>
              </a:spcAft>
              <a:defRPr/>
            </a:pPr>
            <a:endParaRPr lang="en-US" sz="2400" dirty="0">
              <a:solidFill>
                <a:schemeClr val="bg1"/>
              </a:solidFill>
              <a:latin typeface="+mj-lt"/>
              <a:ea typeface="+mj-ea"/>
              <a:cs typeface="+mj-cs"/>
            </a:endParaRPr>
          </a:p>
        </p:txBody>
      </p:sp>
    </p:spTree>
    <p:extLst>
      <p:ext uri="{BB962C8B-B14F-4D97-AF65-F5344CB8AC3E}">
        <p14:creationId xmlns:p14="http://schemas.microsoft.com/office/powerpoint/2010/main" xmlns="" val="1986727893"/>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35456" y="46921"/>
            <a:ext cx="9541179" cy="85174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ea typeface="+mn-ea"/>
                <a:cs typeface="Calibri" panose="020F0502020204030204" pitchFamily="34" charset="0"/>
              </a:rPr>
              <a:t>Alta Gerencia</a:t>
            </a:r>
            <a:endParaRPr lang="en-US" sz="3600" dirty="0">
              <a:solidFill>
                <a:srgbClr val="002060"/>
              </a:solidFill>
              <a:latin typeface="Calibri" panose="020F0502020204030204" pitchFamily="34" charset="0"/>
              <a:ea typeface="+mn-ea"/>
              <a:cs typeface="Calibri" panose="020F0502020204030204" pitchFamily="34" charset="0"/>
            </a:endParaRPr>
          </a:p>
        </p:txBody>
      </p:sp>
      <p:grpSp>
        <p:nvGrpSpPr>
          <p:cNvPr id="2" name="128 Grupo"/>
          <p:cNvGrpSpPr/>
          <p:nvPr/>
        </p:nvGrpSpPr>
        <p:grpSpPr>
          <a:xfrm>
            <a:off x="711200" y="2133599"/>
            <a:ext cx="10147300" cy="4013198"/>
            <a:chOff x="885074" y="1270999"/>
            <a:chExt cx="9212810" cy="3826559"/>
          </a:xfrm>
        </p:grpSpPr>
        <p:cxnSp>
          <p:nvCxnSpPr>
            <p:cNvPr id="55" name="126 Forma"/>
            <p:cNvCxnSpPr>
              <a:stCxn id="160" idx="2"/>
              <a:endCxn id="143" idx="0"/>
            </p:cNvCxnSpPr>
            <p:nvPr/>
          </p:nvCxnSpPr>
          <p:spPr bwMode="auto">
            <a:xfrm rot="16200000" flipH="1">
              <a:off x="5891987" y="1310188"/>
              <a:ext cx="2629795" cy="3656318"/>
            </a:xfrm>
            <a:prstGeom prst="bentConnector3">
              <a:avLst>
                <a:gd name="adj1" fmla="val 50000"/>
              </a:avLst>
            </a:prstGeom>
            <a:ln>
              <a:prstDash val="dash"/>
              <a:tailEnd type="arrow"/>
            </a:ln>
          </p:spPr>
          <p:style>
            <a:lnRef idx="1">
              <a:schemeClr val="accent3"/>
            </a:lnRef>
            <a:fillRef idx="0">
              <a:schemeClr val="accent3"/>
            </a:fillRef>
            <a:effectRef idx="0">
              <a:schemeClr val="accent3"/>
            </a:effectRef>
            <a:fontRef idx="minor">
              <a:schemeClr val="tx1"/>
            </a:fontRef>
          </p:style>
        </p:cxnSp>
        <p:cxnSp>
          <p:nvCxnSpPr>
            <p:cNvPr id="66" name="126 Forma"/>
            <p:cNvCxnSpPr>
              <a:stCxn id="160" idx="2"/>
              <a:endCxn id="120" idx="1"/>
            </p:cNvCxnSpPr>
            <p:nvPr/>
          </p:nvCxnSpPr>
          <p:spPr bwMode="auto">
            <a:xfrm rot="16200000" flipH="1">
              <a:off x="5372881" y="1829294"/>
              <a:ext cx="889150" cy="877462"/>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67" name="126 Forma"/>
            <p:cNvCxnSpPr>
              <a:stCxn id="160" idx="2"/>
              <a:endCxn id="121" idx="1"/>
            </p:cNvCxnSpPr>
            <p:nvPr/>
          </p:nvCxnSpPr>
          <p:spPr bwMode="auto">
            <a:xfrm rot="16200000" flipH="1">
              <a:off x="5670310" y="1531864"/>
              <a:ext cx="294292" cy="877463"/>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75" name="126 Forma"/>
            <p:cNvCxnSpPr>
              <a:stCxn id="160" idx="2"/>
              <a:endCxn id="128" idx="0"/>
            </p:cNvCxnSpPr>
            <p:nvPr/>
          </p:nvCxnSpPr>
          <p:spPr bwMode="auto">
            <a:xfrm rot="5400000">
              <a:off x="4651828" y="2541090"/>
              <a:ext cx="1444537" cy="9258"/>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76" name="126 Forma"/>
            <p:cNvCxnSpPr>
              <a:stCxn id="160" idx="2"/>
              <a:endCxn id="141" idx="0"/>
            </p:cNvCxnSpPr>
            <p:nvPr/>
          </p:nvCxnSpPr>
          <p:spPr bwMode="auto">
            <a:xfrm rot="5400000">
              <a:off x="3611741" y="2686262"/>
              <a:ext cx="2629798" cy="904173"/>
            </a:xfrm>
            <a:prstGeom prst="bentConnector3">
              <a:avLst>
                <a:gd name="adj1" fmla="val 50000"/>
              </a:avLst>
            </a:prstGeom>
            <a:ln>
              <a:prstDash val="dash"/>
              <a:tailEnd type="arrow"/>
            </a:ln>
          </p:spPr>
          <p:style>
            <a:lnRef idx="1">
              <a:schemeClr val="accent3"/>
            </a:lnRef>
            <a:fillRef idx="0">
              <a:schemeClr val="accent3"/>
            </a:fillRef>
            <a:effectRef idx="0">
              <a:schemeClr val="accent3"/>
            </a:effectRef>
            <a:fontRef idx="minor">
              <a:schemeClr val="tx1"/>
            </a:fontRef>
          </p:style>
        </p:cxnSp>
        <p:cxnSp>
          <p:nvCxnSpPr>
            <p:cNvPr id="77" name="126 Forma"/>
            <p:cNvCxnSpPr>
              <a:stCxn id="160" idx="2"/>
              <a:endCxn id="140" idx="0"/>
            </p:cNvCxnSpPr>
            <p:nvPr/>
          </p:nvCxnSpPr>
          <p:spPr bwMode="auto">
            <a:xfrm rot="5400000">
              <a:off x="2390626" y="1465147"/>
              <a:ext cx="2629797" cy="3346403"/>
            </a:xfrm>
            <a:prstGeom prst="bentConnector3">
              <a:avLst>
                <a:gd name="adj1" fmla="val 50000"/>
              </a:avLst>
            </a:prstGeom>
            <a:ln>
              <a:prstDash val="dash"/>
              <a:tailEnd type="arrow"/>
            </a:ln>
          </p:spPr>
          <p:style>
            <a:lnRef idx="1">
              <a:schemeClr val="accent3"/>
            </a:lnRef>
            <a:fillRef idx="0">
              <a:schemeClr val="accent3"/>
            </a:fillRef>
            <a:effectRef idx="0">
              <a:schemeClr val="accent3"/>
            </a:effectRef>
            <a:fontRef idx="minor">
              <a:schemeClr val="tx1"/>
            </a:fontRef>
          </p:style>
        </p:cxnSp>
        <p:cxnSp>
          <p:nvCxnSpPr>
            <p:cNvPr id="78" name="126 Forma"/>
            <p:cNvCxnSpPr>
              <a:stCxn id="160" idx="2"/>
              <a:endCxn id="142" idx="0"/>
            </p:cNvCxnSpPr>
            <p:nvPr/>
          </p:nvCxnSpPr>
          <p:spPr bwMode="auto">
            <a:xfrm rot="16200000" flipH="1">
              <a:off x="4782686" y="2419488"/>
              <a:ext cx="2629795" cy="1437717"/>
            </a:xfrm>
            <a:prstGeom prst="bentConnector3">
              <a:avLst>
                <a:gd name="adj1" fmla="val 50000"/>
              </a:avLst>
            </a:prstGeom>
            <a:ln>
              <a:prstDash val="dash"/>
              <a:tailEnd type="arrow"/>
            </a:ln>
          </p:spPr>
          <p:style>
            <a:lnRef idx="1">
              <a:schemeClr val="accent3"/>
            </a:lnRef>
            <a:fillRef idx="0">
              <a:schemeClr val="accent3"/>
            </a:fillRef>
            <a:effectRef idx="0">
              <a:schemeClr val="accent3"/>
            </a:effectRef>
            <a:fontRef idx="minor">
              <a:schemeClr val="tx1"/>
            </a:fontRef>
          </p:style>
        </p:cxnSp>
        <p:sp>
          <p:nvSpPr>
            <p:cNvPr id="120" name="119 Rectángulo">
              <a:hlinkClick r:id="" action="ppaction://noaction"/>
            </p:cNvPr>
            <p:cNvSpPr/>
            <p:nvPr/>
          </p:nvSpPr>
          <p:spPr bwMode="auto">
            <a:xfrm>
              <a:off x="6256187" y="2464354"/>
              <a:ext cx="2365298" cy="49649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Dirección de </a:t>
              </a:r>
              <a:r>
                <a:rPr lang="es-CO" sz="1300" b="1" dirty="0" smtClean="0">
                  <a:solidFill>
                    <a:srgbClr val="002060"/>
                  </a:solidFill>
                  <a:cs typeface="Arial" pitchFamily="34" charset="0"/>
                </a:rPr>
                <a:t>Auditoría Interna</a:t>
              </a:r>
              <a:endParaRPr lang="es-CO" sz="1300" b="1" dirty="0">
                <a:solidFill>
                  <a:srgbClr val="002060"/>
                </a:solidFill>
                <a:cs typeface="Arial" pitchFamily="34" charset="0"/>
              </a:endParaRPr>
            </a:p>
            <a:p>
              <a:pPr algn="ctr" defTabSz="984629" fontAlgn="auto">
                <a:spcBef>
                  <a:spcPts val="0"/>
                </a:spcBef>
                <a:spcAft>
                  <a:spcPts val="0"/>
                </a:spcAft>
                <a:defRPr/>
              </a:pPr>
              <a:r>
                <a:rPr lang="es-CO" sz="1300" dirty="0">
                  <a:solidFill>
                    <a:srgbClr val="0070C0"/>
                  </a:solidFill>
                  <a:cs typeface="Arial" pitchFamily="34" charset="0"/>
                </a:rPr>
                <a:t>Doris Rojas Rincón</a:t>
              </a:r>
            </a:p>
          </p:txBody>
        </p:sp>
        <p:sp>
          <p:nvSpPr>
            <p:cNvPr id="121" name="120 Rectángulo">
              <a:hlinkClick r:id="" action="ppaction://noaction"/>
            </p:cNvPr>
            <p:cNvSpPr/>
            <p:nvPr/>
          </p:nvSpPr>
          <p:spPr bwMode="auto">
            <a:xfrm>
              <a:off x="6256188" y="1884235"/>
              <a:ext cx="2365298" cy="467014"/>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Dirección de Riesgos</a:t>
              </a:r>
            </a:p>
            <a:p>
              <a:pPr algn="ctr" defTabSz="984629" fontAlgn="auto">
                <a:spcBef>
                  <a:spcPts val="0"/>
                </a:spcBef>
                <a:spcAft>
                  <a:spcPts val="0"/>
                </a:spcAft>
                <a:defRPr/>
              </a:pPr>
              <a:r>
                <a:rPr lang="es-CO" sz="1300" dirty="0">
                  <a:solidFill>
                    <a:srgbClr val="0070C0"/>
                  </a:solidFill>
                  <a:cs typeface="Arial" pitchFamily="34" charset="0"/>
                </a:rPr>
                <a:t>Miguel Ángel Monroy Diaz</a:t>
              </a:r>
            </a:p>
          </p:txBody>
        </p:sp>
        <p:sp>
          <p:nvSpPr>
            <p:cNvPr id="128" name="127 Rectángulo"/>
            <p:cNvSpPr/>
            <p:nvPr/>
          </p:nvSpPr>
          <p:spPr bwMode="auto">
            <a:xfrm>
              <a:off x="4186818" y="3267987"/>
              <a:ext cx="2365298" cy="53905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Vicepresidente Ejecutivo</a:t>
              </a:r>
            </a:p>
            <a:p>
              <a:pPr algn="ctr" defTabSz="984629" fontAlgn="auto">
                <a:spcBef>
                  <a:spcPts val="0"/>
                </a:spcBef>
                <a:spcAft>
                  <a:spcPts val="0"/>
                </a:spcAft>
                <a:defRPr/>
              </a:pPr>
              <a:r>
                <a:rPr lang="es-CO" sz="1300" dirty="0">
                  <a:solidFill>
                    <a:srgbClr val="0070C0"/>
                  </a:solidFill>
                  <a:cs typeface="Arial" pitchFamily="34" charset="0"/>
                </a:rPr>
                <a:t>Luis Fernando Forero Gómez</a:t>
              </a:r>
            </a:p>
          </p:txBody>
        </p:sp>
        <p:sp>
          <p:nvSpPr>
            <p:cNvPr id="140" name="139 Rectángulo">
              <a:hlinkClick r:id="" action="ppaction://noaction"/>
            </p:cNvPr>
            <p:cNvSpPr/>
            <p:nvPr/>
          </p:nvSpPr>
          <p:spPr bwMode="auto">
            <a:xfrm>
              <a:off x="885074" y="4453246"/>
              <a:ext cx="2294496" cy="62048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Estudios Económicos</a:t>
              </a:r>
            </a:p>
            <a:p>
              <a:pPr algn="ctr" defTabSz="984629" fontAlgn="auto">
                <a:spcBef>
                  <a:spcPts val="0"/>
                </a:spcBef>
                <a:spcAft>
                  <a:spcPts val="0"/>
                </a:spcAft>
                <a:defRPr/>
              </a:pPr>
              <a:r>
                <a:rPr lang="es-CO" sz="1300" b="1" dirty="0">
                  <a:solidFill>
                    <a:srgbClr val="002060"/>
                  </a:solidFill>
                  <a:cs typeface="Arial" pitchFamily="34" charset="0"/>
                </a:rPr>
                <a:t>Y Desarrollo de Negocios</a:t>
              </a:r>
            </a:p>
            <a:p>
              <a:pPr algn="ctr" defTabSz="984629" fontAlgn="auto">
                <a:spcBef>
                  <a:spcPts val="0"/>
                </a:spcBef>
                <a:spcAft>
                  <a:spcPts val="0"/>
                </a:spcAft>
                <a:defRPr/>
              </a:pPr>
              <a:r>
                <a:rPr lang="es-CO" sz="1300" dirty="0">
                  <a:solidFill>
                    <a:srgbClr val="0070C0"/>
                  </a:solidFill>
                  <a:cs typeface="Arial" pitchFamily="34" charset="0"/>
                </a:rPr>
                <a:t>Carlos A. del Valle Arellano</a:t>
              </a:r>
            </a:p>
          </p:txBody>
        </p:sp>
        <p:sp>
          <p:nvSpPr>
            <p:cNvPr id="141" name="140 Rectángulo">
              <a:hlinkClick r:id="" action="ppaction://noaction"/>
            </p:cNvPr>
            <p:cNvSpPr/>
            <p:nvPr/>
          </p:nvSpPr>
          <p:spPr bwMode="auto">
            <a:xfrm>
              <a:off x="3330260" y="4453247"/>
              <a:ext cx="2288583" cy="64431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Mercados Eficientes  </a:t>
              </a:r>
              <a:endParaRPr lang="es-CO" sz="1300" b="1" dirty="0" smtClean="0">
                <a:solidFill>
                  <a:srgbClr val="002060"/>
                </a:solidFill>
                <a:cs typeface="Arial" pitchFamily="34" charset="0"/>
              </a:endParaRPr>
            </a:p>
            <a:p>
              <a:pPr algn="ctr" defTabSz="984629" fontAlgn="auto">
                <a:spcBef>
                  <a:spcPts val="0"/>
                </a:spcBef>
                <a:spcAft>
                  <a:spcPts val="0"/>
                </a:spcAft>
                <a:defRPr/>
              </a:pPr>
              <a:r>
                <a:rPr lang="es-CO" sz="1300" b="1" dirty="0" smtClean="0">
                  <a:solidFill>
                    <a:srgbClr val="002060"/>
                  </a:solidFill>
                  <a:cs typeface="Arial" pitchFamily="34" charset="0"/>
                </a:rPr>
                <a:t>Y Financiación </a:t>
              </a:r>
              <a:r>
                <a:rPr lang="es-CO" sz="1300" b="1" dirty="0">
                  <a:solidFill>
                    <a:srgbClr val="002060"/>
                  </a:solidFill>
                  <a:cs typeface="Arial" pitchFamily="34" charset="0"/>
                </a:rPr>
                <a:t>no Bancaria </a:t>
              </a:r>
            </a:p>
            <a:p>
              <a:pPr algn="ctr" defTabSz="984629" fontAlgn="auto">
                <a:spcBef>
                  <a:spcPts val="0"/>
                </a:spcBef>
                <a:spcAft>
                  <a:spcPts val="0"/>
                </a:spcAft>
                <a:defRPr/>
              </a:pPr>
              <a:r>
                <a:rPr lang="es-CO" sz="1300" dirty="0">
                  <a:solidFill>
                    <a:srgbClr val="0070C0"/>
                  </a:solidFill>
                  <a:cs typeface="Arial" pitchFamily="34" charset="0"/>
                </a:rPr>
                <a:t>Ma. Eugenia Araujo Majana</a:t>
              </a:r>
            </a:p>
          </p:txBody>
        </p:sp>
        <p:sp>
          <p:nvSpPr>
            <p:cNvPr id="142" name="141 Rectángulo">
              <a:hlinkClick r:id="" action="ppaction://noaction"/>
            </p:cNvPr>
            <p:cNvSpPr/>
            <p:nvPr/>
          </p:nvSpPr>
          <p:spPr bwMode="auto">
            <a:xfrm>
              <a:off x="5753601" y="4453244"/>
              <a:ext cx="2125681" cy="644313"/>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Operaciones</a:t>
              </a:r>
            </a:p>
            <a:p>
              <a:pPr algn="ctr" defTabSz="984629" fontAlgn="auto">
                <a:spcBef>
                  <a:spcPts val="0"/>
                </a:spcBef>
                <a:spcAft>
                  <a:spcPts val="0"/>
                </a:spcAft>
                <a:defRPr/>
              </a:pPr>
              <a:r>
                <a:rPr lang="es-CO" sz="1300" dirty="0">
                  <a:solidFill>
                    <a:srgbClr val="0070C0"/>
                  </a:solidFill>
                  <a:cs typeface="Arial" pitchFamily="34" charset="0"/>
                </a:rPr>
                <a:t>Nohora </a:t>
              </a:r>
              <a:r>
                <a:rPr lang="es-CO" sz="1300" dirty="0" smtClean="0">
                  <a:solidFill>
                    <a:srgbClr val="0070C0"/>
                  </a:solidFill>
                  <a:cs typeface="Arial" pitchFamily="34" charset="0"/>
                </a:rPr>
                <a:t>H. </a:t>
              </a:r>
              <a:r>
                <a:rPr lang="es-CO" sz="1300" dirty="0">
                  <a:solidFill>
                    <a:srgbClr val="0070C0"/>
                  </a:solidFill>
                  <a:cs typeface="Arial" pitchFamily="34" charset="0"/>
                </a:rPr>
                <a:t>Cruz Pinilla</a:t>
              </a:r>
            </a:p>
          </p:txBody>
        </p:sp>
        <p:sp>
          <p:nvSpPr>
            <p:cNvPr id="143" name="142 Rectángulo">
              <a:hlinkClick r:id="" action="ppaction://noaction"/>
            </p:cNvPr>
            <p:cNvSpPr/>
            <p:nvPr/>
          </p:nvSpPr>
          <p:spPr bwMode="auto">
            <a:xfrm>
              <a:off x="7972201" y="4453244"/>
              <a:ext cx="2125683" cy="620483"/>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Financiera y </a:t>
              </a:r>
            </a:p>
            <a:p>
              <a:pPr algn="ctr" defTabSz="984629" fontAlgn="auto">
                <a:spcBef>
                  <a:spcPts val="0"/>
                </a:spcBef>
                <a:spcAft>
                  <a:spcPts val="0"/>
                </a:spcAft>
                <a:defRPr/>
              </a:pPr>
              <a:r>
                <a:rPr lang="es-CO" sz="1300" b="1" dirty="0">
                  <a:solidFill>
                    <a:srgbClr val="002060"/>
                  </a:solidFill>
                  <a:cs typeface="Arial" pitchFamily="34" charset="0"/>
                </a:rPr>
                <a:t>Administrativa</a:t>
              </a:r>
            </a:p>
            <a:p>
              <a:pPr algn="ctr" defTabSz="984629" fontAlgn="auto">
                <a:spcBef>
                  <a:spcPts val="0"/>
                </a:spcBef>
                <a:spcAft>
                  <a:spcPts val="0"/>
                </a:spcAft>
                <a:defRPr/>
              </a:pPr>
              <a:r>
                <a:rPr lang="es-CO" sz="1300" dirty="0">
                  <a:solidFill>
                    <a:srgbClr val="0070C0"/>
                  </a:solidFill>
                  <a:cs typeface="Arial" pitchFamily="34" charset="0"/>
                </a:rPr>
                <a:t>Diana </a:t>
              </a:r>
              <a:r>
                <a:rPr lang="es-CO" sz="1300" dirty="0" smtClean="0">
                  <a:solidFill>
                    <a:srgbClr val="0070C0"/>
                  </a:solidFill>
                  <a:cs typeface="Arial" pitchFamily="34" charset="0"/>
                </a:rPr>
                <a:t>P. </a:t>
              </a:r>
              <a:r>
                <a:rPr lang="es-CO" sz="1300" dirty="0">
                  <a:solidFill>
                    <a:srgbClr val="0070C0"/>
                  </a:solidFill>
                  <a:cs typeface="Arial" pitchFamily="34" charset="0"/>
                </a:rPr>
                <a:t>Longas Gómez</a:t>
              </a:r>
            </a:p>
          </p:txBody>
        </p:sp>
        <p:sp>
          <p:nvSpPr>
            <p:cNvPr id="160" name="159 Rectángulo">
              <a:hlinkClick r:id="" action="ppaction://noaction"/>
            </p:cNvPr>
            <p:cNvSpPr/>
            <p:nvPr/>
          </p:nvSpPr>
          <p:spPr bwMode="auto">
            <a:xfrm>
              <a:off x="4196075" y="1270999"/>
              <a:ext cx="2365300" cy="552450"/>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Presidente</a:t>
              </a:r>
            </a:p>
            <a:p>
              <a:pPr algn="ctr" defTabSz="984629" fontAlgn="auto">
                <a:spcBef>
                  <a:spcPts val="0"/>
                </a:spcBef>
                <a:spcAft>
                  <a:spcPts val="0"/>
                </a:spcAft>
                <a:defRPr/>
              </a:pPr>
              <a:r>
                <a:rPr lang="es-CO" sz="1300" dirty="0">
                  <a:solidFill>
                    <a:srgbClr val="0070C0"/>
                  </a:solidFill>
                  <a:cs typeface="Arial" pitchFamily="34" charset="0"/>
                </a:rPr>
                <a:t>Rafael Mejía López</a:t>
              </a:r>
            </a:p>
          </p:txBody>
        </p:sp>
      </p:grpSp>
      <p:sp>
        <p:nvSpPr>
          <p:cNvPr id="21" name="20 Rectángulo">
            <a:hlinkClick r:id="" action="ppaction://noaction"/>
          </p:cNvPr>
          <p:cNvSpPr/>
          <p:nvPr/>
        </p:nvSpPr>
        <p:spPr bwMode="auto">
          <a:xfrm>
            <a:off x="4345348" y="1079500"/>
            <a:ext cx="2605221" cy="579396"/>
          </a:xfrm>
          <a:prstGeom prst="rect">
            <a:avLst/>
          </a:prstGeom>
          <a:solidFill>
            <a:schemeClr val="bg1">
              <a:lumMod val="75000"/>
            </a:schemeClr>
          </a:solidFill>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smtClean="0">
                <a:solidFill>
                  <a:srgbClr val="002060"/>
                </a:solidFill>
                <a:cs typeface="Arial" pitchFamily="34" charset="0"/>
              </a:rPr>
              <a:t>JUNTA DIRECTIVA</a:t>
            </a:r>
            <a:endParaRPr lang="es-CO" sz="1300" dirty="0">
              <a:solidFill>
                <a:srgbClr val="0070C0"/>
              </a:solidFill>
              <a:cs typeface="Arial" pitchFamily="34" charset="0"/>
            </a:endParaRPr>
          </a:p>
        </p:txBody>
      </p:sp>
      <p:sp>
        <p:nvSpPr>
          <p:cNvPr id="22" name="21 Rectángulo">
            <a:hlinkClick r:id="" action="ppaction://noaction"/>
          </p:cNvPr>
          <p:cNvSpPr/>
          <p:nvPr/>
        </p:nvSpPr>
        <p:spPr bwMode="auto">
          <a:xfrm>
            <a:off x="7227291" y="1643807"/>
            <a:ext cx="2605219" cy="48979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smtClean="0">
                <a:solidFill>
                  <a:srgbClr val="002060"/>
                </a:solidFill>
                <a:cs typeface="Arial" pitchFamily="34" charset="0"/>
              </a:rPr>
              <a:t>Secretaria General</a:t>
            </a:r>
            <a:endParaRPr lang="es-CO" sz="1300" b="1" dirty="0">
              <a:solidFill>
                <a:srgbClr val="002060"/>
              </a:solidFill>
              <a:cs typeface="Arial" pitchFamily="34" charset="0"/>
            </a:endParaRPr>
          </a:p>
          <a:p>
            <a:pPr algn="ctr" defTabSz="984629" fontAlgn="auto">
              <a:spcBef>
                <a:spcPts val="0"/>
              </a:spcBef>
              <a:spcAft>
                <a:spcPts val="0"/>
              </a:spcAft>
              <a:defRPr/>
            </a:pPr>
            <a:r>
              <a:rPr lang="es-CO" sz="1300" dirty="0" smtClean="0">
                <a:solidFill>
                  <a:srgbClr val="0070C0"/>
                </a:solidFill>
                <a:cs typeface="Arial" pitchFamily="34" charset="0"/>
              </a:rPr>
              <a:t>Veronica Larrotta Medina</a:t>
            </a:r>
            <a:endParaRPr lang="es-CO" sz="1300" dirty="0">
              <a:solidFill>
                <a:srgbClr val="0070C0"/>
              </a:solidFill>
              <a:cs typeface="Arial" pitchFamily="34" charset="0"/>
            </a:endParaRPr>
          </a:p>
        </p:txBody>
      </p:sp>
      <p:cxnSp>
        <p:nvCxnSpPr>
          <p:cNvPr id="23" name="126 Forma"/>
          <p:cNvCxnSpPr>
            <a:stCxn id="21" idx="2"/>
            <a:endCxn id="22" idx="1"/>
          </p:cNvCxnSpPr>
          <p:nvPr/>
        </p:nvCxnSpPr>
        <p:spPr bwMode="auto">
          <a:xfrm rot="16200000" flipH="1">
            <a:off x="6322722" y="984133"/>
            <a:ext cx="229807" cy="1579332"/>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7" name="126 Forma"/>
          <p:cNvCxnSpPr>
            <a:stCxn id="21" idx="2"/>
            <a:endCxn id="160" idx="0"/>
          </p:cNvCxnSpPr>
          <p:nvPr/>
        </p:nvCxnSpPr>
        <p:spPr bwMode="auto">
          <a:xfrm rot="16200000" flipH="1">
            <a:off x="5416958" y="1889897"/>
            <a:ext cx="474703" cy="12700"/>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xmlns="" val="2146168498"/>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35456" y="46921"/>
            <a:ext cx="9541179" cy="85174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ea typeface="+mn-ea"/>
                <a:cs typeface="Calibri" panose="020F0502020204030204" pitchFamily="34" charset="0"/>
              </a:rPr>
              <a:t>Mapa de Cargos – Alta Gerencia</a:t>
            </a:r>
            <a:endParaRPr lang="en-US" sz="3600" dirty="0">
              <a:solidFill>
                <a:srgbClr val="002060"/>
              </a:solidFill>
              <a:latin typeface="Calibri" panose="020F0502020204030204" pitchFamily="34" charset="0"/>
              <a:ea typeface="+mn-ea"/>
              <a:cs typeface="Calibri" panose="020F0502020204030204" pitchFamily="34" charset="0"/>
            </a:endParaRPr>
          </a:p>
        </p:txBody>
      </p:sp>
      <p:sp>
        <p:nvSpPr>
          <p:cNvPr id="21" name="20 CuadroTexto"/>
          <p:cNvSpPr txBox="1"/>
          <p:nvPr/>
        </p:nvSpPr>
        <p:spPr>
          <a:xfrm>
            <a:off x="457200" y="1143000"/>
            <a:ext cx="3200400" cy="738664"/>
          </a:xfrm>
          <a:prstGeom prst="rect">
            <a:avLst/>
          </a:prstGeom>
          <a:noFill/>
        </p:spPr>
        <p:txBody>
          <a:bodyPr wrap="square" lIns="0" tIns="0" rIns="0" bIns="0" rtlCol="0">
            <a:spAutoFit/>
          </a:bodyPr>
          <a:lstStyle/>
          <a:p>
            <a:pPr>
              <a:lnSpc>
                <a:spcPct val="120000"/>
              </a:lnSpc>
            </a:pPr>
            <a:r>
              <a:rPr lang="es-CO" altLang="es-ES_tradnl" b="1" u="sng" dirty="0" smtClean="0">
                <a:solidFill>
                  <a:srgbClr val="0070C0"/>
                </a:solidFill>
                <a:latin typeface="Arial" pitchFamily="34" charset="0"/>
                <a:cs typeface="Arial" pitchFamily="34" charset="0"/>
              </a:rPr>
              <a:t>General</a:t>
            </a:r>
          </a:p>
          <a:p>
            <a:pPr>
              <a:lnSpc>
                <a:spcPct val="120000"/>
              </a:lnSpc>
            </a:pPr>
            <a:endParaRPr lang="es-ES" dirty="0">
              <a:solidFill>
                <a:schemeClr val="tx2"/>
              </a:solidFill>
            </a:endParaRPr>
          </a:p>
        </p:txBody>
      </p:sp>
      <p:pic>
        <p:nvPicPr>
          <p:cNvPr id="4100" name="Picture 4"/>
          <p:cNvPicPr>
            <a:picLocks noChangeAspect="1" noChangeArrowheads="1"/>
          </p:cNvPicPr>
          <p:nvPr/>
        </p:nvPicPr>
        <p:blipFill>
          <a:blip r:embed="rId3" cstate="print"/>
          <a:srcRect/>
          <a:stretch>
            <a:fillRect/>
          </a:stretch>
        </p:blipFill>
        <p:spPr bwMode="auto">
          <a:xfrm>
            <a:off x="457200" y="1714500"/>
            <a:ext cx="4800600" cy="3429000"/>
          </a:xfrm>
          <a:prstGeom prst="rect">
            <a:avLst/>
          </a:prstGeom>
          <a:noFill/>
          <a:ln w="9525">
            <a:noFill/>
            <a:miter lim="800000"/>
            <a:headEnd/>
            <a:tailEnd/>
          </a:ln>
        </p:spPr>
      </p:pic>
      <p:pic>
        <p:nvPicPr>
          <p:cNvPr id="4104" name="Picture 8"/>
          <p:cNvPicPr>
            <a:picLocks noChangeAspect="1" noChangeArrowheads="1"/>
          </p:cNvPicPr>
          <p:nvPr/>
        </p:nvPicPr>
        <p:blipFill>
          <a:blip r:embed="rId4" cstate="print"/>
          <a:srcRect/>
          <a:stretch>
            <a:fillRect/>
          </a:stretch>
        </p:blipFill>
        <p:spPr bwMode="auto">
          <a:xfrm>
            <a:off x="5788025" y="1143000"/>
            <a:ext cx="5067300" cy="4638675"/>
          </a:xfrm>
          <a:prstGeom prst="rect">
            <a:avLst/>
          </a:prstGeom>
          <a:noFill/>
          <a:ln w="9525">
            <a:noFill/>
            <a:miter lim="800000"/>
            <a:headEnd/>
            <a:tailEnd/>
          </a:ln>
        </p:spPr>
      </p:pic>
    </p:spTree>
    <p:extLst>
      <p:ext uri="{BB962C8B-B14F-4D97-AF65-F5344CB8AC3E}">
        <p14:creationId xmlns:p14="http://schemas.microsoft.com/office/powerpoint/2010/main" xmlns="" val="2146168498"/>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35456" y="46921"/>
            <a:ext cx="9541179" cy="85174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CO" sz="3600" dirty="0" smtClean="0">
                <a:solidFill>
                  <a:srgbClr val="002060"/>
                </a:solidFill>
                <a:latin typeface="Calibri" panose="020F0502020204030204" pitchFamily="34" charset="0"/>
                <a:cs typeface="Calibri" panose="020F0502020204030204" pitchFamily="34" charset="0"/>
              </a:rPr>
              <a:t>Revisión Cargos – Julio 2017</a:t>
            </a:r>
            <a:endParaRPr lang="en-US" sz="3600" dirty="0">
              <a:solidFill>
                <a:srgbClr val="002060"/>
              </a:solidFill>
              <a:latin typeface="Calibri" panose="020F0502020204030204" pitchFamily="34" charset="0"/>
              <a:ea typeface="+mn-ea"/>
              <a:cs typeface="Calibri" panose="020F0502020204030204" pitchFamily="34" charset="0"/>
            </a:endParaRPr>
          </a:p>
        </p:txBody>
      </p:sp>
      <p:sp>
        <p:nvSpPr>
          <p:cNvPr id="21" name="20 CuadroTexto"/>
          <p:cNvSpPr txBox="1"/>
          <p:nvPr/>
        </p:nvSpPr>
        <p:spPr>
          <a:xfrm>
            <a:off x="457200" y="1143000"/>
            <a:ext cx="3200400" cy="738664"/>
          </a:xfrm>
          <a:prstGeom prst="rect">
            <a:avLst/>
          </a:prstGeom>
          <a:noFill/>
        </p:spPr>
        <p:txBody>
          <a:bodyPr wrap="square" lIns="0" tIns="0" rIns="0" bIns="0" rtlCol="0">
            <a:spAutoFit/>
          </a:bodyPr>
          <a:lstStyle/>
          <a:p>
            <a:pPr>
              <a:lnSpc>
                <a:spcPct val="120000"/>
              </a:lnSpc>
            </a:pPr>
            <a:r>
              <a:rPr lang="es-CO" altLang="es-ES_tradnl" b="1" u="sng" dirty="0" smtClean="0">
                <a:solidFill>
                  <a:srgbClr val="0070C0"/>
                </a:solidFill>
                <a:latin typeface="Arial" pitchFamily="34" charset="0"/>
                <a:cs typeface="Arial" pitchFamily="34" charset="0"/>
              </a:rPr>
              <a:t>Ajustes Casos Prioritarios</a:t>
            </a:r>
          </a:p>
          <a:p>
            <a:pPr>
              <a:lnSpc>
                <a:spcPct val="120000"/>
              </a:lnSpc>
            </a:pPr>
            <a:endParaRPr lang="es-ES" dirty="0">
              <a:solidFill>
                <a:schemeClr val="tx2"/>
              </a:solidFill>
            </a:endParaRPr>
          </a:p>
        </p:txBody>
      </p:sp>
      <p:sp>
        <p:nvSpPr>
          <p:cNvPr id="11" name="10 CuadroTexto"/>
          <p:cNvSpPr txBox="1"/>
          <p:nvPr/>
        </p:nvSpPr>
        <p:spPr>
          <a:xfrm>
            <a:off x="457200" y="4051300"/>
            <a:ext cx="4965700" cy="704745"/>
          </a:xfrm>
          <a:prstGeom prst="rect">
            <a:avLst/>
          </a:prstGeom>
          <a:noFill/>
        </p:spPr>
        <p:txBody>
          <a:bodyPr wrap="square" lIns="0" tIns="0" rIns="0" bIns="0" rtlCol="0">
            <a:spAutoFit/>
          </a:bodyPr>
          <a:lstStyle/>
          <a:p>
            <a:pPr>
              <a:lnSpc>
                <a:spcPct val="120000"/>
              </a:lnSpc>
            </a:pPr>
            <a:r>
              <a:rPr lang="es-CO" altLang="es-ES_tradnl" b="1" u="sng" dirty="0" smtClean="0">
                <a:solidFill>
                  <a:srgbClr val="0070C0"/>
                </a:solidFill>
                <a:latin typeface="Arial" pitchFamily="34" charset="0"/>
                <a:cs typeface="Arial" pitchFamily="34" charset="0"/>
              </a:rPr>
              <a:t>Ajustes Corto Plazo </a:t>
            </a:r>
            <a:r>
              <a:rPr lang="es-CO" altLang="es-ES_tradnl" b="1" dirty="0" smtClean="0">
                <a:latin typeface="Arial" pitchFamily="34" charset="0"/>
                <a:cs typeface="Arial" pitchFamily="34" charset="0"/>
              </a:rPr>
              <a:t>: </a:t>
            </a:r>
            <a:r>
              <a:rPr lang="es-CO" altLang="es-ES_tradnl" dirty="0" smtClean="0">
                <a:latin typeface="Arial" pitchFamily="34" charset="0"/>
                <a:cs typeface="Arial" pitchFamily="34" charset="0"/>
              </a:rPr>
              <a:t>6 meses</a:t>
            </a:r>
          </a:p>
          <a:p>
            <a:pPr>
              <a:lnSpc>
                <a:spcPct val="120000"/>
              </a:lnSpc>
            </a:pPr>
            <a:endParaRPr lang="es-ES" dirty="0">
              <a:solidFill>
                <a:schemeClr val="tx2"/>
              </a:solidFill>
            </a:endParaRPr>
          </a:p>
        </p:txBody>
      </p:sp>
      <p:sp>
        <p:nvSpPr>
          <p:cNvPr id="15" name="14 CuadroTexto"/>
          <p:cNvSpPr txBox="1"/>
          <p:nvPr/>
        </p:nvSpPr>
        <p:spPr>
          <a:xfrm>
            <a:off x="1750865" y="6098063"/>
            <a:ext cx="8129574" cy="535531"/>
          </a:xfrm>
          <a:prstGeom prst="rect">
            <a:avLst/>
          </a:prstGeom>
          <a:noFill/>
        </p:spPr>
        <p:txBody>
          <a:bodyPr wrap="square" lIns="0" tIns="0" rIns="0" bIns="0" rtlCol="0">
            <a:spAutoFit/>
          </a:bodyPr>
          <a:lstStyle/>
          <a:p>
            <a:pPr>
              <a:lnSpc>
                <a:spcPct val="120000"/>
              </a:lnSpc>
            </a:pPr>
            <a:r>
              <a:rPr lang="es-ES" sz="900" i="1" dirty="0" smtClean="0"/>
              <a:t>Nota: los valores de mínimo, mediana y máximo de banda no son estáticos en el tiempo y deberán ser actualizados para el año 2018, previa actualización</a:t>
            </a:r>
            <a:endParaRPr lang="es-ES" sz="900" dirty="0" smtClean="0"/>
          </a:p>
          <a:p>
            <a:pPr>
              <a:lnSpc>
                <a:spcPct val="120000"/>
              </a:lnSpc>
            </a:pPr>
            <a:endParaRPr lang="es-ES" dirty="0">
              <a:solidFill>
                <a:schemeClr val="tx2"/>
              </a:solidFill>
            </a:endParaRPr>
          </a:p>
        </p:txBody>
      </p:sp>
      <p:pic>
        <p:nvPicPr>
          <p:cNvPr id="1027" name="Picture 3"/>
          <p:cNvPicPr>
            <a:picLocks noChangeAspect="1" noChangeArrowheads="1"/>
          </p:cNvPicPr>
          <p:nvPr/>
        </p:nvPicPr>
        <p:blipFill>
          <a:blip r:embed="rId3" cstate="print"/>
          <a:srcRect/>
          <a:stretch>
            <a:fillRect/>
          </a:stretch>
        </p:blipFill>
        <p:spPr bwMode="auto">
          <a:xfrm>
            <a:off x="631944" y="1551008"/>
            <a:ext cx="10642737" cy="2051612"/>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1610625" y="4467832"/>
            <a:ext cx="8017662" cy="1621300"/>
          </a:xfrm>
          <a:prstGeom prst="rect">
            <a:avLst/>
          </a:prstGeom>
          <a:noFill/>
          <a:ln w="9525">
            <a:noFill/>
            <a:miter lim="800000"/>
            <a:headEnd/>
            <a:tailEnd/>
          </a:ln>
        </p:spPr>
      </p:pic>
    </p:spTree>
    <p:extLst>
      <p:ext uri="{BB962C8B-B14F-4D97-AF65-F5344CB8AC3E}">
        <p14:creationId xmlns:p14="http://schemas.microsoft.com/office/powerpoint/2010/main" xmlns="" val="2146168498"/>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876713" y="1905001"/>
            <a:ext cx="10110879" cy="2225262"/>
          </a:xfrm>
        </p:spPr>
        <p:txBody>
          <a:bodyPr/>
          <a:lstStyle/>
          <a:p>
            <a:pPr algn="ctr"/>
            <a:r>
              <a:rPr lang="es-ES" sz="5900" dirty="0" smtClean="0"/>
              <a:t>Estudio Estructura Auditoría Interna</a:t>
            </a:r>
            <a:r>
              <a:rPr lang="es-ES" dirty="0" smtClean="0"/>
              <a:t/>
            </a:r>
            <a:br>
              <a:rPr lang="es-ES" dirty="0" smtClean="0"/>
            </a:br>
            <a:endParaRPr lang="en-US" sz="3000" dirty="0"/>
          </a:p>
        </p:txBody>
      </p:sp>
      <p:sp>
        <p:nvSpPr>
          <p:cNvPr id="3" name="Title 4"/>
          <p:cNvSpPr txBox="1">
            <a:spLocks/>
          </p:cNvSpPr>
          <p:nvPr/>
        </p:nvSpPr>
        <p:spPr>
          <a:xfrm>
            <a:off x="851314" y="4130262"/>
            <a:ext cx="10110878" cy="2905537"/>
          </a:xfrm>
          <a:prstGeom prst="rect">
            <a:avLst/>
          </a:prstGeom>
        </p:spPr>
        <p:txBody>
          <a:bodyPr vert="horz" lIns="0" tIns="0" rIns="0" bIns="0" rtlCol="0" anchor="ctr">
            <a:noAutofit/>
          </a:bodyPr>
          <a:lstStyle/>
          <a:p>
            <a:pPr defTabSz="914400" fontAlgn="auto">
              <a:lnSpc>
                <a:spcPct val="85000"/>
              </a:lnSpc>
              <a:spcAft>
                <a:spcPts val="0"/>
              </a:spcAft>
              <a:defRPr/>
            </a:pPr>
            <a:r>
              <a:rPr lang="es-ES" sz="2400" dirty="0">
                <a:solidFill>
                  <a:schemeClr val="bg1"/>
                </a:solidFill>
                <a:latin typeface="+mj-lt"/>
                <a:ea typeface="+mj-ea"/>
                <a:cs typeface="+mj-cs"/>
              </a:rPr>
              <a:t/>
            </a:r>
            <a:br>
              <a:rPr lang="es-ES" sz="2400" dirty="0">
                <a:solidFill>
                  <a:schemeClr val="bg1"/>
                </a:solidFill>
                <a:latin typeface="+mj-lt"/>
                <a:ea typeface="+mj-ea"/>
                <a:cs typeface="+mj-cs"/>
              </a:rPr>
            </a:br>
            <a:endParaRPr lang="es-CO" sz="2400" dirty="0" smtClean="0">
              <a:solidFill>
                <a:schemeClr val="bg1"/>
              </a:solidFill>
              <a:latin typeface="+mj-lt"/>
              <a:ea typeface="+mj-ea"/>
              <a:cs typeface="+mj-cs"/>
            </a:endParaRPr>
          </a:p>
          <a:p>
            <a:pPr defTabSz="914400" fontAlgn="auto">
              <a:lnSpc>
                <a:spcPct val="85000"/>
              </a:lnSpc>
              <a:spcAft>
                <a:spcPts val="0"/>
              </a:spcAft>
              <a:defRPr/>
            </a:pPr>
            <a:endParaRPr lang="en-US" sz="2400" dirty="0">
              <a:solidFill>
                <a:schemeClr val="bg1"/>
              </a:solidFill>
              <a:latin typeface="+mj-lt"/>
              <a:ea typeface="+mj-ea"/>
              <a:cs typeface="+mj-cs"/>
            </a:endParaRPr>
          </a:p>
        </p:txBody>
      </p:sp>
    </p:spTree>
    <p:extLst>
      <p:ext uri="{BB962C8B-B14F-4D97-AF65-F5344CB8AC3E}">
        <p14:creationId xmlns:p14="http://schemas.microsoft.com/office/powerpoint/2010/main" xmlns="" val="1986727893"/>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9"/>
          <p:cNvSpPr txBox="1">
            <a:spLocks/>
          </p:cNvSpPr>
          <p:nvPr/>
        </p:nvSpPr>
        <p:spPr>
          <a:xfrm>
            <a:off x="2129284" y="713016"/>
            <a:ext cx="5684043" cy="288671"/>
          </a:xfrm>
          <a:prstGeom prst="rect">
            <a:avLst/>
          </a:prstGeom>
        </p:spPr>
        <p:txBody>
          <a:bodyPr vert="horz" lIns="0" tIns="0" rIns="0" bIns="0" rtlCol="0" anchor="t" anchorCtr="0">
            <a:noAutofit/>
          </a:bodyPr>
          <a:lstStyle>
            <a:lvl1pPr marL="0" indent="0" algn="l" defTabSz="914400" rtl="0" eaLnBrk="1" latinLnBrk="0" hangingPunct="1">
              <a:lnSpc>
                <a:spcPts val="1700"/>
              </a:lnSpc>
              <a:spcBef>
                <a:spcPts val="600"/>
              </a:spcBef>
              <a:spcAft>
                <a:spcPts val="1200"/>
              </a:spcAft>
              <a:buFont typeface="Arial" panose="020B0604020202020204" pitchFamily="34" charset="0"/>
              <a:buNone/>
              <a:defRPr sz="1500" b="0" i="0" kern="1200">
                <a:solidFill>
                  <a:schemeClr val="tx2"/>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2pPr>
            <a:lvl3pPr marL="914400" indent="0" algn="l" defTabSz="914400" rtl="0" eaLnBrk="1" latinLnBrk="0" hangingPunct="1">
              <a:lnSpc>
                <a:spcPct val="120000"/>
              </a:lnSpc>
              <a:spcBef>
                <a:spcPts val="600"/>
              </a:spcBef>
              <a:spcAft>
                <a:spcPts val="600"/>
              </a:spcAft>
              <a:buFont typeface="Arial" panose="020B0604020202020204" pitchFamily="34" charset="0"/>
              <a:buNone/>
              <a:defRPr sz="1000" kern="1200">
                <a:solidFill>
                  <a:schemeClr val="tx2"/>
                </a:solidFill>
                <a:latin typeface="+mn-lt"/>
                <a:ea typeface="+mn-ea"/>
                <a:cs typeface="+mn-cs"/>
              </a:defRPr>
            </a:lvl3pPr>
            <a:lvl4pPr marL="1371600" indent="0" algn="l" defTabSz="914400" rtl="0" eaLnBrk="1" latinLnBrk="0" hangingPunct="1">
              <a:lnSpc>
                <a:spcPct val="110000"/>
              </a:lnSpc>
              <a:spcBef>
                <a:spcPts val="0"/>
              </a:spcBef>
              <a:spcAft>
                <a:spcPts val="0"/>
              </a:spcAft>
              <a:buFont typeface="Wingdings" panose="05000000000000000000" pitchFamily="2" charset="2"/>
              <a:buNone/>
              <a:defRPr sz="900" kern="1200">
                <a:solidFill>
                  <a:schemeClr val="tx2">
                    <a:lumMod val="60000"/>
                    <a:lumOff val="40000"/>
                  </a:schemeClr>
                </a:solidFill>
                <a:latin typeface="+mn-lt"/>
                <a:ea typeface="+mn-ea"/>
                <a:cs typeface="+mn-cs"/>
              </a:defRPr>
            </a:lvl4pPr>
            <a:lvl5pPr marL="1828800" indent="0" algn="l" defTabSz="914400" rtl="0" eaLnBrk="1" latinLnBrk="0" hangingPunct="1">
              <a:lnSpc>
                <a:spcPct val="110000"/>
              </a:lnSpc>
              <a:spcBef>
                <a:spcPts val="0"/>
              </a:spcBef>
              <a:spcAft>
                <a:spcPts val="600"/>
              </a:spcAft>
              <a:buFont typeface="Wingdings" panose="05000000000000000000" pitchFamily="2" charset="2"/>
              <a:buNone/>
              <a:defRPr sz="900" kern="1200">
                <a:solidFill>
                  <a:schemeClr val="tx2">
                    <a:lumMod val="60000"/>
                    <a:lumOff val="40000"/>
                  </a:schemeClr>
                </a:solidFill>
                <a:latin typeface="+mn-lt"/>
                <a:ea typeface="+mn-ea"/>
                <a:cs typeface="+mn-cs"/>
              </a:defRPr>
            </a:lvl5pPr>
            <a:lvl6pPr marL="2286000" indent="0" algn="l" defTabSz="914400" rtl="0" eaLnBrk="1" latinLnBrk="0" hangingPunct="1">
              <a:lnSpc>
                <a:spcPct val="100000"/>
              </a:lnSpc>
              <a:spcBef>
                <a:spcPts val="600"/>
              </a:spcBef>
              <a:spcAft>
                <a:spcPts val="0"/>
              </a:spcAft>
              <a:buFont typeface="Arial" panose="020B0604020202020204" pitchFamily="34" charset="0"/>
              <a:buNone/>
              <a:defRPr sz="900" b="1" kern="1200">
                <a:solidFill>
                  <a:schemeClr val="bg2"/>
                </a:solidFill>
                <a:latin typeface="+mj-lt"/>
                <a:ea typeface="+mn-ea"/>
                <a:cs typeface="+mn-cs"/>
              </a:defRPr>
            </a:lvl6pPr>
            <a:lvl7pPr marL="2743200" indent="0" algn="l" defTabSz="914400" rtl="0" eaLnBrk="1" latinLnBrk="0" hangingPunct="1">
              <a:lnSpc>
                <a:spcPct val="100000"/>
              </a:lnSpc>
              <a:spcBef>
                <a:spcPts val="600"/>
              </a:spcBef>
              <a:spcAft>
                <a:spcPts val="600"/>
              </a:spcAft>
              <a:buFont typeface="Arial" panose="020B0604020202020204" pitchFamily="34" charset="0"/>
              <a:buNone/>
              <a:defRPr sz="900" kern="1200">
                <a:solidFill>
                  <a:schemeClr val="bg2"/>
                </a:solidFill>
                <a:latin typeface="+mj-lt"/>
                <a:ea typeface="+mn-ea"/>
                <a:cs typeface="+mn-cs"/>
              </a:defRPr>
            </a:lvl7pPr>
            <a:lvl8pPr marL="3200400" indent="0" algn="l" defTabSz="914400" rtl="0" eaLnBrk="1" latinLnBrk="0" hangingPunct="1">
              <a:lnSpc>
                <a:spcPct val="100000"/>
              </a:lnSpc>
              <a:spcBef>
                <a:spcPts val="600"/>
              </a:spcBef>
              <a:spcAft>
                <a:spcPts val="600"/>
              </a:spcAft>
              <a:buFont typeface="Arial" panose="020B0604020202020204" pitchFamily="34" charset="0"/>
              <a:buNone/>
              <a:defRPr sz="900" kern="1200">
                <a:solidFill>
                  <a:schemeClr val="accent1"/>
                </a:solidFill>
                <a:latin typeface="+mj-lt"/>
                <a:ea typeface="+mn-ea"/>
                <a:cs typeface="+mn-cs"/>
              </a:defRPr>
            </a:lvl8pPr>
            <a:lvl9pPr marL="3657600" indent="0" algn="l" defTabSz="914400" rtl="0" eaLnBrk="1" latinLnBrk="0" hangingPunct="1">
              <a:lnSpc>
                <a:spcPct val="100000"/>
              </a:lnSpc>
              <a:spcBef>
                <a:spcPts val="600"/>
              </a:spcBef>
              <a:spcAft>
                <a:spcPts val="600"/>
              </a:spcAft>
              <a:buFont typeface="Arial" panose="020B0604020202020204" pitchFamily="34" charset="0"/>
              <a:buNone/>
              <a:defRPr sz="900" kern="1200">
                <a:solidFill>
                  <a:schemeClr val="accent3"/>
                </a:solidFill>
                <a:latin typeface="+mj-lt"/>
                <a:ea typeface="+mn-ea"/>
                <a:cs typeface="+mn-cs"/>
              </a:defRPr>
            </a:lvl9pPr>
          </a:lstStyle>
          <a:p>
            <a:pPr algn="ctr"/>
            <a:r>
              <a:rPr lang="es-CO" sz="2100" dirty="0" smtClean="0">
                <a:solidFill>
                  <a:schemeClr val="tx1"/>
                </a:solidFill>
              </a:rPr>
              <a:t>3 de agosto de 2017</a:t>
            </a:r>
            <a:endParaRPr lang="es-ES_tradnl" sz="2100" dirty="0">
              <a:solidFill>
                <a:schemeClr val="tx1"/>
              </a:solidFill>
            </a:endParaRPr>
          </a:p>
        </p:txBody>
      </p:sp>
      <p:sp>
        <p:nvSpPr>
          <p:cNvPr id="26" name="Text Placeholder 30"/>
          <p:cNvSpPr txBox="1">
            <a:spLocks/>
          </p:cNvSpPr>
          <p:nvPr/>
        </p:nvSpPr>
        <p:spPr>
          <a:xfrm>
            <a:off x="-770649" y="65392"/>
            <a:ext cx="11509576" cy="1111359"/>
          </a:xfrm>
          <a:prstGeom prst="rect">
            <a:avLst/>
          </a:prstGeom>
        </p:spPr>
        <p:txBody>
          <a:bodyPr vert="horz" lIns="0" tIns="0" rIns="0" bIns="0" rtlCol="0" anchor="t" anchorCtr="0">
            <a:noAutofit/>
          </a:bodyPr>
          <a:lstStyle>
            <a:lvl1pPr marL="0" indent="0" algn="l" defTabSz="914400" rtl="0" eaLnBrk="1" latinLnBrk="0" hangingPunct="1">
              <a:lnSpc>
                <a:spcPct val="85000"/>
              </a:lnSpc>
              <a:spcBef>
                <a:spcPts val="0"/>
              </a:spcBef>
              <a:spcAft>
                <a:spcPts val="0"/>
              </a:spcAft>
              <a:buFontTx/>
              <a:buNone/>
              <a:defRPr sz="5000" b="0" i="0" kern="1200">
                <a:solidFill>
                  <a:schemeClr val="accent2"/>
                </a:solidFill>
                <a:latin typeface="Franklin Gothic Demi Cond" panose="020B0706030402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Arial" panose="020B0604020202020204" pitchFamily="34" charset="0"/>
              <a:buChar char="​"/>
              <a:defRPr sz="1100" kern="1200">
                <a:solidFill>
                  <a:schemeClr val="tx2"/>
                </a:solidFill>
                <a:latin typeface="+mn-lt"/>
                <a:ea typeface="+mn-ea"/>
                <a:cs typeface="+mn-cs"/>
              </a:defRPr>
            </a:lvl3pPr>
            <a:lvl4pPr marL="169863" indent="-169863" algn="l" defTabSz="914400" rtl="0" eaLnBrk="1" latinLnBrk="0" hangingPunct="1">
              <a:lnSpc>
                <a:spcPct val="110000"/>
              </a:lnSpc>
              <a:spcBef>
                <a:spcPts val="0"/>
              </a:spcBef>
              <a:spcAft>
                <a:spcPts val="0"/>
              </a:spcAft>
              <a:buFont typeface="Wingdings" panose="05000000000000000000" pitchFamily="2" charset="2"/>
              <a:buChar char="§"/>
              <a:defRPr sz="1100" kern="1200">
                <a:solidFill>
                  <a:schemeClr val="tx2">
                    <a:lumMod val="60000"/>
                    <a:lumOff val="40000"/>
                  </a:schemeClr>
                </a:solidFill>
                <a:latin typeface="+mn-lt"/>
                <a:ea typeface="+mn-ea"/>
                <a:cs typeface="+mn-cs"/>
              </a:defRPr>
            </a:lvl4pPr>
            <a:lvl5pPr marL="346075" indent="-176213" algn="l" defTabSz="914400" rtl="0" eaLnBrk="1" latinLnBrk="0" hangingPunct="1">
              <a:lnSpc>
                <a:spcPct val="110000"/>
              </a:lnSpc>
              <a:spcBef>
                <a:spcPts val="0"/>
              </a:spcBef>
              <a:spcAft>
                <a:spcPts val="600"/>
              </a:spcAft>
              <a:buFont typeface="Wingdings" panose="05000000000000000000" pitchFamily="2" charset="2"/>
              <a:buChar char="§"/>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algn="ctr"/>
            <a:r>
              <a:rPr lang="es-CO" sz="3700" dirty="0">
                <a:solidFill>
                  <a:srgbClr val="002060"/>
                </a:solidFill>
              </a:rPr>
              <a:t>Orden del </a:t>
            </a:r>
            <a:r>
              <a:rPr lang="es-CO" sz="3700" dirty="0" smtClean="0">
                <a:solidFill>
                  <a:srgbClr val="002060"/>
                </a:solidFill>
              </a:rPr>
              <a:t>día Comité Gobierno Corporativo</a:t>
            </a:r>
            <a:endParaRPr lang="es-CO" sz="3700" dirty="0">
              <a:solidFill>
                <a:srgbClr val="002060"/>
              </a:solidFill>
            </a:endParaRPr>
          </a:p>
        </p:txBody>
      </p:sp>
      <p:pic>
        <p:nvPicPr>
          <p:cNvPr id="19" name="91 Imagen" descr="BMC LOGO.bmp"/>
          <p:cNvPicPr>
            <a:picLocks noChangeAspect="1"/>
          </p:cNvPicPr>
          <p:nvPr/>
        </p:nvPicPr>
        <p:blipFill>
          <a:blip r:embed="rId3" cstate="email">
            <a:extLst>
              <a:ext uri="{28A0092B-C50C-407E-A947-70E740481C1C}">
                <a14:useLocalDpi xmlns:a14="http://schemas.microsoft.com/office/drawing/2010/main" xmlns=""/>
              </a:ext>
            </a:extLst>
          </a:blip>
          <a:srcRect r="-211"/>
          <a:stretch>
            <a:fillRect/>
          </a:stretch>
        </p:blipFill>
        <p:spPr bwMode="auto">
          <a:xfrm>
            <a:off x="9737766" y="169246"/>
            <a:ext cx="1964550" cy="620193"/>
          </a:xfrm>
          <a:prstGeom prst="rect">
            <a:avLst/>
          </a:prstGeom>
          <a:noFill/>
          <a:ln w="9525">
            <a:noFill/>
            <a:miter lim="800000"/>
            <a:headEnd/>
            <a:tailEnd/>
          </a:ln>
        </p:spPr>
      </p:pic>
      <p:graphicFrame>
        <p:nvGraphicFramePr>
          <p:cNvPr id="60" name="3 Marcador de contenido"/>
          <p:cNvGraphicFramePr>
            <a:graphicFrameLocks/>
          </p:cNvGraphicFramePr>
          <p:nvPr>
            <p:extLst>
              <p:ext uri="{D42A27DB-BD31-4B8C-83A1-F6EECF244321}">
                <p14:modId xmlns:p14="http://schemas.microsoft.com/office/powerpoint/2010/main" xmlns="" val="919456589"/>
              </p:ext>
            </p:extLst>
          </p:nvPr>
        </p:nvGraphicFramePr>
        <p:xfrm>
          <a:off x="371279" y="1116718"/>
          <a:ext cx="11138297" cy="5455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3206486160"/>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64020" y="109305"/>
            <a:ext cx="9495616" cy="77171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ea typeface="+mn-ea"/>
                <a:cs typeface="Calibri" panose="020F0502020204030204" pitchFamily="34" charset="0"/>
              </a:rPr>
              <a:t>Estructura Dirección </a:t>
            </a:r>
            <a:r>
              <a:rPr lang="es-ES" sz="3600" dirty="0">
                <a:solidFill>
                  <a:srgbClr val="002060"/>
                </a:solidFill>
                <a:latin typeface="Calibri" panose="020F0502020204030204" pitchFamily="34" charset="0"/>
                <a:ea typeface="+mn-ea"/>
                <a:cs typeface="Calibri" panose="020F0502020204030204" pitchFamily="34" charset="0"/>
              </a:rPr>
              <a:t>de Auditoría</a:t>
            </a:r>
            <a:endParaRPr lang="en-US" sz="3600" dirty="0">
              <a:solidFill>
                <a:srgbClr val="002060"/>
              </a:solidFill>
              <a:latin typeface="Calibri" panose="020F0502020204030204" pitchFamily="34" charset="0"/>
              <a:ea typeface="+mn-ea"/>
              <a:cs typeface="Calibri" panose="020F0502020204030204" pitchFamily="34" charset="0"/>
            </a:endParaRPr>
          </a:p>
        </p:txBody>
      </p:sp>
      <p:sp>
        <p:nvSpPr>
          <p:cNvPr id="138" name="26 CuadroTexto"/>
          <p:cNvSpPr txBox="1">
            <a:spLocks noChangeArrowheads="1"/>
          </p:cNvSpPr>
          <p:nvPr/>
        </p:nvSpPr>
        <p:spPr bwMode="auto">
          <a:xfrm>
            <a:off x="4562447" y="1292737"/>
            <a:ext cx="6715153" cy="4068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sz="1800" b="1" u="sng" dirty="0">
                <a:solidFill>
                  <a:srgbClr val="0070C0"/>
                </a:solidFill>
                <a:latin typeface="Arial" pitchFamily="34" charset="0"/>
                <a:cs typeface="Arial" pitchFamily="34" charset="0"/>
              </a:rPr>
              <a:t>Objetivo:</a:t>
            </a:r>
          </a:p>
          <a:p>
            <a:pPr>
              <a:lnSpc>
                <a:spcPct val="120000"/>
              </a:lnSpc>
            </a:pPr>
            <a:endParaRPr lang="es-CO" altLang="es-ES_tradnl" sz="800" u="sng" dirty="0">
              <a:solidFill>
                <a:srgbClr val="897C57"/>
              </a:solidFill>
              <a:latin typeface="Arial" pitchFamily="34" charset="0"/>
              <a:cs typeface="Arial" pitchFamily="34" charset="0"/>
            </a:endParaRPr>
          </a:p>
          <a:p>
            <a:pPr algn="just"/>
            <a:r>
              <a:rPr lang="es-ES" altLang="es-ES_tradnl" sz="1400" dirty="0">
                <a:solidFill>
                  <a:srgbClr val="002060"/>
                </a:solidFill>
                <a:latin typeface="Arial" pitchFamily="34" charset="0"/>
                <a:cs typeface="Arial" pitchFamily="34" charset="0"/>
              </a:rPr>
              <a:t>Proveer a los órganos sociales de Dirección y Administración una evaluación independiente de los procesos de gestión de riesgos, control y gobierno de la Bolsa, fundamentada en criterios de independencia y objetividad, dirigidos a añadir valor a tales procesos y determinar la aplicación de los principios de Autorregulación, Autogestión y Autocontrol que garanticen la efectividad del Sistema de Control Interno (SCI). </a:t>
            </a:r>
          </a:p>
          <a:p>
            <a:pPr algn="just"/>
            <a:r>
              <a:rPr lang="es-ES" altLang="es-ES_tradnl" sz="1400" dirty="0">
                <a:solidFill>
                  <a:srgbClr val="00B050"/>
                </a:solidFill>
                <a:latin typeface="Arial" pitchFamily="34" charset="0"/>
                <a:cs typeface="Arial" pitchFamily="34" charset="0"/>
              </a:rPr>
              <a:t> </a:t>
            </a:r>
            <a:endParaRPr lang="es-ES_tradnl" altLang="es-ES_tradnl" sz="800" dirty="0">
              <a:solidFill>
                <a:srgbClr val="00B050"/>
              </a:solidFill>
              <a:latin typeface="Arial" pitchFamily="34" charset="0"/>
              <a:cs typeface="Arial" pitchFamily="34" charset="0"/>
            </a:endParaRPr>
          </a:p>
          <a:p>
            <a:pPr indent="-285750">
              <a:lnSpc>
                <a:spcPct val="120000"/>
              </a:lnSpc>
              <a:defRPr/>
            </a:pPr>
            <a:r>
              <a:rPr lang="es-CO" altLang="es-ES_tradnl" sz="1800" b="1" u="sng" dirty="0">
                <a:solidFill>
                  <a:srgbClr val="0070C0"/>
                </a:solidFill>
                <a:latin typeface="Arial" pitchFamily="34" charset="0"/>
                <a:cs typeface="Arial" pitchFamily="34" charset="0"/>
              </a:rPr>
              <a:t>Responsabilidades: </a:t>
            </a:r>
          </a:p>
          <a:p>
            <a:pPr indent="-285750">
              <a:lnSpc>
                <a:spcPct val="120000"/>
              </a:lnSpc>
              <a:defRPr/>
            </a:pPr>
            <a:endParaRPr lang="es-CO" altLang="es-ES_tradnl" sz="800" b="1" u="sng" dirty="0">
              <a:solidFill>
                <a:schemeClr val="accent4">
                  <a:lumMod val="50000"/>
                </a:schemeClr>
              </a:solidFill>
              <a:latin typeface="Arial" pitchFamily="34" charset="0"/>
              <a:cs typeface="Arial" pitchFamily="34" charset="0"/>
            </a:endParaRPr>
          </a:p>
          <a:p>
            <a:pPr marL="361950" lvl="1" algn="just">
              <a:buFont typeface="Arial" pitchFamily="34" charset="0"/>
              <a:buChar char="•"/>
              <a:defRPr/>
            </a:pPr>
            <a:r>
              <a:rPr lang="es-CO" altLang="es-CO" sz="1400" dirty="0">
                <a:solidFill>
                  <a:srgbClr val="002060"/>
                </a:solidFill>
                <a:latin typeface="Arial" pitchFamily="34" charset="0"/>
                <a:cs typeface="Arial" pitchFamily="34" charset="0"/>
              </a:rPr>
              <a:t>Gestionar efectivamente los planes y las actividades de la auditoría interna.</a:t>
            </a:r>
          </a:p>
          <a:p>
            <a:pPr marL="361950" lvl="1" algn="just">
              <a:buFont typeface="Arial" pitchFamily="34" charset="0"/>
              <a:buChar char="•"/>
              <a:defRPr/>
            </a:pPr>
            <a:r>
              <a:rPr lang="es-CO" altLang="es-CO" sz="1400" dirty="0">
                <a:solidFill>
                  <a:srgbClr val="002060"/>
                </a:solidFill>
                <a:latin typeface="Arial" pitchFamily="34" charset="0"/>
                <a:cs typeface="Arial" pitchFamily="34" charset="0"/>
              </a:rPr>
              <a:t>Planificar, organizar y supervisar las labores de la Dirección de Auditoría Interna.</a:t>
            </a:r>
          </a:p>
          <a:p>
            <a:pPr marL="361950" lvl="1" algn="just">
              <a:buFont typeface="Arial" pitchFamily="34" charset="0"/>
              <a:buChar char="•"/>
              <a:defRPr/>
            </a:pPr>
            <a:r>
              <a:rPr lang="es-CO" altLang="es-CO" sz="1400" dirty="0">
                <a:solidFill>
                  <a:srgbClr val="002060"/>
                </a:solidFill>
                <a:latin typeface="Arial" pitchFamily="34" charset="0"/>
                <a:cs typeface="Arial" pitchFamily="34" charset="0"/>
              </a:rPr>
              <a:t>Evaluar la aplicación de las normas vigentes, políticas y procedimientos de la Bolsa.</a:t>
            </a:r>
          </a:p>
          <a:p>
            <a:pPr marL="285750" indent="-285750" algn="just">
              <a:defRPr/>
            </a:pPr>
            <a:endParaRPr lang="es-CO" altLang="es-ES_tradnl" sz="800" b="1" u="sng" dirty="0">
              <a:solidFill>
                <a:srgbClr val="002060"/>
              </a:solidFill>
              <a:latin typeface="Arial" pitchFamily="34" charset="0"/>
              <a:cs typeface="Arial" pitchFamily="34" charset="0"/>
            </a:endParaRPr>
          </a:p>
          <a:p>
            <a:pPr marL="285750" indent="-285750" algn="just">
              <a:defRPr/>
            </a:pPr>
            <a:r>
              <a:rPr lang="es-CO" altLang="es-ES_tradnl" sz="1800" b="1" u="sng" dirty="0">
                <a:solidFill>
                  <a:srgbClr val="0070C0"/>
                </a:solidFill>
                <a:latin typeface="Arial" pitchFamily="34" charset="0"/>
                <a:cs typeface="Arial" pitchFamily="34" charset="0"/>
              </a:rPr>
              <a:t>Cargos Asignados:</a:t>
            </a:r>
          </a:p>
          <a:p>
            <a:pPr marL="285750" indent="-285750" algn="just">
              <a:defRPr/>
            </a:pPr>
            <a:endParaRPr lang="es-CO" altLang="es-ES_tradnl" sz="800" b="1" dirty="0">
              <a:solidFill>
                <a:schemeClr val="accent4">
                  <a:lumMod val="50000"/>
                </a:schemeClr>
              </a:solidFill>
              <a:latin typeface="Arial" pitchFamily="34" charset="0"/>
              <a:cs typeface="Arial" pitchFamily="34" charset="0"/>
            </a:endParaRPr>
          </a:p>
          <a:p>
            <a:pPr marL="285750" indent="-198438" algn="just">
              <a:buFont typeface="Arial" pitchFamily="34" charset="0"/>
              <a:buChar char="•"/>
              <a:defRPr/>
            </a:pPr>
            <a:r>
              <a:rPr lang="es-CO" altLang="es-ES_tradnl" sz="1400" dirty="0">
                <a:solidFill>
                  <a:srgbClr val="002060"/>
                </a:solidFill>
                <a:latin typeface="Arial" pitchFamily="34" charset="0"/>
                <a:cs typeface="Arial" pitchFamily="34" charset="0"/>
              </a:rPr>
              <a:t>4 personas.</a:t>
            </a:r>
          </a:p>
        </p:txBody>
      </p:sp>
      <p:sp>
        <p:nvSpPr>
          <p:cNvPr id="17" name="16 Rectángulo">
            <a:hlinkClick r:id="" action="ppaction://noaction"/>
          </p:cNvPr>
          <p:cNvSpPr/>
          <p:nvPr/>
        </p:nvSpPr>
        <p:spPr bwMode="auto">
          <a:xfrm>
            <a:off x="76720" y="1999729"/>
            <a:ext cx="1862051" cy="608926"/>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latin typeface="+mj-lt"/>
                <a:cs typeface="Arial" pitchFamily="34" charset="0"/>
              </a:rPr>
              <a:t>Directora de </a:t>
            </a:r>
          </a:p>
          <a:p>
            <a:pPr algn="ctr" defTabSz="984629" fontAlgn="auto">
              <a:spcBef>
                <a:spcPts val="0"/>
              </a:spcBef>
              <a:spcAft>
                <a:spcPts val="0"/>
              </a:spcAft>
              <a:defRPr/>
            </a:pPr>
            <a:r>
              <a:rPr lang="es-CO" sz="1300" b="1" dirty="0">
                <a:solidFill>
                  <a:srgbClr val="002060"/>
                </a:solidFill>
                <a:latin typeface="+mj-lt"/>
                <a:cs typeface="Arial" pitchFamily="34" charset="0"/>
              </a:rPr>
              <a:t>Auditoría Interna</a:t>
            </a:r>
          </a:p>
          <a:p>
            <a:pPr algn="ctr" defTabSz="984629" fontAlgn="auto">
              <a:spcBef>
                <a:spcPts val="0"/>
              </a:spcBef>
              <a:spcAft>
                <a:spcPts val="0"/>
              </a:spcAft>
              <a:defRPr/>
            </a:pPr>
            <a:r>
              <a:rPr lang="es-CO" sz="1300" dirty="0">
                <a:solidFill>
                  <a:srgbClr val="0070C0"/>
                </a:solidFill>
                <a:latin typeface="+mj-lt"/>
                <a:cs typeface="Arial" pitchFamily="34" charset="0"/>
              </a:rPr>
              <a:t>Doris Rojas Rincón</a:t>
            </a:r>
          </a:p>
        </p:txBody>
      </p:sp>
      <p:sp>
        <p:nvSpPr>
          <p:cNvPr id="18" name="17 Rectángulo">
            <a:hlinkClick r:id="" action="ppaction://noaction"/>
          </p:cNvPr>
          <p:cNvSpPr/>
          <p:nvPr/>
        </p:nvSpPr>
        <p:spPr bwMode="auto">
          <a:xfrm>
            <a:off x="2216667" y="1084417"/>
            <a:ext cx="1923533" cy="536948"/>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Sénior</a:t>
            </a:r>
          </a:p>
          <a:p>
            <a:pPr algn="ctr" defTabSz="984629" fontAlgn="auto">
              <a:spcBef>
                <a:spcPts val="0"/>
              </a:spcBef>
              <a:spcAft>
                <a:spcPts val="0"/>
              </a:spcAft>
              <a:defRPr/>
            </a:pPr>
            <a:r>
              <a:rPr lang="es-CO" sz="1300" dirty="0">
                <a:solidFill>
                  <a:srgbClr val="0070C0"/>
                </a:solidFill>
                <a:cs typeface="Arial" pitchFamily="34" charset="0"/>
              </a:rPr>
              <a:t>René Contreras Florian</a:t>
            </a:r>
          </a:p>
        </p:txBody>
      </p:sp>
      <p:sp>
        <p:nvSpPr>
          <p:cNvPr id="19" name="18 Rectángulo">
            <a:hlinkClick r:id="" action="ppaction://noaction"/>
          </p:cNvPr>
          <p:cNvSpPr/>
          <p:nvPr/>
        </p:nvSpPr>
        <p:spPr bwMode="auto">
          <a:xfrm>
            <a:off x="2216667" y="1701635"/>
            <a:ext cx="1923533" cy="536948"/>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Médium</a:t>
            </a:r>
          </a:p>
          <a:p>
            <a:pPr algn="ctr" defTabSz="984629" fontAlgn="auto">
              <a:spcBef>
                <a:spcPts val="0"/>
              </a:spcBef>
              <a:spcAft>
                <a:spcPts val="0"/>
              </a:spcAft>
              <a:defRPr/>
            </a:pPr>
            <a:r>
              <a:rPr lang="es-CO" sz="1300" dirty="0">
                <a:solidFill>
                  <a:srgbClr val="0070C0"/>
                </a:solidFill>
                <a:cs typeface="Arial" pitchFamily="34" charset="0"/>
              </a:rPr>
              <a:t>Yamile López Ávila</a:t>
            </a:r>
          </a:p>
        </p:txBody>
      </p:sp>
      <p:sp>
        <p:nvSpPr>
          <p:cNvPr id="20" name="19 Rectángulo">
            <a:hlinkClick r:id="" action="ppaction://noaction"/>
          </p:cNvPr>
          <p:cNvSpPr/>
          <p:nvPr/>
        </p:nvSpPr>
        <p:spPr bwMode="auto">
          <a:xfrm>
            <a:off x="2215839" y="2305913"/>
            <a:ext cx="1924542" cy="536948"/>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Médium</a:t>
            </a:r>
          </a:p>
          <a:p>
            <a:pPr algn="ctr" defTabSz="984629" fontAlgn="auto">
              <a:spcBef>
                <a:spcPts val="0"/>
              </a:spcBef>
              <a:spcAft>
                <a:spcPts val="0"/>
              </a:spcAft>
              <a:defRPr/>
            </a:pPr>
            <a:r>
              <a:rPr lang="es-CO" sz="1300" dirty="0">
                <a:solidFill>
                  <a:srgbClr val="0070C0"/>
                </a:solidFill>
                <a:cs typeface="Arial" pitchFamily="34" charset="0"/>
              </a:rPr>
              <a:t>Rodrigo Moreno Pérez</a:t>
            </a:r>
          </a:p>
        </p:txBody>
      </p:sp>
      <p:sp>
        <p:nvSpPr>
          <p:cNvPr id="21" name="20 Rectángulo">
            <a:hlinkClick r:id="" action="ppaction://noaction"/>
          </p:cNvPr>
          <p:cNvSpPr/>
          <p:nvPr/>
        </p:nvSpPr>
        <p:spPr bwMode="auto">
          <a:xfrm>
            <a:off x="2215839" y="2929788"/>
            <a:ext cx="1924542" cy="53731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Junior</a:t>
            </a:r>
          </a:p>
          <a:p>
            <a:pPr algn="ctr" defTabSz="984629" fontAlgn="auto">
              <a:spcBef>
                <a:spcPts val="0"/>
              </a:spcBef>
              <a:spcAft>
                <a:spcPts val="0"/>
              </a:spcAft>
              <a:defRPr/>
            </a:pPr>
            <a:r>
              <a:rPr lang="es-CO" sz="1300" dirty="0">
                <a:solidFill>
                  <a:srgbClr val="0070C0"/>
                </a:solidFill>
                <a:cs typeface="Arial" pitchFamily="34" charset="0"/>
              </a:rPr>
              <a:t>Yuly D. Quiceno Russi</a:t>
            </a:r>
          </a:p>
        </p:txBody>
      </p:sp>
      <p:cxnSp>
        <p:nvCxnSpPr>
          <p:cNvPr id="22" name="126 Forma"/>
          <p:cNvCxnSpPr>
            <a:stCxn id="17" idx="3"/>
            <a:endCxn id="18" idx="1"/>
          </p:cNvCxnSpPr>
          <p:nvPr/>
        </p:nvCxnSpPr>
        <p:spPr bwMode="auto">
          <a:xfrm flipV="1">
            <a:off x="1938771" y="1352891"/>
            <a:ext cx="277896" cy="951301"/>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3" name="126 Forma"/>
          <p:cNvCxnSpPr>
            <a:stCxn id="17" idx="3"/>
            <a:endCxn id="19" idx="1"/>
          </p:cNvCxnSpPr>
          <p:nvPr/>
        </p:nvCxnSpPr>
        <p:spPr bwMode="auto">
          <a:xfrm flipV="1">
            <a:off x="1938771" y="1970109"/>
            <a:ext cx="277896" cy="334083"/>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6" name="126 Forma"/>
          <p:cNvCxnSpPr>
            <a:stCxn id="17" idx="3"/>
            <a:endCxn id="20" idx="1"/>
          </p:cNvCxnSpPr>
          <p:nvPr/>
        </p:nvCxnSpPr>
        <p:spPr bwMode="auto">
          <a:xfrm>
            <a:off x="1938771" y="2304192"/>
            <a:ext cx="277068" cy="270195"/>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7" name="126 Forma"/>
          <p:cNvCxnSpPr>
            <a:stCxn id="17" idx="3"/>
            <a:endCxn id="21" idx="1"/>
          </p:cNvCxnSpPr>
          <p:nvPr/>
        </p:nvCxnSpPr>
        <p:spPr bwMode="auto">
          <a:xfrm>
            <a:off x="1938771" y="2304192"/>
            <a:ext cx="277068" cy="894252"/>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graphicFrame>
        <p:nvGraphicFramePr>
          <p:cNvPr id="15" name="37 Tabla"/>
          <p:cNvGraphicFramePr>
            <a:graphicFrameLocks noGrp="1"/>
          </p:cNvGraphicFramePr>
          <p:nvPr/>
        </p:nvGraphicFramePr>
        <p:xfrm>
          <a:off x="477247" y="3581855"/>
          <a:ext cx="3396342" cy="1483360"/>
        </p:xfrm>
        <a:graphic>
          <a:graphicData uri="http://schemas.openxmlformats.org/drawingml/2006/table">
            <a:tbl>
              <a:tblPr firstRow="1" bandRow="1">
                <a:tableStyleId>{3B4B98B0-60AC-42C2-AFA5-B58CD77FA1E5}</a:tableStyleId>
              </a:tblPr>
              <a:tblGrid>
                <a:gridCol w="1589314"/>
                <a:gridCol w="1807028"/>
              </a:tblGrid>
              <a:tr h="370840">
                <a:tc gridSpan="2">
                  <a:txBody>
                    <a:bodyPr/>
                    <a:lstStyle/>
                    <a:p>
                      <a:pPr algn="ctr"/>
                      <a:r>
                        <a:rPr lang="es-CO" altLang="es-CO" sz="1400" kern="1200" dirty="0" smtClean="0">
                          <a:solidFill>
                            <a:srgbClr val="002060"/>
                          </a:solidFill>
                          <a:latin typeface="+mn-lt"/>
                          <a:ea typeface="+mn-ea"/>
                          <a:cs typeface="Arial" pitchFamily="34" charset="0"/>
                        </a:rPr>
                        <a:t>ROTACIÓN AUDITORÍA</a:t>
                      </a:r>
                    </a:p>
                  </a:txBody>
                  <a:tcPr anchor="ctr"/>
                </a:tc>
                <a:tc hMerge="1">
                  <a:txBody>
                    <a:bodyPr/>
                    <a:lstStyle/>
                    <a:p>
                      <a:endParaRPr lang="es-CO" dirty="0"/>
                    </a:p>
                  </a:txBody>
                  <a:tcPr/>
                </a:tc>
              </a:tr>
              <a:tr h="370840">
                <a:tc>
                  <a:txBody>
                    <a:bodyPr/>
                    <a:lstStyle/>
                    <a:p>
                      <a:pPr algn="ctr"/>
                      <a:r>
                        <a:rPr lang="es-CO" altLang="es-CO" sz="1400" b="1" kern="1200" dirty="0" smtClean="0">
                          <a:solidFill>
                            <a:srgbClr val="002060"/>
                          </a:solidFill>
                          <a:latin typeface="+mn-lt"/>
                          <a:ea typeface="+mn-ea"/>
                          <a:cs typeface="Arial" pitchFamily="34" charset="0"/>
                        </a:rPr>
                        <a:t>Año</a:t>
                      </a:r>
                    </a:p>
                  </a:txBody>
                  <a:tcPr>
                    <a:solidFill>
                      <a:srgbClr val="C0C0C0">
                        <a:alpha val="20000"/>
                      </a:srgbClr>
                    </a:solidFill>
                  </a:tcPr>
                </a:tc>
                <a:tc>
                  <a:txBody>
                    <a:bodyPr/>
                    <a:lstStyle/>
                    <a:p>
                      <a:pPr algn="ctr"/>
                      <a:r>
                        <a:rPr lang="es-CO" altLang="es-CO" sz="1400" b="1" kern="1200" dirty="0" smtClean="0">
                          <a:solidFill>
                            <a:srgbClr val="002060"/>
                          </a:solidFill>
                          <a:latin typeface="+mn-lt"/>
                          <a:ea typeface="+mn-ea"/>
                          <a:cs typeface="Arial" pitchFamily="34" charset="0"/>
                        </a:rPr>
                        <a:t>Estadística</a:t>
                      </a:r>
                    </a:p>
                  </a:txBody>
                  <a:tcPr>
                    <a:solidFill>
                      <a:srgbClr val="C0C0C0">
                        <a:alpha val="20000"/>
                      </a:srgbClr>
                    </a:solidFill>
                  </a:tcPr>
                </a:tc>
              </a:tr>
              <a:tr h="370840">
                <a:tc>
                  <a:txBody>
                    <a:bodyPr/>
                    <a:lstStyle/>
                    <a:p>
                      <a:pPr algn="ctr"/>
                      <a:r>
                        <a:rPr lang="es-CO" altLang="es-CO" sz="1400" kern="1200" dirty="0" smtClean="0">
                          <a:solidFill>
                            <a:srgbClr val="002060"/>
                          </a:solidFill>
                          <a:latin typeface="+mn-lt"/>
                          <a:ea typeface="+mn-ea"/>
                          <a:cs typeface="Arial" pitchFamily="34" charset="0"/>
                        </a:rPr>
                        <a:t>2016</a:t>
                      </a:r>
                    </a:p>
                  </a:txBody>
                  <a:tcPr/>
                </a:tc>
                <a:tc>
                  <a:txBody>
                    <a:bodyPr/>
                    <a:lstStyle/>
                    <a:p>
                      <a:pPr algn="ctr"/>
                      <a:r>
                        <a:rPr lang="es-CO" altLang="es-CO" sz="1400" kern="1200" dirty="0" smtClean="0">
                          <a:solidFill>
                            <a:srgbClr val="002060"/>
                          </a:solidFill>
                          <a:latin typeface="+mn-lt"/>
                          <a:ea typeface="+mn-ea"/>
                          <a:cs typeface="Arial" pitchFamily="34" charset="0"/>
                        </a:rPr>
                        <a:t>20%</a:t>
                      </a:r>
                    </a:p>
                  </a:txBody>
                  <a:tcPr/>
                </a:tc>
              </a:tr>
              <a:tr h="370840">
                <a:tc>
                  <a:txBody>
                    <a:bodyPr/>
                    <a:lstStyle/>
                    <a:p>
                      <a:pPr algn="ctr"/>
                      <a:r>
                        <a:rPr lang="es-CO" altLang="es-CO" sz="1400" kern="1200" dirty="0" smtClean="0">
                          <a:solidFill>
                            <a:srgbClr val="002060"/>
                          </a:solidFill>
                          <a:latin typeface="+mn-lt"/>
                          <a:ea typeface="+mn-ea"/>
                          <a:cs typeface="Arial" pitchFamily="34" charset="0"/>
                        </a:rPr>
                        <a:t>I Semestre 2017</a:t>
                      </a:r>
                    </a:p>
                  </a:txBody>
                  <a:tcPr>
                    <a:solidFill>
                      <a:srgbClr val="C0C0C0">
                        <a:alpha val="20000"/>
                      </a:srgbClr>
                    </a:solidFill>
                  </a:tcPr>
                </a:tc>
                <a:tc>
                  <a:txBody>
                    <a:bodyPr/>
                    <a:lstStyle/>
                    <a:p>
                      <a:pPr algn="ctr"/>
                      <a:r>
                        <a:rPr lang="es-CO" altLang="es-CO" sz="1400" kern="1200" dirty="0" smtClean="0">
                          <a:solidFill>
                            <a:srgbClr val="002060"/>
                          </a:solidFill>
                          <a:latin typeface="+mn-lt"/>
                          <a:ea typeface="+mn-ea"/>
                          <a:cs typeface="Arial" pitchFamily="34" charset="0"/>
                        </a:rPr>
                        <a:t>20%</a:t>
                      </a:r>
                    </a:p>
                  </a:txBody>
                  <a:tcPr>
                    <a:solidFill>
                      <a:srgbClr val="C0C0C0">
                        <a:alpha val="20000"/>
                      </a:srgbClr>
                    </a:solidFill>
                  </a:tcPr>
                </a:tc>
              </a:tr>
            </a:tbl>
          </a:graphicData>
        </a:graphic>
      </p:graphicFrame>
      <p:sp>
        <p:nvSpPr>
          <p:cNvPr id="16" name="26 CuadroTexto"/>
          <p:cNvSpPr txBox="1">
            <a:spLocks noChangeArrowheads="1"/>
          </p:cNvSpPr>
          <p:nvPr/>
        </p:nvSpPr>
        <p:spPr bwMode="auto">
          <a:xfrm>
            <a:off x="477247" y="5271356"/>
            <a:ext cx="3396342"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gn="just">
              <a:buFont typeface="Wingdings" pitchFamily="2" charset="2"/>
              <a:buChar char="Ø"/>
            </a:pPr>
            <a:r>
              <a:rPr lang="es-CO" altLang="es-ES_tradnl" sz="1100" dirty="0">
                <a:solidFill>
                  <a:srgbClr val="002060"/>
                </a:solidFill>
                <a:latin typeface="+mn-lt"/>
                <a:cs typeface="Arial" pitchFamily="34" charset="0"/>
              </a:rPr>
              <a:t>En Enero de 2016, se </a:t>
            </a:r>
            <a:r>
              <a:rPr lang="es-CO" altLang="es-ES_tradnl" sz="1100" dirty="0" smtClean="0">
                <a:solidFill>
                  <a:srgbClr val="002060"/>
                </a:solidFill>
                <a:latin typeface="+mn-lt"/>
                <a:cs typeface="Arial" pitchFamily="34" charset="0"/>
              </a:rPr>
              <a:t>presentó </a:t>
            </a:r>
            <a:r>
              <a:rPr lang="es-CO" altLang="es-ES_tradnl" sz="1100" dirty="0">
                <a:solidFill>
                  <a:srgbClr val="002060"/>
                </a:solidFill>
                <a:latin typeface="+mn-lt"/>
                <a:cs typeface="Arial" pitchFamily="34" charset="0"/>
              </a:rPr>
              <a:t>una vacante en Auditoria en razón a  los resultados de concurso interno para la Dirección de Riesgos, por lo que esta posición se cubrió con personal  externo.</a:t>
            </a:r>
          </a:p>
          <a:p>
            <a:pPr algn="just">
              <a:buFont typeface="Wingdings" pitchFamily="2" charset="2"/>
              <a:buChar char="Ø"/>
            </a:pPr>
            <a:r>
              <a:rPr lang="es-CO" altLang="es-ES_tradnl" sz="1100" dirty="0">
                <a:solidFill>
                  <a:srgbClr val="002060"/>
                </a:solidFill>
                <a:latin typeface="+mn-lt"/>
                <a:cs typeface="Arial" pitchFamily="34" charset="0"/>
              </a:rPr>
              <a:t>En Enero de 2017, se presentó un retiro voluntario, y la vacante  se cubrió con personal  externo.</a:t>
            </a:r>
          </a:p>
          <a:p>
            <a:pPr algn="just"/>
            <a:endParaRPr lang="es-ES_tradnl" altLang="es-ES_tradnl" sz="600" dirty="0">
              <a:solidFill>
                <a:srgbClr val="002060"/>
              </a:solidFill>
              <a:latin typeface="+mn-lt"/>
              <a:cs typeface="Arial" pitchFamily="34" charset="0"/>
            </a:endParaRPr>
          </a:p>
        </p:txBody>
      </p:sp>
    </p:spTree>
    <p:extLst>
      <p:ext uri="{BB962C8B-B14F-4D97-AF65-F5344CB8AC3E}">
        <p14:creationId xmlns:p14="http://schemas.microsoft.com/office/powerpoint/2010/main" xmlns="" val="132041508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64020" y="109305"/>
            <a:ext cx="9495616" cy="77171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cs typeface="Calibri" panose="020F0502020204030204" pitchFamily="34" charset="0"/>
              </a:rPr>
              <a:t>Revisión Compensación -D</a:t>
            </a:r>
            <a:r>
              <a:rPr lang="es-ES" sz="3600" dirty="0" smtClean="0">
                <a:solidFill>
                  <a:srgbClr val="002060"/>
                </a:solidFill>
                <a:latin typeface="Calibri" panose="020F0502020204030204" pitchFamily="34" charset="0"/>
                <a:ea typeface="+mn-ea"/>
                <a:cs typeface="Calibri" panose="020F0502020204030204" pitchFamily="34" charset="0"/>
              </a:rPr>
              <a:t>irección </a:t>
            </a:r>
            <a:r>
              <a:rPr lang="es-ES" sz="3600" dirty="0">
                <a:solidFill>
                  <a:srgbClr val="002060"/>
                </a:solidFill>
                <a:latin typeface="Calibri" panose="020F0502020204030204" pitchFamily="34" charset="0"/>
                <a:ea typeface="+mn-ea"/>
                <a:cs typeface="Calibri" panose="020F0502020204030204" pitchFamily="34" charset="0"/>
              </a:rPr>
              <a:t>de Auditoría</a:t>
            </a:r>
            <a:endParaRPr lang="en-US" sz="3600" dirty="0">
              <a:solidFill>
                <a:srgbClr val="002060"/>
              </a:solidFill>
              <a:latin typeface="Calibri" panose="020F0502020204030204" pitchFamily="34" charset="0"/>
              <a:ea typeface="+mn-ea"/>
              <a:cs typeface="Calibri" panose="020F0502020204030204" pitchFamily="34" charset="0"/>
            </a:endParaRPr>
          </a:p>
        </p:txBody>
      </p:sp>
      <p:sp>
        <p:nvSpPr>
          <p:cNvPr id="138" name="26 CuadroTexto"/>
          <p:cNvSpPr txBox="1">
            <a:spLocks noChangeArrowheads="1"/>
          </p:cNvSpPr>
          <p:nvPr/>
        </p:nvSpPr>
        <p:spPr bwMode="auto">
          <a:xfrm>
            <a:off x="508000" y="1146262"/>
            <a:ext cx="10363200" cy="1188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sz="1800" b="1" u="sng" dirty="0" smtClean="0">
                <a:solidFill>
                  <a:srgbClr val="0070C0"/>
                </a:solidFill>
                <a:latin typeface="Arial" pitchFamily="34" charset="0"/>
                <a:cs typeface="Arial" pitchFamily="34" charset="0"/>
              </a:rPr>
              <a:t>Etapa I:</a:t>
            </a:r>
            <a:endParaRPr lang="es-CO" altLang="es-ES_tradnl" sz="1800" b="1" u="sng" dirty="0">
              <a:solidFill>
                <a:srgbClr val="0070C0"/>
              </a:solidFill>
              <a:latin typeface="Arial" pitchFamily="34" charset="0"/>
              <a:cs typeface="Arial" pitchFamily="34" charset="0"/>
            </a:endParaRPr>
          </a:p>
          <a:p>
            <a:pPr>
              <a:lnSpc>
                <a:spcPct val="120000"/>
              </a:lnSpc>
            </a:pPr>
            <a:endParaRPr lang="es-CO" altLang="es-ES_tradnl" sz="800" u="sng" dirty="0">
              <a:solidFill>
                <a:srgbClr val="897C57"/>
              </a:solidFill>
              <a:latin typeface="Arial" pitchFamily="34" charset="0"/>
              <a:cs typeface="Arial" pitchFamily="34" charset="0"/>
            </a:endParaRPr>
          </a:p>
          <a:p>
            <a:pPr algn="just"/>
            <a:r>
              <a:rPr lang="es-ES" altLang="es-ES_tradnl" sz="1600" dirty="0" smtClean="0">
                <a:solidFill>
                  <a:srgbClr val="002060"/>
                </a:solidFill>
                <a:latin typeface="Arial" pitchFamily="34" charset="0"/>
                <a:cs typeface="Arial" pitchFamily="34" charset="0"/>
              </a:rPr>
              <a:t>Como primer paso se procedió a realizar una revisión de la compensación actual del área en comparación a la Política de Compensación aprobada</a:t>
            </a:r>
            <a:r>
              <a:rPr lang="es-ES" altLang="es-ES_tradnl" sz="1400" dirty="0" smtClean="0">
                <a:solidFill>
                  <a:srgbClr val="002060"/>
                </a:solidFill>
                <a:latin typeface="Arial" pitchFamily="34" charset="0"/>
                <a:cs typeface="Arial" pitchFamily="34" charset="0"/>
              </a:rPr>
              <a:t>.</a:t>
            </a:r>
            <a:endParaRPr lang="es-ES" altLang="es-ES_tradnl" sz="1400" dirty="0">
              <a:solidFill>
                <a:srgbClr val="002060"/>
              </a:solidFill>
              <a:latin typeface="Arial" pitchFamily="34" charset="0"/>
              <a:cs typeface="Arial" pitchFamily="34" charset="0"/>
            </a:endParaRPr>
          </a:p>
          <a:p>
            <a:pPr algn="just"/>
            <a:r>
              <a:rPr lang="es-ES" altLang="es-ES_tradnl" sz="1400" dirty="0">
                <a:solidFill>
                  <a:srgbClr val="00B050"/>
                </a:solidFill>
                <a:latin typeface="Arial" pitchFamily="34" charset="0"/>
                <a:cs typeface="Arial" pitchFamily="34" charset="0"/>
              </a:rPr>
              <a:t> </a:t>
            </a:r>
            <a:endParaRPr lang="es-CO" altLang="es-ES_tradnl" sz="1400" dirty="0">
              <a:solidFill>
                <a:srgbClr val="002060"/>
              </a:solidFill>
              <a:latin typeface="Arial" pitchFamily="34" charset="0"/>
              <a:cs typeface="Arial" pitchFamily="34" charset="0"/>
            </a:endParaRPr>
          </a:p>
        </p:txBody>
      </p:sp>
      <p:sp>
        <p:nvSpPr>
          <p:cNvPr id="28" name="26 CuadroTexto"/>
          <p:cNvSpPr txBox="1">
            <a:spLocks noChangeArrowheads="1"/>
          </p:cNvSpPr>
          <p:nvPr/>
        </p:nvSpPr>
        <p:spPr bwMode="auto">
          <a:xfrm>
            <a:off x="508000" y="5295900"/>
            <a:ext cx="10363200"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gn="just"/>
            <a:r>
              <a:rPr lang="es-ES" altLang="es-ES_tradnl" sz="1600" dirty="0" smtClean="0">
                <a:solidFill>
                  <a:srgbClr val="002060"/>
                </a:solidFill>
                <a:latin typeface="Arial" pitchFamily="34" charset="0"/>
                <a:cs typeface="Arial" pitchFamily="34" charset="0"/>
              </a:rPr>
              <a:t>En esta revisión,  se identificaron unos casos fuera de Política de COMP y el de la Directora en particular llama la atención en su grado de valoración, por lo que como parte del proceso de revisión de estructuras de la bolsa y en línea con la solicitud de la Junta Directiva de un análisis profundo del área, se procedió a realizar y analizar en profundidad la estructura, perfiles, responsabilidades y grados.</a:t>
            </a:r>
            <a:endParaRPr lang="es-CO" altLang="es-ES_tradnl" sz="1600" dirty="0">
              <a:solidFill>
                <a:srgbClr val="002060"/>
              </a:solidFill>
              <a:latin typeface="Arial" pitchFamily="34" charset="0"/>
              <a:cs typeface="Arial" pitchFamily="34" charset="0"/>
            </a:endParaRPr>
          </a:p>
        </p:txBody>
      </p:sp>
      <p:pic>
        <p:nvPicPr>
          <p:cNvPr id="109569" name="Picture 1"/>
          <p:cNvPicPr>
            <a:picLocks noChangeAspect="1" noChangeArrowheads="1"/>
          </p:cNvPicPr>
          <p:nvPr/>
        </p:nvPicPr>
        <p:blipFill>
          <a:blip r:embed="rId2" cstate="print"/>
          <a:srcRect/>
          <a:stretch>
            <a:fillRect/>
          </a:stretch>
        </p:blipFill>
        <p:spPr bwMode="auto">
          <a:xfrm>
            <a:off x="1720850" y="2121195"/>
            <a:ext cx="8719515" cy="3070529"/>
          </a:xfrm>
          <a:prstGeom prst="rect">
            <a:avLst/>
          </a:prstGeom>
          <a:noFill/>
          <a:ln w="9525">
            <a:noFill/>
            <a:miter lim="800000"/>
            <a:headEnd/>
            <a:tailEnd/>
          </a:ln>
        </p:spPr>
      </p:pic>
    </p:spTree>
    <p:extLst>
      <p:ext uri="{BB962C8B-B14F-4D97-AF65-F5344CB8AC3E}">
        <p14:creationId xmlns:p14="http://schemas.microsoft.com/office/powerpoint/2010/main" xmlns="" val="132041508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64020" y="109305"/>
            <a:ext cx="9495616" cy="77171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cs typeface="Calibri" panose="020F0502020204030204" pitchFamily="34" charset="0"/>
              </a:rPr>
              <a:t>Análisis de Estructura -D</a:t>
            </a:r>
            <a:r>
              <a:rPr lang="es-ES" sz="3600" dirty="0" smtClean="0">
                <a:solidFill>
                  <a:srgbClr val="002060"/>
                </a:solidFill>
                <a:latin typeface="Calibri" panose="020F0502020204030204" pitchFamily="34" charset="0"/>
                <a:ea typeface="+mn-ea"/>
                <a:cs typeface="Calibri" panose="020F0502020204030204" pitchFamily="34" charset="0"/>
              </a:rPr>
              <a:t>irección </a:t>
            </a:r>
            <a:r>
              <a:rPr lang="es-ES" sz="3600" dirty="0">
                <a:solidFill>
                  <a:srgbClr val="002060"/>
                </a:solidFill>
                <a:latin typeface="Calibri" panose="020F0502020204030204" pitchFamily="34" charset="0"/>
                <a:ea typeface="+mn-ea"/>
                <a:cs typeface="Calibri" panose="020F0502020204030204" pitchFamily="34" charset="0"/>
              </a:rPr>
              <a:t>de Auditoría</a:t>
            </a:r>
            <a:endParaRPr lang="en-US" sz="3600" dirty="0">
              <a:solidFill>
                <a:srgbClr val="002060"/>
              </a:solidFill>
              <a:latin typeface="Calibri" panose="020F0502020204030204" pitchFamily="34" charset="0"/>
              <a:ea typeface="+mn-ea"/>
              <a:cs typeface="Calibri" panose="020F0502020204030204" pitchFamily="34" charset="0"/>
            </a:endParaRPr>
          </a:p>
        </p:txBody>
      </p:sp>
      <p:sp>
        <p:nvSpPr>
          <p:cNvPr id="138" name="26 CuadroTexto"/>
          <p:cNvSpPr txBox="1">
            <a:spLocks noChangeArrowheads="1"/>
          </p:cNvSpPr>
          <p:nvPr/>
        </p:nvSpPr>
        <p:spPr bwMode="auto">
          <a:xfrm>
            <a:off x="508000" y="1120862"/>
            <a:ext cx="10363200" cy="4025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sz="1800" b="1" u="sng" dirty="0" smtClean="0">
                <a:solidFill>
                  <a:srgbClr val="0070C0"/>
                </a:solidFill>
                <a:latin typeface="Arial" pitchFamily="34" charset="0"/>
                <a:cs typeface="Arial" pitchFamily="34" charset="0"/>
              </a:rPr>
              <a:t>Etapa II:</a:t>
            </a:r>
            <a:endParaRPr lang="es-CO" altLang="es-ES_tradnl" sz="800" u="sng" dirty="0">
              <a:solidFill>
                <a:srgbClr val="897C57"/>
              </a:solidFill>
              <a:latin typeface="Arial" pitchFamily="34" charset="0"/>
              <a:cs typeface="Arial" pitchFamily="34" charset="0"/>
            </a:endParaRPr>
          </a:p>
          <a:p>
            <a:pPr algn="just">
              <a:lnSpc>
                <a:spcPct val="150000"/>
              </a:lnSpc>
            </a:pPr>
            <a:r>
              <a:rPr lang="es-ES" altLang="es-ES_tradnl" sz="1600" dirty="0" smtClean="0">
                <a:solidFill>
                  <a:srgbClr val="002060"/>
                </a:solidFill>
                <a:latin typeface="Arial" pitchFamily="34" charset="0"/>
                <a:cs typeface="Arial" pitchFamily="34" charset="0"/>
              </a:rPr>
              <a:t>Esta etapa consiste en un análisis mas profundo de la estructura y el cual se divide en diferentes actividades:</a:t>
            </a:r>
          </a:p>
          <a:p>
            <a:pPr algn="just">
              <a:lnSpc>
                <a:spcPct val="150000"/>
              </a:lnSpc>
            </a:pPr>
            <a:endParaRPr lang="es-ES" altLang="es-ES_tradnl" sz="1600" dirty="0" smtClean="0">
              <a:solidFill>
                <a:srgbClr val="002060"/>
              </a:solidFill>
              <a:latin typeface="Arial" pitchFamily="34" charset="0"/>
              <a:cs typeface="Arial" pitchFamily="34" charset="0"/>
            </a:endParaRPr>
          </a:p>
          <a:p>
            <a:pPr marL="355600" algn="just">
              <a:lnSpc>
                <a:spcPct val="150000"/>
              </a:lnSpc>
              <a:buClr>
                <a:srgbClr val="044990"/>
              </a:buClr>
              <a:buFont typeface="+mj-lt"/>
              <a:buAutoNum type="arabicPeriod"/>
            </a:pPr>
            <a:r>
              <a:rPr lang="es-ES" altLang="es-ES_tradnl" sz="1600" dirty="0" smtClean="0">
                <a:solidFill>
                  <a:srgbClr val="002060"/>
                </a:solidFill>
                <a:latin typeface="Arial" pitchFamily="34" charset="0"/>
                <a:cs typeface="Arial" pitchFamily="34" charset="0"/>
              </a:rPr>
              <a:t>Entendimiento del área y su organización interna.</a:t>
            </a:r>
          </a:p>
          <a:p>
            <a:pPr marL="355600" algn="just">
              <a:lnSpc>
                <a:spcPct val="150000"/>
              </a:lnSpc>
              <a:buClr>
                <a:srgbClr val="044990"/>
              </a:buClr>
              <a:buFont typeface="+mj-lt"/>
              <a:buAutoNum type="arabicPeriod"/>
            </a:pPr>
            <a:r>
              <a:rPr lang="es-ES" altLang="es-ES_tradnl" sz="1600" dirty="0" smtClean="0">
                <a:solidFill>
                  <a:srgbClr val="002060"/>
                </a:solidFill>
                <a:latin typeface="Arial" pitchFamily="34" charset="0"/>
                <a:cs typeface="Arial" pitchFamily="34" charset="0"/>
              </a:rPr>
              <a:t>Análisis de funciones y cargas de trabajo.</a:t>
            </a:r>
          </a:p>
          <a:p>
            <a:pPr marL="355600" algn="just">
              <a:lnSpc>
                <a:spcPct val="150000"/>
              </a:lnSpc>
              <a:buClr>
                <a:srgbClr val="044990"/>
              </a:buClr>
              <a:buFont typeface="+mj-lt"/>
              <a:buAutoNum type="arabicPeriod"/>
            </a:pPr>
            <a:r>
              <a:rPr lang="es-ES" altLang="es-ES_tradnl" sz="1600" dirty="0" smtClean="0">
                <a:solidFill>
                  <a:srgbClr val="002060"/>
                </a:solidFill>
                <a:latin typeface="Arial" pitchFamily="34" charset="0"/>
                <a:cs typeface="Arial" pitchFamily="34" charset="0"/>
              </a:rPr>
              <a:t>Actualización de los Formatos de Perfil y Descripción de Cargos del área.</a:t>
            </a:r>
          </a:p>
          <a:p>
            <a:pPr marL="355600" algn="just">
              <a:lnSpc>
                <a:spcPct val="150000"/>
              </a:lnSpc>
              <a:buClr>
                <a:srgbClr val="044990"/>
              </a:buClr>
              <a:buFont typeface="+mj-lt"/>
              <a:buAutoNum type="arabicPeriod"/>
            </a:pPr>
            <a:r>
              <a:rPr lang="es-ES" altLang="es-ES_tradnl" sz="1600" dirty="0" smtClean="0">
                <a:solidFill>
                  <a:srgbClr val="002060"/>
                </a:solidFill>
                <a:latin typeface="Arial" pitchFamily="34" charset="0"/>
                <a:cs typeface="Arial" pitchFamily="34" charset="0"/>
              </a:rPr>
              <a:t>Actualización valoraciones de cargo.</a:t>
            </a:r>
          </a:p>
          <a:p>
            <a:pPr marL="355600" algn="just">
              <a:lnSpc>
                <a:spcPct val="150000"/>
              </a:lnSpc>
              <a:buClr>
                <a:srgbClr val="044990"/>
              </a:buClr>
              <a:buFont typeface="+mj-lt"/>
              <a:buAutoNum type="arabicPeriod"/>
            </a:pPr>
            <a:r>
              <a:rPr lang="es-ES" altLang="es-ES_tradnl" sz="1600" dirty="0" smtClean="0">
                <a:solidFill>
                  <a:srgbClr val="002060"/>
                </a:solidFill>
                <a:latin typeface="Arial" pitchFamily="34" charset="0"/>
                <a:cs typeface="Arial" pitchFamily="34" charset="0"/>
              </a:rPr>
              <a:t>Elaboración propuesta de alineación a la estrategia y/o política de compensación.</a:t>
            </a:r>
          </a:p>
          <a:p>
            <a:pPr marL="355600" algn="just">
              <a:lnSpc>
                <a:spcPct val="150000"/>
              </a:lnSpc>
              <a:buClr>
                <a:srgbClr val="044990"/>
              </a:buClr>
              <a:buFont typeface="+mj-lt"/>
              <a:buAutoNum type="arabicPeriod"/>
            </a:pPr>
            <a:r>
              <a:rPr lang="es-ES" altLang="es-ES_tradnl" sz="1600" dirty="0" smtClean="0">
                <a:solidFill>
                  <a:srgbClr val="002060"/>
                </a:solidFill>
                <a:latin typeface="Arial" pitchFamily="34" charset="0"/>
                <a:cs typeface="Arial" pitchFamily="34" charset="0"/>
              </a:rPr>
              <a:t>Presentación de la propuesta a la VP. Ejecutiva y/o VP. o Dirección en análisis.</a:t>
            </a:r>
          </a:p>
          <a:p>
            <a:pPr marL="355600" algn="just">
              <a:lnSpc>
                <a:spcPct val="150000"/>
              </a:lnSpc>
              <a:buClr>
                <a:srgbClr val="044990"/>
              </a:buClr>
              <a:buFont typeface="+mj-lt"/>
              <a:buAutoNum type="arabicPeriod"/>
            </a:pPr>
            <a:r>
              <a:rPr lang="es-ES" altLang="es-ES_tradnl" sz="1600" dirty="0" smtClean="0">
                <a:solidFill>
                  <a:srgbClr val="002060"/>
                </a:solidFill>
                <a:latin typeface="Arial" pitchFamily="34" charset="0"/>
                <a:cs typeface="Arial" pitchFamily="34" charset="0"/>
              </a:rPr>
              <a:t>Planificación y ejecución de los cambios.</a:t>
            </a:r>
          </a:p>
          <a:p>
            <a:pPr marL="355600" algn="just">
              <a:lnSpc>
                <a:spcPct val="150000"/>
              </a:lnSpc>
              <a:buClr>
                <a:srgbClr val="044990"/>
              </a:buClr>
              <a:buFont typeface="+mj-lt"/>
              <a:buAutoNum type="arabicPeriod"/>
            </a:pPr>
            <a:r>
              <a:rPr lang="es-ES" altLang="es-ES_tradnl" sz="1600" dirty="0" smtClean="0">
                <a:solidFill>
                  <a:srgbClr val="002060"/>
                </a:solidFill>
                <a:latin typeface="Arial" pitchFamily="34" charset="0"/>
                <a:cs typeface="Arial" pitchFamily="34" charset="0"/>
              </a:rPr>
              <a:t>Seguimiento al plan y/o cambios.</a:t>
            </a:r>
            <a:r>
              <a:rPr lang="es-ES" altLang="es-ES_tradnl" sz="1600" dirty="0" smtClean="0">
                <a:solidFill>
                  <a:srgbClr val="00B050"/>
                </a:solidFill>
                <a:latin typeface="Arial" pitchFamily="34" charset="0"/>
                <a:cs typeface="Arial" pitchFamily="34" charset="0"/>
              </a:rPr>
              <a:t> </a:t>
            </a:r>
            <a:endParaRPr lang="es-CO" altLang="es-ES_tradnl" sz="1600" dirty="0">
              <a:solidFill>
                <a:srgbClr val="002060"/>
              </a:solidFill>
              <a:latin typeface="Arial" pitchFamily="34" charset="0"/>
              <a:cs typeface="Arial" pitchFamily="34" charset="0"/>
            </a:endParaRPr>
          </a:p>
        </p:txBody>
      </p:sp>
    </p:spTree>
    <p:extLst>
      <p:ext uri="{BB962C8B-B14F-4D97-AF65-F5344CB8AC3E}">
        <p14:creationId xmlns:p14="http://schemas.microsoft.com/office/powerpoint/2010/main" xmlns="" val="132041508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64020" y="109305"/>
            <a:ext cx="9495616" cy="77171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cs typeface="Calibri" panose="020F0502020204030204" pitchFamily="34" charset="0"/>
              </a:rPr>
              <a:t>Propuesta de Ajuste-D</a:t>
            </a:r>
            <a:r>
              <a:rPr lang="es-ES" sz="3600" dirty="0" smtClean="0">
                <a:solidFill>
                  <a:srgbClr val="002060"/>
                </a:solidFill>
                <a:latin typeface="Calibri" panose="020F0502020204030204" pitchFamily="34" charset="0"/>
                <a:ea typeface="+mn-ea"/>
                <a:cs typeface="Calibri" panose="020F0502020204030204" pitchFamily="34" charset="0"/>
              </a:rPr>
              <a:t>irección </a:t>
            </a:r>
            <a:r>
              <a:rPr lang="es-ES" sz="3600" dirty="0">
                <a:solidFill>
                  <a:srgbClr val="002060"/>
                </a:solidFill>
                <a:latin typeface="Calibri" panose="020F0502020204030204" pitchFamily="34" charset="0"/>
                <a:ea typeface="+mn-ea"/>
                <a:cs typeface="Calibri" panose="020F0502020204030204" pitchFamily="34" charset="0"/>
              </a:rPr>
              <a:t>de Auditoría</a:t>
            </a:r>
            <a:endParaRPr lang="en-US" sz="3600" dirty="0">
              <a:solidFill>
                <a:srgbClr val="002060"/>
              </a:solidFill>
              <a:latin typeface="Calibri" panose="020F0502020204030204" pitchFamily="34" charset="0"/>
              <a:ea typeface="+mn-ea"/>
              <a:cs typeface="Calibri" panose="020F0502020204030204" pitchFamily="34" charset="0"/>
            </a:endParaRPr>
          </a:p>
        </p:txBody>
      </p:sp>
      <p:sp>
        <p:nvSpPr>
          <p:cNvPr id="138" name="26 CuadroTexto"/>
          <p:cNvSpPr txBox="1">
            <a:spLocks noChangeArrowheads="1"/>
          </p:cNvSpPr>
          <p:nvPr/>
        </p:nvSpPr>
        <p:spPr bwMode="auto">
          <a:xfrm>
            <a:off x="508000" y="1076268"/>
            <a:ext cx="10363200" cy="301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sz="1800" b="1" u="sng" dirty="0" smtClean="0">
                <a:solidFill>
                  <a:srgbClr val="0070C0"/>
                </a:solidFill>
                <a:latin typeface="Arial" pitchFamily="34" charset="0"/>
                <a:cs typeface="Arial" pitchFamily="34" charset="0"/>
              </a:rPr>
              <a:t>Ajustes:</a:t>
            </a:r>
            <a:endParaRPr lang="es-CO" altLang="es-ES_tradnl" sz="1400" dirty="0">
              <a:solidFill>
                <a:srgbClr val="002060"/>
              </a:solidFill>
              <a:latin typeface="Arial" pitchFamily="34" charset="0"/>
              <a:cs typeface="Arial" pitchFamily="34" charset="0"/>
            </a:endParaRPr>
          </a:p>
        </p:txBody>
      </p:sp>
      <p:sp>
        <p:nvSpPr>
          <p:cNvPr id="28" name="26 CuadroTexto"/>
          <p:cNvSpPr txBox="1">
            <a:spLocks noChangeArrowheads="1"/>
          </p:cNvSpPr>
          <p:nvPr/>
        </p:nvSpPr>
        <p:spPr bwMode="auto">
          <a:xfrm>
            <a:off x="508000" y="5361724"/>
            <a:ext cx="11048821"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gn="just"/>
            <a:r>
              <a:rPr lang="es-ES" altLang="es-ES_tradnl" sz="1400" dirty="0" smtClean="0">
                <a:solidFill>
                  <a:srgbClr val="002060"/>
                </a:solidFill>
                <a:latin typeface="Arial" pitchFamily="34" charset="0"/>
                <a:cs typeface="Arial" pitchFamily="34" charset="0"/>
              </a:rPr>
              <a:t> </a:t>
            </a:r>
            <a:r>
              <a:rPr lang="es-ES" altLang="es-ES_tradnl" sz="1600" dirty="0" smtClean="0">
                <a:solidFill>
                  <a:srgbClr val="002060"/>
                </a:solidFill>
                <a:latin typeface="Arial" pitchFamily="34" charset="0"/>
                <a:cs typeface="Arial" pitchFamily="34" charset="0"/>
              </a:rPr>
              <a:t>Actualización del grado del rol de la Dirección de Auditoria Interna y ajuste salarial, programación de actualizaciones de cargo en el caso de Yamile Lopez y Yuly Quiceno, dado que desarrollan y tienes responsabilidades de un nivel de cargo superior en la escala y están cercanas a cumplir los requisitos para re-categorización del cargo</a:t>
            </a:r>
            <a:endParaRPr lang="es-CO" altLang="es-ES_tradnl" sz="1600" dirty="0">
              <a:solidFill>
                <a:srgbClr val="002060"/>
              </a:solidFill>
              <a:latin typeface="Arial" pitchFamily="34" charset="0"/>
              <a:cs typeface="Arial" pitchFamily="34" charset="0"/>
            </a:endParaRPr>
          </a:p>
        </p:txBody>
      </p:sp>
      <p:pic>
        <p:nvPicPr>
          <p:cNvPr id="107523" name="Picture 3"/>
          <p:cNvPicPr>
            <a:picLocks noChangeAspect="1" noChangeArrowheads="1"/>
          </p:cNvPicPr>
          <p:nvPr/>
        </p:nvPicPr>
        <p:blipFill>
          <a:blip r:embed="rId2" cstate="print"/>
          <a:srcRect/>
          <a:stretch>
            <a:fillRect/>
          </a:stretch>
        </p:blipFill>
        <p:spPr bwMode="auto">
          <a:xfrm>
            <a:off x="622225" y="1378146"/>
            <a:ext cx="10057945" cy="3899842"/>
          </a:xfrm>
          <a:prstGeom prst="rect">
            <a:avLst/>
          </a:prstGeom>
          <a:noFill/>
          <a:ln w="9525">
            <a:noFill/>
            <a:miter lim="800000"/>
            <a:headEnd/>
            <a:tailEnd/>
          </a:ln>
        </p:spPr>
      </p:pic>
    </p:spTree>
    <p:extLst>
      <p:ext uri="{BB962C8B-B14F-4D97-AF65-F5344CB8AC3E}">
        <p14:creationId xmlns:p14="http://schemas.microsoft.com/office/powerpoint/2010/main" xmlns="" val="132041508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64020" y="109305"/>
            <a:ext cx="9495616" cy="77171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cs typeface="Calibri" panose="020F0502020204030204" pitchFamily="34" charset="0"/>
              </a:rPr>
              <a:t>Propuesta de Ajuste-D</a:t>
            </a:r>
            <a:r>
              <a:rPr lang="es-ES" sz="3600" dirty="0" smtClean="0">
                <a:solidFill>
                  <a:srgbClr val="002060"/>
                </a:solidFill>
                <a:latin typeface="Calibri" panose="020F0502020204030204" pitchFamily="34" charset="0"/>
                <a:ea typeface="+mn-ea"/>
                <a:cs typeface="Calibri" panose="020F0502020204030204" pitchFamily="34" charset="0"/>
              </a:rPr>
              <a:t>irección </a:t>
            </a:r>
            <a:r>
              <a:rPr lang="es-ES" sz="3600" dirty="0">
                <a:solidFill>
                  <a:srgbClr val="002060"/>
                </a:solidFill>
                <a:latin typeface="Calibri" panose="020F0502020204030204" pitchFamily="34" charset="0"/>
                <a:ea typeface="+mn-ea"/>
                <a:cs typeface="Calibri" panose="020F0502020204030204" pitchFamily="34" charset="0"/>
              </a:rPr>
              <a:t>de Auditoría</a:t>
            </a:r>
            <a:endParaRPr lang="en-US" sz="3600" dirty="0">
              <a:solidFill>
                <a:srgbClr val="002060"/>
              </a:solidFill>
              <a:latin typeface="Calibri" panose="020F0502020204030204" pitchFamily="34" charset="0"/>
              <a:ea typeface="+mn-ea"/>
              <a:cs typeface="Calibri" panose="020F0502020204030204" pitchFamily="34" charset="0"/>
            </a:endParaRPr>
          </a:p>
        </p:txBody>
      </p:sp>
      <p:sp>
        <p:nvSpPr>
          <p:cNvPr id="138" name="26 CuadroTexto"/>
          <p:cNvSpPr txBox="1">
            <a:spLocks noChangeArrowheads="1"/>
          </p:cNvSpPr>
          <p:nvPr/>
        </p:nvSpPr>
        <p:spPr bwMode="auto">
          <a:xfrm>
            <a:off x="292100" y="1076268"/>
            <a:ext cx="10363200" cy="301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sz="1800" b="1" u="sng" dirty="0" smtClean="0">
                <a:solidFill>
                  <a:srgbClr val="0070C0"/>
                </a:solidFill>
                <a:latin typeface="Arial" pitchFamily="34" charset="0"/>
                <a:cs typeface="Arial" pitchFamily="34" charset="0"/>
              </a:rPr>
              <a:t>Ajustes Corto Plazo:</a:t>
            </a:r>
            <a:r>
              <a:rPr lang="es-CO" altLang="es-ES_tradnl" sz="1400" dirty="0" smtClean="0">
                <a:solidFill>
                  <a:srgbClr val="002060"/>
                </a:solidFill>
                <a:latin typeface="Arial" pitchFamily="34" charset="0"/>
                <a:cs typeface="Arial" pitchFamily="34" charset="0"/>
              </a:rPr>
              <a:t> </a:t>
            </a:r>
            <a:r>
              <a:rPr lang="es-CO" altLang="es-ES_tradnl" sz="1800" dirty="0" smtClean="0">
                <a:solidFill>
                  <a:srgbClr val="002060"/>
                </a:solidFill>
                <a:latin typeface="Arial" pitchFamily="34" charset="0"/>
                <a:cs typeface="Arial" pitchFamily="34" charset="0"/>
              </a:rPr>
              <a:t>6 meses</a:t>
            </a:r>
            <a:endParaRPr lang="es-CO" altLang="es-ES_tradnl" sz="1800" dirty="0">
              <a:solidFill>
                <a:srgbClr val="002060"/>
              </a:solidFill>
              <a:latin typeface="Arial" pitchFamily="34" charset="0"/>
              <a:cs typeface="Arial" pitchFamily="34" charset="0"/>
            </a:endParaRPr>
          </a:p>
        </p:txBody>
      </p:sp>
      <p:sp>
        <p:nvSpPr>
          <p:cNvPr id="28" name="26 CuadroTexto"/>
          <p:cNvSpPr txBox="1">
            <a:spLocks noChangeArrowheads="1"/>
          </p:cNvSpPr>
          <p:nvPr/>
        </p:nvSpPr>
        <p:spPr bwMode="auto">
          <a:xfrm>
            <a:off x="168275" y="5359303"/>
            <a:ext cx="11461749"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gn="just"/>
            <a:r>
              <a:rPr lang="es-ES" altLang="es-ES_tradnl" sz="1400" dirty="0" smtClean="0">
                <a:solidFill>
                  <a:srgbClr val="002060"/>
                </a:solidFill>
                <a:latin typeface="Arial" pitchFamily="34" charset="0"/>
                <a:cs typeface="Arial" pitchFamily="34" charset="0"/>
              </a:rPr>
              <a:t> </a:t>
            </a:r>
            <a:r>
              <a:rPr lang="es-ES" altLang="es-ES_tradnl" sz="1600" dirty="0" smtClean="0">
                <a:solidFill>
                  <a:srgbClr val="002060"/>
                </a:solidFill>
                <a:latin typeface="Arial" pitchFamily="34" charset="0"/>
                <a:cs typeface="Arial" pitchFamily="34" charset="0"/>
              </a:rPr>
              <a:t>Continuar con el camino de llevar el salario de la Directora de Auditoria Interna a la mediana de la política salarial de su grado y aplicar asensos de rol para Yamile Lopez y Yuly Quiceno, dado que para esa fecha </a:t>
            </a:r>
            <a:r>
              <a:rPr lang="es-ES" altLang="es-ES_tradnl" sz="1600" dirty="0" err="1" smtClean="0">
                <a:solidFill>
                  <a:srgbClr val="002060"/>
                </a:solidFill>
                <a:latin typeface="Arial" pitchFamily="34" charset="0"/>
                <a:cs typeface="Arial" pitchFamily="34" charset="0"/>
              </a:rPr>
              <a:t>cumplirian</a:t>
            </a:r>
            <a:r>
              <a:rPr lang="es-ES" altLang="es-ES_tradnl" sz="1600" dirty="0" smtClean="0">
                <a:solidFill>
                  <a:srgbClr val="002060"/>
                </a:solidFill>
                <a:latin typeface="Arial" pitchFamily="34" charset="0"/>
                <a:cs typeface="Arial" pitchFamily="34" charset="0"/>
              </a:rPr>
              <a:t> los requisitos de cada uno de los roles.</a:t>
            </a:r>
            <a:endParaRPr lang="es-CO" altLang="es-ES_tradnl" sz="1600" dirty="0">
              <a:solidFill>
                <a:srgbClr val="002060"/>
              </a:solidFill>
              <a:latin typeface="Arial" pitchFamily="34" charset="0"/>
              <a:cs typeface="Arial" pitchFamily="34" charset="0"/>
            </a:endParaRPr>
          </a:p>
        </p:txBody>
      </p:sp>
      <p:pic>
        <p:nvPicPr>
          <p:cNvPr id="177154" name="Picture 2"/>
          <p:cNvPicPr>
            <a:picLocks noChangeAspect="1" noChangeArrowheads="1"/>
          </p:cNvPicPr>
          <p:nvPr/>
        </p:nvPicPr>
        <p:blipFill>
          <a:blip r:embed="rId2" cstate="print"/>
          <a:srcRect/>
          <a:stretch>
            <a:fillRect/>
          </a:stretch>
        </p:blipFill>
        <p:spPr bwMode="auto">
          <a:xfrm>
            <a:off x="276550" y="1564708"/>
            <a:ext cx="11182390" cy="3650830"/>
          </a:xfrm>
          <a:prstGeom prst="rect">
            <a:avLst/>
          </a:prstGeom>
          <a:noFill/>
          <a:ln w="9525">
            <a:noFill/>
            <a:miter lim="800000"/>
            <a:headEnd/>
            <a:tailEnd/>
          </a:ln>
        </p:spPr>
      </p:pic>
    </p:spTree>
    <p:extLst>
      <p:ext uri="{BB962C8B-B14F-4D97-AF65-F5344CB8AC3E}">
        <p14:creationId xmlns:p14="http://schemas.microsoft.com/office/powerpoint/2010/main" xmlns="" val="132041508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pPr algn="ctr"/>
            <a:r>
              <a:rPr lang="es-ES" sz="5900" dirty="0" smtClean="0"/>
              <a:t>Gobierno Corporativo</a:t>
            </a:r>
            <a:r>
              <a:rPr lang="es-ES" dirty="0" smtClean="0"/>
              <a:t/>
            </a:r>
            <a:br>
              <a:rPr lang="es-ES" dirty="0" smtClean="0"/>
            </a:br>
            <a:endParaRPr lang="en-US" sz="3000" dirty="0"/>
          </a:p>
        </p:txBody>
      </p:sp>
      <p:sp>
        <p:nvSpPr>
          <p:cNvPr id="3" name="Title 4"/>
          <p:cNvSpPr txBox="1">
            <a:spLocks/>
          </p:cNvSpPr>
          <p:nvPr/>
        </p:nvSpPr>
        <p:spPr>
          <a:xfrm>
            <a:off x="851314" y="4130262"/>
            <a:ext cx="10110878" cy="2905537"/>
          </a:xfrm>
          <a:prstGeom prst="rect">
            <a:avLst/>
          </a:prstGeom>
        </p:spPr>
        <p:txBody>
          <a:bodyPr vert="horz" lIns="0" tIns="0" rIns="0" bIns="0" rtlCol="0" anchor="ctr">
            <a:noAutofit/>
          </a:bodyPr>
          <a:lstStyle/>
          <a:p>
            <a:pPr defTabSz="914400" fontAlgn="auto">
              <a:lnSpc>
                <a:spcPct val="85000"/>
              </a:lnSpc>
              <a:spcAft>
                <a:spcPts val="0"/>
              </a:spcAft>
              <a:defRPr/>
            </a:pPr>
            <a:r>
              <a:rPr lang="es-ES" sz="2400" dirty="0">
                <a:solidFill>
                  <a:schemeClr val="bg1"/>
                </a:solidFill>
                <a:latin typeface="+mj-lt"/>
                <a:ea typeface="+mj-ea"/>
                <a:cs typeface="+mj-cs"/>
              </a:rPr>
              <a:t/>
            </a:r>
            <a:br>
              <a:rPr lang="es-ES" sz="2400" dirty="0">
                <a:solidFill>
                  <a:schemeClr val="bg1"/>
                </a:solidFill>
                <a:latin typeface="+mj-lt"/>
                <a:ea typeface="+mj-ea"/>
                <a:cs typeface="+mj-cs"/>
              </a:rPr>
            </a:br>
            <a:endParaRPr lang="es-CO" sz="2400" dirty="0" smtClean="0">
              <a:solidFill>
                <a:schemeClr val="bg1"/>
              </a:solidFill>
              <a:latin typeface="+mj-lt"/>
              <a:ea typeface="+mj-ea"/>
              <a:cs typeface="+mj-cs"/>
            </a:endParaRPr>
          </a:p>
          <a:p>
            <a:pPr defTabSz="914400" fontAlgn="auto">
              <a:lnSpc>
                <a:spcPct val="85000"/>
              </a:lnSpc>
              <a:spcAft>
                <a:spcPts val="0"/>
              </a:spcAft>
              <a:defRPr/>
            </a:pPr>
            <a:endParaRPr lang="en-US" sz="2400" dirty="0">
              <a:solidFill>
                <a:schemeClr val="bg1"/>
              </a:solidFill>
              <a:latin typeface="+mj-lt"/>
              <a:ea typeface="+mj-ea"/>
              <a:cs typeface="+mj-cs"/>
            </a:endParaRPr>
          </a:p>
        </p:txBody>
      </p:sp>
    </p:spTree>
    <p:extLst>
      <p:ext uri="{BB962C8B-B14F-4D97-AF65-F5344CB8AC3E}">
        <p14:creationId xmlns:p14="http://schemas.microsoft.com/office/powerpoint/2010/main" xmlns="" val="1986727893"/>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50280" y="109305"/>
            <a:ext cx="9495616" cy="771717"/>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cs typeface="Calibri" panose="020F0502020204030204" pitchFamily="34" charset="0"/>
              </a:rPr>
              <a:t>Camino Consolidación área Gobierno Corporativo</a:t>
            </a:r>
            <a:endParaRPr lang="es-ES" sz="3600" dirty="0"/>
          </a:p>
        </p:txBody>
      </p:sp>
      <p:sp>
        <p:nvSpPr>
          <p:cNvPr id="138" name="26 CuadroTexto"/>
          <p:cNvSpPr txBox="1">
            <a:spLocks noChangeArrowheads="1"/>
          </p:cNvSpPr>
          <p:nvPr/>
        </p:nvSpPr>
        <p:spPr bwMode="auto">
          <a:xfrm>
            <a:off x="292100" y="1279468"/>
            <a:ext cx="11112500" cy="18097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ES" altLang="es-ES_tradnl" sz="1600" dirty="0" smtClean="0">
                <a:solidFill>
                  <a:srgbClr val="002060"/>
                </a:solidFill>
                <a:latin typeface="Arial" pitchFamily="34" charset="0"/>
                <a:cs typeface="Arial" pitchFamily="34" charset="0"/>
              </a:rPr>
              <a:t>En línea con la estrategia de la Bolsa en relación al posicionamiento de la compañía y avance requeridos en materia de Gobierno corporativo, se procede a evaluar dentro de la estructura de La Bolsa la consolidación y apertura de la línea de negocio de Asuntos Corporativos, encargada de coordinar bajo las directrices de la Vicepresidencia Ejecutiva, las acciones encaminadas a la implementación de un modelo de Gobierno Corporativo para la Bolsa mercantil de Colombia, basado en el cumplimento de las buenas prácticas definidas en Código País y encaminado en un largo plazo al despliegue de un gobierno corporativo para nuestras firmas comisionistas</a:t>
            </a:r>
            <a:r>
              <a:rPr lang="es-ES" sz="1800" dirty="0" smtClean="0"/>
              <a:t>.</a:t>
            </a:r>
            <a:endParaRPr lang="es-CO" altLang="es-ES_tradnl" sz="1800" dirty="0">
              <a:solidFill>
                <a:srgbClr val="002060"/>
              </a:solidFill>
              <a:latin typeface="Arial" pitchFamily="34" charset="0"/>
              <a:cs typeface="Arial" pitchFamily="34" charset="0"/>
            </a:endParaRPr>
          </a:p>
        </p:txBody>
      </p:sp>
      <p:pic>
        <p:nvPicPr>
          <p:cNvPr id="106497" name="Picture 1"/>
          <p:cNvPicPr>
            <a:picLocks noChangeAspect="1" noChangeArrowheads="1"/>
          </p:cNvPicPr>
          <p:nvPr/>
        </p:nvPicPr>
        <p:blipFill>
          <a:blip r:embed="rId2" cstate="print"/>
          <a:srcRect/>
          <a:stretch>
            <a:fillRect/>
          </a:stretch>
        </p:blipFill>
        <p:spPr bwMode="auto">
          <a:xfrm>
            <a:off x="1891302" y="3545536"/>
            <a:ext cx="7819857" cy="1805467"/>
          </a:xfrm>
          <a:prstGeom prst="rect">
            <a:avLst/>
          </a:prstGeom>
          <a:noFill/>
          <a:ln w="9525">
            <a:noFill/>
            <a:miter lim="800000"/>
            <a:headEnd/>
            <a:tailEnd/>
          </a:ln>
        </p:spPr>
      </p:pic>
    </p:spTree>
    <p:extLst>
      <p:ext uri="{BB962C8B-B14F-4D97-AF65-F5344CB8AC3E}">
        <p14:creationId xmlns="" xmlns:p14="http://schemas.microsoft.com/office/powerpoint/2010/main" val="1320415085"/>
      </p:ext>
    </p:extLst>
  </p:cSld>
  <p:clrMapOvr>
    <a:masterClrMapping/>
  </p:clrMapOvr>
  <mc:AlternateContent xmlns:mc="http://schemas.openxmlformats.org/markup-compatibility/2006">
    <mc:Choice xmlns="" xmlns:p14="http://schemas.microsoft.com/office/powerpoint/2010/main"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p:txBody>
          <a:bodyPr/>
          <a:lstStyle/>
          <a:p>
            <a:pPr algn="ctr"/>
            <a:r>
              <a:rPr lang="es-ES" sz="5900" dirty="0" smtClean="0"/>
              <a:t>Cronograma Prioridades Gestión Humana</a:t>
            </a:r>
            <a:r>
              <a:rPr lang="es-ES" dirty="0" smtClean="0"/>
              <a:t/>
            </a:r>
            <a:br>
              <a:rPr lang="es-ES" dirty="0" smtClean="0"/>
            </a:br>
            <a:endParaRPr lang="en-US" sz="3000" dirty="0"/>
          </a:p>
        </p:txBody>
      </p:sp>
      <p:sp>
        <p:nvSpPr>
          <p:cNvPr id="3" name="Title 4"/>
          <p:cNvSpPr txBox="1">
            <a:spLocks/>
          </p:cNvSpPr>
          <p:nvPr/>
        </p:nvSpPr>
        <p:spPr>
          <a:xfrm>
            <a:off x="851314" y="4130262"/>
            <a:ext cx="10110878" cy="2905537"/>
          </a:xfrm>
          <a:prstGeom prst="rect">
            <a:avLst/>
          </a:prstGeom>
        </p:spPr>
        <p:txBody>
          <a:bodyPr vert="horz" lIns="0" tIns="0" rIns="0" bIns="0" rtlCol="0" anchor="ctr">
            <a:noAutofit/>
          </a:bodyPr>
          <a:lstStyle/>
          <a:p>
            <a:pPr defTabSz="914400" fontAlgn="auto">
              <a:lnSpc>
                <a:spcPct val="85000"/>
              </a:lnSpc>
              <a:spcAft>
                <a:spcPts val="0"/>
              </a:spcAft>
              <a:defRPr/>
            </a:pPr>
            <a:r>
              <a:rPr lang="es-ES" sz="2400" dirty="0">
                <a:solidFill>
                  <a:schemeClr val="bg1"/>
                </a:solidFill>
                <a:latin typeface="+mj-lt"/>
                <a:ea typeface="+mj-ea"/>
                <a:cs typeface="+mj-cs"/>
              </a:rPr>
              <a:t/>
            </a:r>
            <a:br>
              <a:rPr lang="es-ES" sz="2400" dirty="0">
                <a:solidFill>
                  <a:schemeClr val="bg1"/>
                </a:solidFill>
                <a:latin typeface="+mj-lt"/>
                <a:ea typeface="+mj-ea"/>
                <a:cs typeface="+mj-cs"/>
              </a:rPr>
            </a:br>
            <a:endParaRPr lang="es-CO" sz="2400" dirty="0" smtClean="0">
              <a:solidFill>
                <a:schemeClr val="bg1"/>
              </a:solidFill>
              <a:latin typeface="+mj-lt"/>
              <a:ea typeface="+mj-ea"/>
              <a:cs typeface="+mj-cs"/>
            </a:endParaRPr>
          </a:p>
          <a:p>
            <a:pPr defTabSz="914400" fontAlgn="auto">
              <a:lnSpc>
                <a:spcPct val="85000"/>
              </a:lnSpc>
              <a:spcAft>
                <a:spcPts val="0"/>
              </a:spcAft>
              <a:defRPr/>
            </a:pPr>
            <a:endParaRPr lang="en-US" sz="2400" dirty="0">
              <a:solidFill>
                <a:schemeClr val="bg1"/>
              </a:solidFill>
              <a:latin typeface="+mj-lt"/>
              <a:ea typeface="+mj-ea"/>
              <a:cs typeface="+mj-cs"/>
            </a:endParaRPr>
          </a:p>
        </p:txBody>
      </p:sp>
    </p:spTree>
    <p:extLst>
      <p:ext uri="{BB962C8B-B14F-4D97-AF65-F5344CB8AC3E}">
        <p14:creationId xmlns:p14="http://schemas.microsoft.com/office/powerpoint/2010/main" xmlns="" val="1986727893"/>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p:cNvSpPr>
            <a:spLocks noGrp="1"/>
          </p:cNvSpPr>
          <p:nvPr>
            <p:ph type="title"/>
          </p:nvPr>
        </p:nvSpPr>
        <p:spPr>
          <a:xfrm>
            <a:off x="-50280" y="109305"/>
            <a:ext cx="9495616" cy="77171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smtClean="0">
                <a:solidFill>
                  <a:srgbClr val="002060"/>
                </a:solidFill>
                <a:latin typeface="Calibri" panose="020F0502020204030204" pitchFamily="34" charset="0"/>
                <a:cs typeface="Calibri" panose="020F0502020204030204" pitchFamily="34" charset="0"/>
              </a:rPr>
              <a:t>Cronograma</a:t>
            </a:r>
            <a:endParaRPr lang="es-ES" sz="3600" dirty="0"/>
          </a:p>
        </p:txBody>
      </p:sp>
      <p:pic>
        <p:nvPicPr>
          <p:cNvPr id="52226" name="Picture 2"/>
          <p:cNvPicPr>
            <a:picLocks noChangeAspect="1" noChangeArrowheads="1"/>
          </p:cNvPicPr>
          <p:nvPr/>
        </p:nvPicPr>
        <p:blipFill>
          <a:blip r:embed="rId2" cstate="print"/>
          <a:srcRect/>
          <a:stretch>
            <a:fillRect/>
          </a:stretch>
        </p:blipFill>
        <p:spPr bwMode="auto">
          <a:xfrm>
            <a:off x="0" y="898628"/>
            <a:ext cx="11880850" cy="5927840"/>
          </a:xfrm>
          <a:prstGeom prst="rect">
            <a:avLst/>
          </a:prstGeom>
          <a:noFill/>
          <a:ln w="9525">
            <a:noFill/>
            <a:miter lim="800000"/>
            <a:headEnd/>
            <a:tailEnd/>
          </a:ln>
        </p:spPr>
      </p:pic>
    </p:spTree>
    <p:extLst>
      <p:ext uri="{BB962C8B-B14F-4D97-AF65-F5344CB8AC3E}">
        <p14:creationId xmlns:p14="http://schemas.microsoft.com/office/powerpoint/2010/main" xmlns="" val="132041508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Marcador de texto"/>
          <p:cNvSpPr txBox="1">
            <a:spLocks/>
          </p:cNvSpPr>
          <p:nvPr/>
        </p:nvSpPr>
        <p:spPr>
          <a:xfrm>
            <a:off x="374564" y="469557"/>
            <a:ext cx="10098723" cy="1320487"/>
          </a:xfrm>
          <a:prstGeom prst="rect">
            <a:avLst/>
          </a:prstGeom>
        </p:spPr>
        <p:txBody>
          <a:bodyPr/>
          <a:lstStyle/>
          <a:p>
            <a:pPr marL="0" marR="0" lvl="0" indent="0" algn="l" defTabSz="984250" rtl="0" eaLnBrk="0" fontAlgn="base" latinLnBrk="0" hangingPunct="0">
              <a:lnSpc>
                <a:spcPct val="120000"/>
              </a:lnSpc>
              <a:spcBef>
                <a:spcPts val="650"/>
              </a:spcBef>
              <a:spcAft>
                <a:spcPts val="1288"/>
              </a:spcAft>
              <a:buClrTx/>
              <a:buSzTx/>
              <a:buFont typeface="Arial" charset="0"/>
              <a:buChar char="​"/>
              <a:tabLst/>
              <a:defRPr/>
            </a:pPr>
            <a:r>
              <a:rPr lang="es-CO" sz="3600" b="1" dirty="0" smtClean="0">
                <a:solidFill>
                  <a:srgbClr val="3A8386"/>
                </a:solidFill>
                <a:latin typeface="Calibri" pitchFamily="34" charset="0"/>
                <a:ea typeface="+mj-ea"/>
                <a:cs typeface="+mj-cs"/>
              </a:rPr>
              <a:t>c. Definición de Evaluación de la Junta Directiva.</a:t>
            </a:r>
            <a:endParaRPr kumimoji="0" lang="es-CO" sz="3600" b="1" i="0" u="none" strike="noStrike" kern="1200" cap="none" spc="0" normalizeH="0" baseline="0" noProof="0" dirty="0" smtClean="0">
              <a:ln>
                <a:noFill/>
              </a:ln>
              <a:solidFill>
                <a:srgbClr val="3A8386"/>
              </a:solidFill>
              <a:effectLst/>
              <a:uLnTx/>
              <a:uFillTx/>
              <a:latin typeface="Calibri" pitchFamily="34" charset="0"/>
              <a:ea typeface="+mj-ea"/>
              <a:cs typeface="+mj-cs"/>
            </a:endParaRPr>
          </a:p>
        </p:txBody>
      </p:sp>
      <p:sp>
        <p:nvSpPr>
          <p:cNvPr id="3" name="2 CuadroTexto"/>
          <p:cNvSpPr txBox="1"/>
          <p:nvPr/>
        </p:nvSpPr>
        <p:spPr>
          <a:xfrm>
            <a:off x="1112108" y="2253342"/>
            <a:ext cx="9926006" cy="2585323"/>
          </a:xfrm>
          <a:prstGeom prst="rect">
            <a:avLst/>
          </a:prstGeom>
          <a:noFill/>
        </p:spPr>
        <p:txBody>
          <a:bodyPr wrap="square" lIns="0" tIns="0" rIns="0" bIns="0" rtlCol="0">
            <a:spAutoFit/>
          </a:bodyPr>
          <a:lstStyle/>
          <a:p>
            <a:pPr algn="just">
              <a:lnSpc>
                <a:spcPct val="120000"/>
              </a:lnSpc>
            </a:pPr>
            <a:r>
              <a:rPr lang="es-CO" sz="2800" dirty="0" smtClean="0">
                <a:solidFill>
                  <a:srgbClr val="044990"/>
                </a:solidFill>
              </a:rPr>
              <a:t>Actualmente estamos pendientes de la propuesta económica de IAAG para ampliar el contrato existente y continuar con el proceso de evaluación de la Junta con el acompañamiento del Consultor, el cual deberá desarrollarse de acuerdo con el cronograma aprobado por el Comité en el mes diciembre.</a:t>
            </a:r>
            <a:endParaRPr lang="es-CO" sz="2800" dirty="0">
              <a:solidFill>
                <a:srgbClr val="044990"/>
              </a:solidFill>
            </a:endParaRPr>
          </a:p>
        </p:txBody>
      </p:sp>
    </p:spTree>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934049" y="2892332"/>
            <a:ext cx="10560679" cy="2225263"/>
          </a:xfrm>
        </p:spPr>
        <p:txBody>
          <a:bodyPr/>
          <a:lstStyle/>
          <a:p>
            <a:pPr lvl="0"/>
            <a:r>
              <a:rPr lang="es-ES" sz="5200" dirty="0" smtClean="0"/>
              <a:t>4. </a:t>
            </a:r>
            <a:r>
              <a:rPr lang="es-CO" sz="5200" dirty="0" smtClean="0">
                <a:latin typeface="Calibri" pitchFamily="34" charset="0"/>
              </a:rPr>
              <a:t>Seguimiento a tareas.</a:t>
            </a:r>
            <a:r>
              <a:rPr lang="es-CO" sz="5200" dirty="0"/>
              <a:t/>
            </a:r>
            <a:br>
              <a:rPr lang="es-CO" sz="5200" dirty="0"/>
            </a:br>
            <a:r>
              <a:rPr lang="es-CO" sz="5200" dirty="0">
                <a:latin typeface="Calibri" pitchFamily="34" charset="0"/>
              </a:rPr>
              <a:t/>
            </a:r>
            <a:br>
              <a:rPr lang="es-CO" sz="5200" dirty="0">
                <a:latin typeface="Calibri" pitchFamily="34" charset="0"/>
              </a:rPr>
            </a:br>
            <a:r>
              <a:rPr lang="es-CO" sz="5200" dirty="0" smtClean="0">
                <a:latin typeface="Calibri" pitchFamily="34" charset="0"/>
              </a:rPr>
              <a:t> </a:t>
            </a:r>
            <a:r>
              <a:rPr lang="es-CO" sz="5200" dirty="0"/>
              <a:t/>
            </a:r>
            <a:br>
              <a:rPr lang="es-CO" sz="5200" dirty="0"/>
            </a:br>
            <a:endParaRPr lang="en-US" sz="5200" dirty="0"/>
          </a:p>
        </p:txBody>
      </p:sp>
    </p:spTree>
    <p:extLst>
      <p:ext uri="{BB962C8B-B14F-4D97-AF65-F5344CB8AC3E}">
        <p14:creationId xmlns:p14="http://schemas.microsoft.com/office/powerpoint/2010/main" xmlns="" val="264930015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texto"/>
          <p:cNvSpPr>
            <a:spLocks noGrp="1"/>
          </p:cNvSpPr>
          <p:nvPr>
            <p:ph type="body" idx="28"/>
          </p:nvPr>
        </p:nvSpPr>
        <p:spPr>
          <a:xfrm>
            <a:off x="177582" y="220410"/>
            <a:ext cx="9501823" cy="837302"/>
          </a:xfrm>
        </p:spPr>
        <p:txBody>
          <a:bodyPr/>
          <a:lstStyle/>
          <a:p>
            <a:pPr algn="just"/>
            <a:r>
              <a:rPr lang="es-CO" b="1" dirty="0" smtClean="0">
                <a:solidFill>
                  <a:srgbClr val="3A8386"/>
                </a:solidFill>
                <a:latin typeface="Calibri" pitchFamily="34" charset="0"/>
              </a:rPr>
              <a:t>d. Definiciones de Políticas de Revelación de Información   (agosto  - octubre).</a:t>
            </a:r>
          </a:p>
        </p:txBody>
      </p:sp>
      <p:sp>
        <p:nvSpPr>
          <p:cNvPr id="6" name="5 CuadroTexto"/>
          <p:cNvSpPr txBox="1"/>
          <p:nvPr/>
        </p:nvSpPr>
        <p:spPr>
          <a:xfrm>
            <a:off x="573206" y="1433015"/>
            <a:ext cx="11013743" cy="3323987"/>
          </a:xfrm>
          <a:prstGeom prst="rect">
            <a:avLst/>
          </a:prstGeom>
          <a:noFill/>
        </p:spPr>
        <p:txBody>
          <a:bodyPr wrap="square" lIns="0" tIns="0" rIns="0" bIns="0" rtlCol="0">
            <a:spAutoFit/>
          </a:bodyPr>
          <a:lstStyle/>
          <a:p>
            <a:r>
              <a:rPr lang="es-CO" sz="2400" u="sng" dirty="0" smtClean="0">
                <a:solidFill>
                  <a:srgbClr val="044990"/>
                </a:solidFill>
              </a:rPr>
              <a:t>Política de Revelación de Información</a:t>
            </a:r>
            <a:endParaRPr lang="es-CO" sz="2400" dirty="0" smtClean="0">
              <a:solidFill>
                <a:srgbClr val="044990"/>
              </a:solidFill>
            </a:endParaRPr>
          </a:p>
          <a:p>
            <a:r>
              <a:rPr lang="es-CO" sz="2400" dirty="0" smtClean="0">
                <a:solidFill>
                  <a:srgbClr val="044990"/>
                </a:solidFill>
              </a:rPr>
              <a:t> </a:t>
            </a:r>
          </a:p>
          <a:p>
            <a:pPr algn="just"/>
            <a:r>
              <a:rPr lang="es-CO" sz="2400" dirty="0" smtClean="0">
                <a:solidFill>
                  <a:srgbClr val="044990"/>
                </a:solidFill>
              </a:rPr>
              <a:t>Son los lineamientos que debe seguir la entidad para revelar o suministrar  información propia, cuando corresponda de acuerdo a las normas legales aplicables en forma oportuna. </a:t>
            </a:r>
          </a:p>
          <a:p>
            <a:pPr algn="just"/>
            <a:endParaRPr lang="es-CO" sz="2400" dirty="0" smtClean="0">
              <a:solidFill>
                <a:srgbClr val="044990"/>
              </a:solidFill>
            </a:endParaRPr>
          </a:p>
          <a:p>
            <a:pPr lvl="0" algn="just">
              <a:buFont typeface="Arial" pitchFamily="34" charset="0"/>
              <a:buChar char="•"/>
            </a:pPr>
            <a:r>
              <a:rPr lang="es-CO" sz="2400" dirty="0" smtClean="0">
                <a:solidFill>
                  <a:srgbClr val="044990"/>
                </a:solidFill>
              </a:rPr>
              <a:t> Ésta política se sustenta en el principio de la transparencia, dentro de los límites de la </a:t>
            </a:r>
            <a:r>
              <a:rPr lang="es-CO" sz="2400" dirty="0" smtClean="0">
                <a:solidFill>
                  <a:srgbClr val="044990"/>
                </a:solidFill>
              </a:rPr>
              <a:t>Ley, </a:t>
            </a:r>
            <a:r>
              <a:rPr lang="es-CO" sz="2400" dirty="0" smtClean="0">
                <a:solidFill>
                  <a:srgbClr val="044990"/>
                </a:solidFill>
              </a:rPr>
              <a:t>la reserva empresarial y tiene como objetivo garantizar </a:t>
            </a:r>
            <a:r>
              <a:rPr lang="es-CO" sz="2400" dirty="0" smtClean="0">
                <a:solidFill>
                  <a:srgbClr val="044990"/>
                </a:solidFill>
              </a:rPr>
              <a:t>que </a:t>
            </a:r>
            <a:r>
              <a:rPr lang="es-CO" sz="2400" dirty="0" smtClean="0">
                <a:solidFill>
                  <a:srgbClr val="044990"/>
                </a:solidFill>
              </a:rPr>
              <a:t>los accionistas y las partes vinculadas cuenten con la información necesaria.</a:t>
            </a:r>
          </a:p>
        </p:txBody>
      </p:sp>
    </p:spTree>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573206" y="1606124"/>
            <a:ext cx="10616162" cy="4801314"/>
          </a:xfrm>
          <a:prstGeom prst="rect">
            <a:avLst/>
          </a:prstGeom>
          <a:noFill/>
        </p:spPr>
        <p:txBody>
          <a:bodyPr wrap="square" lIns="0" tIns="0" rIns="0" bIns="0" rtlCol="0">
            <a:spAutoFit/>
          </a:bodyPr>
          <a:lstStyle/>
          <a:p>
            <a:pPr algn="just"/>
            <a:r>
              <a:rPr lang="es-CO" sz="2400" u="sng" dirty="0" smtClean="0">
                <a:solidFill>
                  <a:srgbClr val="044990"/>
                </a:solidFill>
              </a:rPr>
              <a:t>Definición de Partes Vinculadas</a:t>
            </a:r>
            <a:endParaRPr lang="es-CO" sz="1600" dirty="0" smtClean="0">
              <a:solidFill>
                <a:srgbClr val="044990"/>
              </a:solidFill>
            </a:endParaRPr>
          </a:p>
          <a:p>
            <a:pPr algn="just"/>
            <a:r>
              <a:rPr lang="es-CO" sz="2400" dirty="0" smtClean="0">
                <a:solidFill>
                  <a:srgbClr val="044990"/>
                </a:solidFill>
              </a:rPr>
              <a:t> </a:t>
            </a:r>
          </a:p>
          <a:p>
            <a:pPr lvl="0" algn="just"/>
            <a:r>
              <a:rPr lang="es-CO" sz="2400" dirty="0" smtClean="0">
                <a:solidFill>
                  <a:srgbClr val="044990"/>
                </a:solidFill>
              </a:rPr>
              <a:t>Una parte se considerara vinculada con otra parte si una de ellas tiene la posibilidad de ejercer control sobre la otra, o de ejercer influencia significativa sobre ella al tomar sus decisiones financieras y operativas. </a:t>
            </a:r>
          </a:p>
          <a:p>
            <a:pPr lvl="0" algn="just"/>
            <a:endParaRPr lang="es-CO" sz="2400" dirty="0" smtClean="0">
              <a:solidFill>
                <a:srgbClr val="044990"/>
              </a:solidFill>
            </a:endParaRPr>
          </a:p>
          <a:p>
            <a:pPr algn="just"/>
            <a:r>
              <a:rPr lang="es-CO" sz="2400" u="sng" dirty="0" smtClean="0">
                <a:solidFill>
                  <a:srgbClr val="044990"/>
                </a:solidFill>
              </a:rPr>
              <a:t>Política de Operaciones entre Partes Vinculadas </a:t>
            </a:r>
          </a:p>
          <a:p>
            <a:pPr algn="just"/>
            <a:r>
              <a:rPr lang="es-CO" sz="2400" dirty="0" smtClean="0">
                <a:solidFill>
                  <a:srgbClr val="044990"/>
                </a:solidFill>
              </a:rPr>
              <a:t> </a:t>
            </a:r>
          </a:p>
          <a:p>
            <a:pPr lvl="0" algn="just"/>
            <a:r>
              <a:rPr lang="es-CO" sz="2400" dirty="0" smtClean="0">
                <a:solidFill>
                  <a:srgbClr val="044990"/>
                </a:solidFill>
              </a:rPr>
              <a:t>Son lineamientos generales que tienen como propósito regular las operaciones entre partes relacionadas de tal forma que se celebren en términos de transparencia, equidad e imparcialidad, y se reflejen  debidamente en los estados financieros bajo las buenas prácticas de Gobierno Corporativo.  </a:t>
            </a:r>
            <a:r>
              <a:rPr lang="es-CO" sz="2400" dirty="0" smtClean="0"/>
              <a:t> </a:t>
            </a:r>
            <a:endParaRPr lang="es-CO" sz="2400" dirty="0">
              <a:solidFill>
                <a:schemeClr val="tx2"/>
              </a:solidFill>
            </a:endParaRPr>
          </a:p>
        </p:txBody>
      </p:sp>
      <p:sp>
        <p:nvSpPr>
          <p:cNvPr id="7" name="3 Marcador de texto"/>
          <p:cNvSpPr>
            <a:spLocks noGrp="1"/>
          </p:cNvSpPr>
          <p:nvPr>
            <p:ph type="body" idx="28"/>
          </p:nvPr>
        </p:nvSpPr>
        <p:spPr>
          <a:xfrm>
            <a:off x="505323" y="243459"/>
            <a:ext cx="9501823" cy="837302"/>
          </a:xfrm>
        </p:spPr>
        <p:txBody>
          <a:bodyPr/>
          <a:lstStyle/>
          <a:p>
            <a:r>
              <a:rPr lang="es-CO" b="1" dirty="0" smtClean="0">
                <a:solidFill>
                  <a:srgbClr val="3A8386"/>
                </a:solidFill>
                <a:latin typeface="Calibri" pitchFamily="34" charset="0"/>
              </a:rPr>
              <a:t>e. Definiciones de Políticas de Partes Vinculadas. (agosto  - diciembre).</a:t>
            </a:r>
          </a:p>
        </p:txBody>
      </p:sp>
    </p:spTree>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573206" y="1007492"/>
            <a:ext cx="11013743" cy="5539978"/>
          </a:xfrm>
          <a:prstGeom prst="rect">
            <a:avLst/>
          </a:prstGeom>
          <a:noFill/>
        </p:spPr>
        <p:txBody>
          <a:bodyPr wrap="square" lIns="0" tIns="0" rIns="0" bIns="0" rtlCol="0">
            <a:spAutoFit/>
          </a:bodyPr>
          <a:lstStyle/>
          <a:p>
            <a:pPr algn="just"/>
            <a:endParaRPr lang="es-CO" dirty="0" smtClean="0">
              <a:solidFill>
                <a:srgbClr val="044990"/>
              </a:solidFill>
            </a:endParaRPr>
          </a:p>
          <a:p>
            <a:pPr lvl="0" algn="just">
              <a:buFont typeface="Arial" pitchFamily="34" charset="0"/>
              <a:buChar char="•"/>
            </a:pPr>
            <a:r>
              <a:rPr lang="es-CO" dirty="0" smtClean="0">
                <a:solidFill>
                  <a:srgbClr val="044990"/>
                </a:solidFill>
              </a:rPr>
              <a:t> La política de la sociedad sobre operaciones con vinculadas puede abordar los siguientes aspectos de acuerdo con la recomendación 22.2  del Código País:</a:t>
            </a:r>
          </a:p>
          <a:p>
            <a:pPr algn="just"/>
            <a:endParaRPr lang="es-CO" dirty="0" smtClean="0">
              <a:solidFill>
                <a:srgbClr val="044990"/>
              </a:solidFill>
            </a:endParaRPr>
          </a:p>
          <a:p>
            <a:pPr lvl="0" algn="just">
              <a:buFont typeface="Arial" pitchFamily="34" charset="0"/>
              <a:buChar char="•"/>
            </a:pPr>
            <a:r>
              <a:rPr lang="es-CO" dirty="0" smtClean="0">
                <a:solidFill>
                  <a:srgbClr val="044990"/>
                </a:solidFill>
              </a:rPr>
              <a:t> Valoración. Debe ser realizada por Comité de Auditoría y debe ponerse a consideración de la Junta  Directiva a través de un informe.</a:t>
            </a:r>
          </a:p>
          <a:p>
            <a:pPr lvl="0" algn="just">
              <a:buFont typeface="Arial" pitchFamily="34" charset="0"/>
              <a:buChar char="•"/>
            </a:pPr>
            <a:endParaRPr lang="es-CO" dirty="0" smtClean="0">
              <a:solidFill>
                <a:srgbClr val="044990"/>
              </a:solidFill>
            </a:endParaRPr>
          </a:p>
          <a:p>
            <a:pPr lvl="0" algn="just">
              <a:buFont typeface="Arial" pitchFamily="34" charset="0"/>
              <a:buChar char="•"/>
            </a:pPr>
            <a:r>
              <a:rPr lang="es-CO" dirty="0" smtClean="0">
                <a:solidFill>
                  <a:srgbClr val="044990"/>
                </a:solidFill>
              </a:rPr>
              <a:t> Aprobación: las operaciones deben ser aprobadas por la Junta Directiva con exclusión de la parte interesada  y dependiendo de la complejidad y el volumen  de la operación por la Asamblea General de Accionistas.</a:t>
            </a:r>
          </a:p>
          <a:p>
            <a:pPr lvl="0" algn="just">
              <a:buFont typeface="Arial" pitchFamily="34" charset="0"/>
              <a:buChar char="•"/>
            </a:pPr>
            <a:endParaRPr lang="es-CO" dirty="0" smtClean="0">
              <a:solidFill>
                <a:srgbClr val="044990"/>
              </a:solidFill>
            </a:endParaRPr>
          </a:p>
          <a:p>
            <a:pPr lvl="0" algn="just">
              <a:buFont typeface="Arial" pitchFamily="34" charset="0"/>
              <a:buChar char="•"/>
            </a:pPr>
            <a:r>
              <a:rPr lang="es-CO" dirty="0" smtClean="0">
                <a:solidFill>
                  <a:srgbClr val="044990"/>
                </a:solidFill>
              </a:rPr>
              <a:t> Revelación: se hace una vez al año a través de los Estados financieros  de acuerdo  con esquema planteado por las NIIF. </a:t>
            </a:r>
          </a:p>
          <a:p>
            <a:pPr algn="just"/>
            <a:endParaRPr lang="es-CO" dirty="0" smtClean="0">
              <a:solidFill>
                <a:srgbClr val="044990"/>
              </a:solidFill>
            </a:endParaRPr>
          </a:p>
          <a:p>
            <a:pPr algn="just">
              <a:buFont typeface="Arial" pitchFamily="34" charset="0"/>
              <a:buChar char="•"/>
            </a:pPr>
            <a:r>
              <a:rPr lang="es-CO" dirty="0" smtClean="0">
                <a:solidFill>
                  <a:srgbClr val="044990"/>
                </a:solidFill>
              </a:rPr>
              <a:t> La medida 22.3 del Código País prevé que no requiera  de autorización expresa por parte de la Junta Directiva, las operaciones vinculadas recurrente propias del giro ordinario realizadas en virtud de contratos de adhesión  o contratos marco generales, cuya condición están perfectamente estandarizadas en las cuales se apliquen  precios de mercados.  </a:t>
            </a:r>
            <a:endParaRPr lang="es-CO" dirty="0">
              <a:solidFill>
                <a:srgbClr val="044990"/>
              </a:solidFill>
            </a:endParaRPr>
          </a:p>
        </p:txBody>
      </p:sp>
      <p:sp>
        <p:nvSpPr>
          <p:cNvPr id="7" name="3 Marcador de texto"/>
          <p:cNvSpPr>
            <a:spLocks noGrp="1"/>
          </p:cNvSpPr>
          <p:nvPr>
            <p:ph type="body" idx="28"/>
          </p:nvPr>
        </p:nvSpPr>
        <p:spPr>
          <a:xfrm>
            <a:off x="505323" y="243459"/>
            <a:ext cx="9501823" cy="837302"/>
          </a:xfrm>
        </p:spPr>
        <p:txBody>
          <a:bodyPr/>
          <a:lstStyle/>
          <a:p>
            <a:r>
              <a:rPr lang="es-CO" b="1" dirty="0" smtClean="0">
                <a:solidFill>
                  <a:srgbClr val="3A8386"/>
                </a:solidFill>
                <a:latin typeface="Calibri" pitchFamily="34" charset="0"/>
              </a:rPr>
              <a:t>e. Definiciones de Políticas de Partes Vinculadas. (agosto  - diciembre).</a:t>
            </a:r>
          </a:p>
        </p:txBody>
      </p:sp>
    </p:spTree>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Marcador de texto"/>
          <p:cNvSpPr txBox="1">
            <a:spLocks/>
          </p:cNvSpPr>
          <p:nvPr/>
        </p:nvSpPr>
        <p:spPr>
          <a:xfrm>
            <a:off x="942975" y="2514600"/>
            <a:ext cx="10098723" cy="1491343"/>
          </a:xfrm>
          <a:prstGeom prst="rect">
            <a:avLst/>
          </a:prstGeom>
        </p:spPr>
        <p:txBody>
          <a:bodyPr/>
          <a:lstStyle/>
          <a:p>
            <a:pPr marL="0" marR="0" lvl="0" indent="0" algn="just" defTabSz="984250" rtl="0" eaLnBrk="0" fontAlgn="base" latinLnBrk="0" hangingPunct="0">
              <a:lnSpc>
                <a:spcPct val="120000"/>
              </a:lnSpc>
              <a:spcBef>
                <a:spcPts val="650"/>
              </a:spcBef>
              <a:spcAft>
                <a:spcPts val="1288"/>
              </a:spcAft>
              <a:buClrTx/>
              <a:buSzTx/>
              <a:buFont typeface="Arial" charset="0"/>
              <a:buChar char="​"/>
              <a:tabLst/>
              <a:defRPr/>
            </a:pPr>
            <a:r>
              <a:rPr lang="es-CO" sz="4000" b="1" dirty="0" smtClean="0">
                <a:solidFill>
                  <a:srgbClr val="3A8386"/>
                </a:solidFill>
                <a:latin typeface="Calibri" pitchFamily="34" charset="0"/>
                <a:ea typeface="+mj-ea"/>
                <a:cs typeface="+mj-cs"/>
              </a:rPr>
              <a:t>f. Seguimiento Estrategia Corporativa BMC, previa a la Junta Especial.</a:t>
            </a:r>
            <a:endParaRPr kumimoji="0" lang="es-CO" sz="4000" b="1" i="0" u="none" strike="noStrike" kern="1200" cap="none" spc="0" normalizeH="0" baseline="0" noProof="0" dirty="0" smtClean="0">
              <a:ln>
                <a:noFill/>
              </a:ln>
              <a:solidFill>
                <a:srgbClr val="3A8386"/>
              </a:solidFill>
              <a:effectLst/>
              <a:uLnTx/>
              <a:uFillTx/>
              <a:latin typeface="Calibri" pitchFamily="34" charset="0"/>
              <a:ea typeface="+mj-ea"/>
              <a:cs typeface="+mj-cs"/>
            </a:endParaRPr>
          </a:p>
        </p:txBody>
      </p:sp>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xmlns="" val="3893333761"/>
              </p:ext>
            </p:extLst>
          </p:nvPr>
        </p:nvGraphicFramePr>
        <p:xfrm>
          <a:off x="284472" y="1041326"/>
          <a:ext cx="11244974" cy="548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244441681"/>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876646" y="1905001"/>
            <a:ext cx="8949927" cy="2225262"/>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defTabSz="984250" eaLnBrk="0" fontAlgn="base" hangingPunct="0">
              <a:lnSpc>
                <a:spcPct val="85000"/>
              </a:lnSpc>
              <a:spcAft>
                <a:spcPct val="0"/>
              </a:spcAft>
            </a:pPr>
            <a:r>
              <a:rPr lang="es-ES" sz="5900" dirty="0">
                <a:latin typeface="Franklin Gothic Book" panose="020B0503020102020204"/>
              </a:rPr>
              <a:t>Plan </a:t>
            </a:r>
            <a:r>
              <a:rPr lang="es-ES" sz="5900" dirty="0" smtClean="0">
                <a:latin typeface="Franklin Gothic Book" panose="020B0503020102020204"/>
              </a:rPr>
              <a:t>estratégico</a:t>
            </a:r>
            <a:endParaRPr lang="en-US" sz="5900" dirty="0">
              <a:latin typeface="Franklin Gothic Book" panose="020B0503020102020204"/>
            </a:endParaRPr>
          </a:p>
        </p:txBody>
      </p:sp>
      <p:sp>
        <p:nvSpPr>
          <p:cNvPr id="3" name="2 Rectángulo"/>
          <p:cNvSpPr/>
          <p:nvPr/>
        </p:nvSpPr>
        <p:spPr>
          <a:xfrm>
            <a:off x="876646" y="4819457"/>
            <a:ext cx="5940425" cy="707886"/>
          </a:xfrm>
          <a:prstGeom prst="rect">
            <a:avLst/>
          </a:prstGeom>
        </p:spPr>
        <p:txBody>
          <a:bodyPr>
            <a:spAutoFit/>
          </a:bodyPr>
          <a:lstStyle/>
          <a:p>
            <a:pPr lvl="0">
              <a:buFont typeface="Arial" pitchFamily="34" charset="0"/>
              <a:buChar char="•"/>
            </a:pPr>
            <a:r>
              <a:rPr lang="es-CO" dirty="0" smtClean="0">
                <a:solidFill>
                  <a:schemeClr val="bg1"/>
                </a:solidFill>
              </a:rPr>
              <a:t>Corporativo</a:t>
            </a:r>
          </a:p>
          <a:p>
            <a:pPr lvl="0">
              <a:buFont typeface="Arial" pitchFamily="34" charset="0"/>
              <a:buChar char="•"/>
            </a:pPr>
            <a:r>
              <a:rPr lang="es-CO" dirty="0" smtClean="0">
                <a:solidFill>
                  <a:schemeClr val="bg1"/>
                </a:solidFill>
              </a:rPr>
              <a:t>Tecnología</a:t>
            </a:r>
            <a:endParaRPr lang="es-CO" dirty="0">
              <a:solidFill>
                <a:schemeClr val="bg1"/>
              </a:solidFill>
            </a:endParaRPr>
          </a:p>
        </p:txBody>
      </p:sp>
    </p:spTree>
    <p:extLst>
      <p:ext uri="{BB962C8B-B14F-4D97-AF65-F5344CB8AC3E}">
        <p14:creationId xmlns:p14="http://schemas.microsoft.com/office/powerpoint/2010/main" xmlns="" val="1715363373"/>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Content Placeholder 13"/>
          <p:cNvSpPr txBox="1">
            <a:spLocks/>
          </p:cNvSpPr>
          <p:nvPr/>
        </p:nvSpPr>
        <p:spPr bwMode="auto">
          <a:xfrm>
            <a:off x="730179" y="1758354"/>
            <a:ext cx="10756708" cy="3771900"/>
          </a:xfrm>
          <a:prstGeom prst="rect">
            <a:avLst/>
          </a:prstGeom>
          <a:noFill/>
          <a:ln w="9525">
            <a:noFill/>
            <a:miter lim="800000"/>
            <a:headEnd/>
            <a:tailEnd/>
          </a:ln>
        </p:spPr>
        <p:txBody>
          <a:bodyPr lIns="0" tIns="0" rIns="0" bIns="0"/>
          <a:lstStyle/>
          <a:p>
            <a:pPr marL="0" lvl="1">
              <a:lnSpc>
                <a:spcPts val="2475"/>
              </a:lnSpc>
              <a:buFont typeface="Arial" charset="0"/>
              <a:buNone/>
            </a:pPr>
            <a:endParaRPr lang="es-CO" sz="1900">
              <a:solidFill>
                <a:srgbClr val="C98F4C"/>
              </a:solidFill>
              <a:latin typeface="Franklin Gothic Book" pitchFamily="34" charset="0"/>
            </a:endParaRPr>
          </a:p>
          <a:p>
            <a:pPr marL="0" lvl="1">
              <a:lnSpc>
                <a:spcPts val="2475"/>
              </a:lnSpc>
              <a:spcBef>
                <a:spcPts val="600"/>
              </a:spcBef>
              <a:spcAft>
                <a:spcPts val="1200"/>
              </a:spcAft>
              <a:buFont typeface="Arial" charset="0"/>
              <a:buNone/>
            </a:pPr>
            <a:r>
              <a:rPr lang="es-CO" sz="1900">
                <a:solidFill>
                  <a:srgbClr val="C98F4C"/>
                </a:solidFill>
                <a:latin typeface="Franklin Gothic Book" pitchFamily="34" charset="0"/>
              </a:rPr>
              <a:t> </a:t>
            </a:r>
          </a:p>
          <a:p>
            <a:pPr marL="0" lvl="1">
              <a:lnSpc>
                <a:spcPts val="2475"/>
              </a:lnSpc>
              <a:spcBef>
                <a:spcPts val="600"/>
              </a:spcBef>
              <a:spcAft>
                <a:spcPts val="1200"/>
              </a:spcAft>
              <a:buFont typeface="Arial" charset="0"/>
              <a:buNone/>
            </a:pPr>
            <a:endParaRPr lang="es-CO" sz="1900">
              <a:solidFill>
                <a:srgbClr val="C98F4C"/>
              </a:solidFill>
              <a:latin typeface="Franklin Gothic Book" pitchFamily="34" charset="0"/>
            </a:endParaRPr>
          </a:p>
          <a:p>
            <a:pPr marL="0" lvl="1">
              <a:lnSpc>
                <a:spcPts val="2475"/>
              </a:lnSpc>
              <a:spcBef>
                <a:spcPts val="600"/>
              </a:spcBef>
              <a:spcAft>
                <a:spcPts val="1200"/>
              </a:spcAft>
              <a:buFont typeface="Arial" charset="0"/>
              <a:buNone/>
            </a:pPr>
            <a:r>
              <a:rPr lang="es-CO" sz="1900">
                <a:solidFill>
                  <a:srgbClr val="C98F4C"/>
                </a:solidFill>
                <a:latin typeface="Franklin Gothic Book" pitchFamily="34" charset="0"/>
              </a:rPr>
              <a:t> </a:t>
            </a:r>
          </a:p>
          <a:p>
            <a:pPr>
              <a:lnSpc>
                <a:spcPts val="2475"/>
              </a:lnSpc>
              <a:spcBef>
                <a:spcPts val="600"/>
              </a:spcBef>
              <a:spcAft>
                <a:spcPts val="1200"/>
              </a:spcAft>
              <a:buFont typeface="Arial" charset="0"/>
              <a:buNone/>
            </a:pPr>
            <a:endParaRPr lang="es-ES_tradnl" sz="1900">
              <a:solidFill>
                <a:srgbClr val="C98F4C"/>
              </a:solidFill>
              <a:latin typeface="Franklin Gothic Book" pitchFamily="34" charset="0"/>
            </a:endParaRPr>
          </a:p>
          <a:p>
            <a:pPr>
              <a:lnSpc>
                <a:spcPts val="2475"/>
              </a:lnSpc>
              <a:spcBef>
                <a:spcPts val="600"/>
              </a:spcBef>
              <a:spcAft>
                <a:spcPts val="1200"/>
              </a:spcAft>
              <a:buFont typeface="Arial" charset="0"/>
              <a:buNone/>
            </a:pPr>
            <a:endParaRPr lang="es-ES_tradnl" sz="1900">
              <a:solidFill>
                <a:srgbClr val="C98F4C"/>
              </a:solidFill>
              <a:latin typeface="Franklin Gothic Book" pitchFamily="34" charset="0"/>
            </a:endParaRPr>
          </a:p>
          <a:p>
            <a:pPr>
              <a:lnSpc>
                <a:spcPts val="2475"/>
              </a:lnSpc>
              <a:spcBef>
                <a:spcPts val="600"/>
              </a:spcBef>
              <a:spcAft>
                <a:spcPts val="1200"/>
              </a:spcAft>
              <a:buFont typeface="Arial" charset="0"/>
              <a:buNone/>
            </a:pPr>
            <a:endParaRPr lang="es-ES_tradnl" sz="1900">
              <a:solidFill>
                <a:srgbClr val="C98F4C"/>
              </a:solidFill>
              <a:latin typeface="Franklin Gothic Book" pitchFamily="34" charset="0"/>
            </a:endParaRPr>
          </a:p>
        </p:txBody>
      </p:sp>
      <p:sp>
        <p:nvSpPr>
          <p:cNvPr id="6" name="1 Título"/>
          <p:cNvSpPr txBox="1">
            <a:spLocks/>
          </p:cNvSpPr>
          <p:nvPr/>
        </p:nvSpPr>
        <p:spPr bwMode="auto">
          <a:xfrm>
            <a:off x="0" y="13527"/>
            <a:ext cx="9631814" cy="533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defPPr>
              <a:defRPr lang="en-US"/>
            </a:defPPr>
            <a:lvl1pPr eaLnBrk="0" hangingPunct="0">
              <a:lnSpc>
                <a:spcPct val="85000"/>
              </a:lnSpc>
              <a:defRPr sz="3600">
                <a:solidFill>
                  <a:srgbClr val="002060"/>
                </a:solidFill>
                <a:latin typeface="+mj-lt"/>
                <a:cs typeface="Calibri" panose="020F050202020403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s-CO" dirty="0"/>
              <a:t>Objetivos Estratégicos</a:t>
            </a:r>
          </a:p>
        </p:txBody>
      </p:sp>
      <p:sp>
        <p:nvSpPr>
          <p:cNvPr id="17" name="16 Rectángulo"/>
          <p:cNvSpPr/>
          <p:nvPr/>
        </p:nvSpPr>
        <p:spPr>
          <a:xfrm>
            <a:off x="113689" y="1817512"/>
            <a:ext cx="11373198" cy="1643527"/>
          </a:xfrm>
          <a:prstGeom prst="rect">
            <a:avLst/>
          </a:prstGeom>
        </p:spPr>
        <p:txBody>
          <a:bodyPr wrap="square">
            <a:spAutoFit/>
          </a:bodyPr>
          <a:lstStyle/>
          <a:p>
            <a:pPr algn="just">
              <a:lnSpc>
                <a:spcPct val="120000"/>
              </a:lnSpc>
            </a:pPr>
            <a:r>
              <a:rPr lang="es-CO" sz="2800" dirty="0">
                <a:solidFill>
                  <a:srgbClr val="0070C0"/>
                </a:solidFill>
              </a:rPr>
              <a:t>En el año 2025 la BMC será una compañía con ingresos de COP 100.000 MM y un margen Ebitda del 30%”, y un 30% de ingresos en nuevos negocios.</a:t>
            </a:r>
          </a:p>
        </p:txBody>
      </p:sp>
      <p:graphicFrame>
        <p:nvGraphicFramePr>
          <p:cNvPr id="18" name="8 Marcador de contenido"/>
          <p:cNvGraphicFramePr>
            <a:graphicFrameLocks noGrp="1"/>
          </p:cNvGraphicFramePr>
          <p:nvPr>
            <p:ph sz="quarter" idx="15"/>
            <p:extLst>
              <p:ext uri="{D42A27DB-BD31-4B8C-83A1-F6EECF244321}">
                <p14:modId xmlns:p14="http://schemas.microsoft.com/office/powerpoint/2010/main" xmlns="" val="4277519540"/>
              </p:ext>
            </p:extLst>
          </p:nvPr>
        </p:nvGraphicFramePr>
        <p:xfrm>
          <a:off x="113689" y="3644304"/>
          <a:ext cx="11485418" cy="2881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ángulo 18"/>
          <p:cNvSpPr/>
          <p:nvPr/>
        </p:nvSpPr>
        <p:spPr>
          <a:xfrm>
            <a:off x="113689" y="1086427"/>
            <a:ext cx="11373198" cy="40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s-CO" sz="3600" b="1" dirty="0">
                <a:solidFill>
                  <a:srgbClr val="002060"/>
                </a:solidFill>
                <a:latin typeface="Calibri" panose="020F0502020204030204" pitchFamily="34" charset="0"/>
                <a:cs typeface="Calibri" panose="020F0502020204030204" pitchFamily="34" charset="0"/>
              </a:rPr>
              <a:t>Mega 2015 - 2025</a:t>
            </a:r>
          </a:p>
        </p:txBody>
      </p:sp>
    </p:spTree>
    <p:extLst>
      <p:ext uri="{BB962C8B-B14F-4D97-AF65-F5344CB8AC3E}">
        <p14:creationId xmlns:p14="http://schemas.microsoft.com/office/powerpoint/2010/main" xmlns="" val="357760089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44468" y="22089"/>
            <a:ext cx="9453043" cy="914402"/>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defTabSz="984250" eaLnBrk="0" fontAlgn="base" hangingPunct="0">
              <a:lnSpc>
                <a:spcPct val="85000"/>
              </a:lnSpc>
              <a:spcAft>
                <a:spcPct val="0"/>
              </a:spcAft>
            </a:pPr>
            <a:r>
              <a:rPr lang="es-CO" sz="3600" dirty="0">
                <a:solidFill>
                  <a:srgbClr val="002060"/>
                </a:solidFill>
                <a:latin typeface="Franklin Gothic Book" panose="020B0503020102020204" pitchFamily="34" charset="0"/>
                <a:cs typeface="Calibri" panose="020F0502020204030204" pitchFamily="34" charset="0"/>
              </a:rPr>
              <a:t>Plan Estratégico de la Bolsa</a:t>
            </a:r>
            <a:br>
              <a:rPr lang="es-CO" sz="3600" dirty="0">
                <a:solidFill>
                  <a:srgbClr val="002060"/>
                </a:solidFill>
                <a:latin typeface="Franklin Gothic Book" panose="020B0503020102020204" pitchFamily="34" charset="0"/>
                <a:cs typeface="Calibri" panose="020F0502020204030204" pitchFamily="34" charset="0"/>
              </a:rPr>
            </a:br>
            <a:r>
              <a:rPr lang="es-CO" sz="2400" dirty="0">
                <a:solidFill>
                  <a:srgbClr val="002060"/>
                </a:solidFill>
                <a:latin typeface="Franklin Gothic Book" panose="020B0503020102020204" pitchFamily="34" charset="0"/>
                <a:cs typeface="Calibri" panose="020F0502020204030204" pitchFamily="34" charset="0"/>
              </a:rPr>
              <a:t>Horizontes de crecimiento</a:t>
            </a:r>
          </a:p>
        </p:txBody>
      </p:sp>
      <p:sp>
        <p:nvSpPr>
          <p:cNvPr id="15" name="14 Arco"/>
          <p:cNvSpPr/>
          <p:nvPr/>
        </p:nvSpPr>
        <p:spPr>
          <a:xfrm rot="16200000">
            <a:off x="2347274" y="4467628"/>
            <a:ext cx="2143140" cy="3269414"/>
          </a:xfrm>
          <a:prstGeom prst="arc">
            <a:avLst>
              <a:gd name="adj1" fmla="val 15908618"/>
              <a:gd name="adj2" fmla="val 2497606"/>
            </a:avLst>
          </a:prstGeom>
          <a:ln>
            <a:solidFill>
              <a:srgbClr val="00B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latin typeface="Franklin Gothic Book" panose="020B0503020102020204"/>
            </a:endParaRPr>
          </a:p>
        </p:txBody>
      </p:sp>
      <p:sp>
        <p:nvSpPr>
          <p:cNvPr id="17" name="16 Arco"/>
          <p:cNvSpPr/>
          <p:nvPr/>
        </p:nvSpPr>
        <p:spPr>
          <a:xfrm rot="16200000">
            <a:off x="4418976" y="4181876"/>
            <a:ext cx="2143140" cy="3269414"/>
          </a:xfrm>
          <a:prstGeom prst="arc">
            <a:avLst>
              <a:gd name="adj1" fmla="val 15908618"/>
              <a:gd name="adj2" fmla="val 2497606"/>
            </a:avLst>
          </a:prstGeom>
          <a:ln>
            <a:solidFill>
              <a:srgbClr val="00B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latin typeface="Franklin Gothic Book" panose="020B0503020102020204"/>
            </a:endParaRPr>
          </a:p>
        </p:txBody>
      </p:sp>
      <p:sp>
        <p:nvSpPr>
          <p:cNvPr id="18" name="17 Arco"/>
          <p:cNvSpPr/>
          <p:nvPr/>
        </p:nvSpPr>
        <p:spPr>
          <a:xfrm rot="16200000">
            <a:off x="6562116" y="3967562"/>
            <a:ext cx="2143140" cy="3269414"/>
          </a:xfrm>
          <a:prstGeom prst="arc">
            <a:avLst>
              <a:gd name="adj1" fmla="val 15908618"/>
              <a:gd name="adj2" fmla="val 2497606"/>
            </a:avLst>
          </a:prstGeom>
          <a:ln>
            <a:solidFill>
              <a:srgbClr val="00B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latin typeface="Franklin Gothic Book" panose="020B0503020102020204"/>
            </a:endParaRPr>
          </a:p>
        </p:txBody>
      </p:sp>
      <p:sp>
        <p:nvSpPr>
          <p:cNvPr id="19" name="18 Arco"/>
          <p:cNvSpPr/>
          <p:nvPr/>
        </p:nvSpPr>
        <p:spPr>
          <a:xfrm rot="16200000">
            <a:off x="8705256" y="3681810"/>
            <a:ext cx="2143140" cy="3269414"/>
          </a:xfrm>
          <a:prstGeom prst="arc">
            <a:avLst>
              <a:gd name="adj1" fmla="val 15908618"/>
              <a:gd name="adj2" fmla="val 2497606"/>
            </a:avLst>
          </a:prstGeom>
          <a:ln>
            <a:solidFill>
              <a:srgbClr val="00B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latin typeface="Franklin Gothic Book" panose="020B0503020102020204"/>
            </a:endParaRPr>
          </a:p>
        </p:txBody>
      </p:sp>
      <p:grpSp>
        <p:nvGrpSpPr>
          <p:cNvPr id="2" name="23 Grupo"/>
          <p:cNvGrpSpPr/>
          <p:nvPr/>
        </p:nvGrpSpPr>
        <p:grpSpPr>
          <a:xfrm>
            <a:off x="1290073" y="1530303"/>
            <a:ext cx="9264204" cy="4430744"/>
            <a:chOff x="284926" y="1214422"/>
            <a:chExt cx="8501916" cy="4430744"/>
          </a:xfrm>
        </p:grpSpPr>
        <p:cxnSp>
          <p:nvCxnSpPr>
            <p:cNvPr id="7" name="6 Conector recto de flecha"/>
            <p:cNvCxnSpPr/>
            <p:nvPr/>
          </p:nvCxnSpPr>
          <p:spPr>
            <a:xfrm>
              <a:off x="285720" y="5643578"/>
              <a:ext cx="8501122"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8 Conector recto de flecha"/>
            <p:cNvCxnSpPr/>
            <p:nvPr/>
          </p:nvCxnSpPr>
          <p:spPr>
            <a:xfrm rot="5400000" flipH="1" flipV="1">
              <a:off x="-1929652" y="3429000"/>
              <a:ext cx="4429950" cy="7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10 Conector recto"/>
            <p:cNvCxnSpPr/>
            <p:nvPr/>
          </p:nvCxnSpPr>
          <p:spPr>
            <a:xfrm rot="5400000" flipH="1" flipV="1">
              <a:off x="177769" y="3464719"/>
              <a:ext cx="4358512" cy="794"/>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2" name="11 Conector recto"/>
            <p:cNvCxnSpPr/>
            <p:nvPr/>
          </p:nvCxnSpPr>
          <p:spPr>
            <a:xfrm rot="5400000" flipH="1" flipV="1">
              <a:off x="2357422" y="3429000"/>
              <a:ext cx="4429156" cy="158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3" name="12 Conector recto"/>
            <p:cNvCxnSpPr/>
            <p:nvPr/>
          </p:nvCxnSpPr>
          <p:spPr>
            <a:xfrm rot="5400000" flipH="1" flipV="1">
              <a:off x="4536281" y="3464719"/>
              <a:ext cx="4357718" cy="1588"/>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0" name="19 Elipse"/>
            <p:cNvSpPr/>
            <p:nvPr/>
          </p:nvSpPr>
          <p:spPr bwMode="auto">
            <a:xfrm>
              <a:off x="357158" y="3429000"/>
              <a:ext cx="1928826" cy="1143008"/>
            </a:xfrm>
            <a:prstGeom prst="ellipse">
              <a:avLst/>
            </a:prstGeom>
            <a:solidFill>
              <a:srgbClr val="002060"/>
            </a:solidFill>
            <a:ln>
              <a:headEnd/>
              <a:tailEnd/>
            </a:ln>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eaLnBrk="0" hangingPunct="0">
                <a:buClr>
                  <a:srgbClr val="FF6600"/>
                </a:buClr>
              </a:pPr>
              <a:r>
                <a:rPr lang="es-CO" sz="1400" b="1" dirty="0">
                  <a:latin typeface="Franklin Gothic Book" panose="020B0503020102020204"/>
                </a:rPr>
                <a:t>Financiación no bancaria</a:t>
              </a:r>
            </a:p>
          </p:txBody>
        </p:sp>
        <p:sp>
          <p:nvSpPr>
            <p:cNvPr id="21" name="20 Elipse"/>
            <p:cNvSpPr/>
            <p:nvPr/>
          </p:nvSpPr>
          <p:spPr bwMode="auto">
            <a:xfrm>
              <a:off x="2571736" y="3214686"/>
              <a:ext cx="1714512" cy="1143008"/>
            </a:xfrm>
            <a:prstGeom prst="ellipse">
              <a:avLst/>
            </a:prstGeom>
            <a:solidFill>
              <a:srgbClr val="0070C0"/>
            </a:solidFill>
            <a:ln>
              <a:headEnd/>
              <a:tailEnd/>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eaLnBrk="0" hangingPunct="0">
                <a:buClr>
                  <a:srgbClr val="FF6600"/>
                </a:buClr>
              </a:pPr>
              <a:r>
                <a:rPr lang="es-CO" sz="1400" b="1" dirty="0">
                  <a:latin typeface="Franklin Gothic Book" panose="020B0503020102020204"/>
                </a:rPr>
                <a:t>Creación de mercados eficientes</a:t>
              </a:r>
            </a:p>
          </p:txBody>
        </p:sp>
        <p:sp>
          <p:nvSpPr>
            <p:cNvPr id="22" name="21 Elipse"/>
            <p:cNvSpPr/>
            <p:nvPr/>
          </p:nvSpPr>
          <p:spPr bwMode="auto">
            <a:xfrm>
              <a:off x="4786314" y="3000372"/>
              <a:ext cx="1714512" cy="1143008"/>
            </a:xfrm>
            <a:prstGeom prst="ellipse">
              <a:avLst/>
            </a:prstGeom>
            <a:solidFill>
              <a:srgbClr val="6BADF5"/>
            </a:solid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eaLnBrk="0" hangingPunct="0">
                <a:buClr>
                  <a:srgbClr val="FF6600"/>
                </a:buClr>
              </a:pPr>
              <a:r>
                <a:rPr lang="es-CO" sz="1400" b="1" dirty="0">
                  <a:latin typeface="Franklin Gothic Book" panose="020B0503020102020204"/>
                </a:rPr>
                <a:t>Negocio de información</a:t>
              </a:r>
            </a:p>
          </p:txBody>
        </p:sp>
        <p:sp>
          <p:nvSpPr>
            <p:cNvPr id="27" name="26 Elipse"/>
            <p:cNvSpPr/>
            <p:nvPr/>
          </p:nvSpPr>
          <p:spPr bwMode="auto">
            <a:xfrm>
              <a:off x="7072330" y="2643182"/>
              <a:ext cx="1714512" cy="1143008"/>
            </a:xfrm>
            <a:prstGeom prst="ellipse">
              <a:avLst/>
            </a:prstGeom>
            <a:solidFill>
              <a:srgbClr val="00B050"/>
            </a:solidFill>
            <a:ln>
              <a:headEnd/>
              <a:tailEnd/>
            </a:ln>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eaLnBrk="0" hangingPunct="0">
                <a:buClr>
                  <a:srgbClr val="FF6600"/>
                </a:buClr>
              </a:pPr>
              <a:r>
                <a:rPr lang="es-CO" sz="1400" b="1" dirty="0">
                  <a:latin typeface="Franklin Gothic Book" panose="020B0503020102020204"/>
                </a:rPr>
                <a:t>Mercado de facturas</a:t>
              </a:r>
            </a:p>
          </p:txBody>
        </p:sp>
        <p:sp>
          <p:nvSpPr>
            <p:cNvPr id="28" name="27 CuadroTexto"/>
            <p:cNvSpPr txBox="1"/>
            <p:nvPr/>
          </p:nvSpPr>
          <p:spPr>
            <a:xfrm>
              <a:off x="642910" y="4929198"/>
              <a:ext cx="1131572" cy="584775"/>
            </a:xfrm>
            <a:prstGeom prst="rect">
              <a:avLst/>
            </a:prstGeom>
            <a:noFill/>
          </p:spPr>
          <p:txBody>
            <a:bodyPr wrap="none" rtlCol="0">
              <a:spAutoFit/>
            </a:bodyPr>
            <a:lstStyle/>
            <a:p>
              <a:r>
                <a:rPr lang="es-CO" sz="1600" dirty="0">
                  <a:latin typeface="Franklin Gothic Book" panose="020B0503020102020204"/>
                </a:rPr>
                <a:t>Horizonte 1</a:t>
              </a:r>
            </a:p>
            <a:p>
              <a:r>
                <a:rPr lang="es-CO" sz="1600" dirty="0">
                  <a:latin typeface="Franklin Gothic Book" panose="020B0503020102020204"/>
                </a:rPr>
                <a:t>Explotar</a:t>
              </a:r>
            </a:p>
          </p:txBody>
        </p:sp>
        <p:sp>
          <p:nvSpPr>
            <p:cNvPr id="29" name="28 CuadroTexto"/>
            <p:cNvSpPr txBox="1"/>
            <p:nvPr/>
          </p:nvSpPr>
          <p:spPr>
            <a:xfrm>
              <a:off x="2786050" y="4714884"/>
              <a:ext cx="1131572" cy="584775"/>
            </a:xfrm>
            <a:prstGeom prst="rect">
              <a:avLst/>
            </a:prstGeom>
            <a:noFill/>
          </p:spPr>
          <p:txBody>
            <a:bodyPr wrap="none" rtlCol="0">
              <a:spAutoFit/>
            </a:bodyPr>
            <a:lstStyle/>
            <a:p>
              <a:r>
                <a:rPr lang="es-CO" sz="1600" dirty="0">
                  <a:latin typeface="Franklin Gothic Book" panose="020B0503020102020204"/>
                </a:rPr>
                <a:t>Horizonte 2</a:t>
              </a:r>
            </a:p>
            <a:p>
              <a:r>
                <a:rPr lang="es-CO" sz="1600" dirty="0">
                  <a:latin typeface="Franklin Gothic Book" panose="020B0503020102020204"/>
                </a:rPr>
                <a:t>Escalar</a:t>
              </a:r>
            </a:p>
          </p:txBody>
        </p:sp>
        <p:sp>
          <p:nvSpPr>
            <p:cNvPr id="30" name="29 CuadroTexto"/>
            <p:cNvSpPr txBox="1"/>
            <p:nvPr/>
          </p:nvSpPr>
          <p:spPr>
            <a:xfrm>
              <a:off x="5001697" y="4429132"/>
              <a:ext cx="1288981" cy="584775"/>
            </a:xfrm>
            <a:prstGeom prst="rect">
              <a:avLst/>
            </a:prstGeom>
            <a:noFill/>
          </p:spPr>
          <p:txBody>
            <a:bodyPr wrap="none" rtlCol="0">
              <a:spAutoFit/>
            </a:bodyPr>
            <a:lstStyle/>
            <a:p>
              <a:r>
                <a:rPr lang="es-CO" sz="1600" dirty="0">
                  <a:latin typeface="Franklin Gothic Book" panose="020B0503020102020204"/>
                </a:rPr>
                <a:t>Horizonte 3</a:t>
              </a:r>
            </a:p>
            <a:p>
              <a:r>
                <a:rPr lang="es-CO" sz="1600" dirty="0">
                  <a:latin typeface="Franklin Gothic Book" panose="020B0503020102020204"/>
                </a:rPr>
                <a:t>Experimentar</a:t>
              </a:r>
            </a:p>
          </p:txBody>
        </p:sp>
        <p:sp>
          <p:nvSpPr>
            <p:cNvPr id="31" name="30 CuadroTexto"/>
            <p:cNvSpPr txBox="1"/>
            <p:nvPr/>
          </p:nvSpPr>
          <p:spPr>
            <a:xfrm>
              <a:off x="7358082" y="4286256"/>
              <a:ext cx="1131572" cy="584775"/>
            </a:xfrm>
            <a:prstGeom prst="rect">
              <a:avLst/>
            </a:prstGeom>
            <a:noFill/>
          </p:spPr>
          <p:txBody>
            <a:bodyPr wrap="none" rtlCol="0">
              <a:spAutoFit/>
            </a:bodyPr>
            <a:lstStyle/>
            <a:p>
              <a:r>
                <a:rPr lang="es-CO" sz="1600" dirty="0">
                  <a:latin typeface="Franklin Gothic Book" panose="020B0503020102020204"/>
                </a:rPr>
                <a:t>Horizonte 4</a:t>
              </a:r>
            </a:p>
            <a:p>
              <a:r>
                <a:rPr lang="es-CO" sz="1600" dirty="0">
                  <a:latin typeface="Franklin Gothic Book" panose="020B0503020102020204"/>
                </a:rPr>
                <a:t>Explorar</a:t>
              </a:r>
            </a:p>
          </p:txBody>
        </p:sp>
      </p:grpSp>
    </p:spTree>
    <p:extLst>
      <p:ext uri="{BB962C8B-B14F-4D97-AF65-F5344CB8AC3E}">
        <p14:creationId xmlns:p14="http://schemas.microsoft.com/office/powerpoint/2010/main" xmlns="" val="12977127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2044817" y="1905001"/>
            <a:ext cx="7781756" cy="2225262"/>
          </a:xfrm>
        </p:spPr>
        <p:txBody>
          <a:bodyPr/>
          <a:lstStyle/>
          <a:p>
            <a:pPr lvl="0"/>
            <a:r>
              <a:rPr lang="es-CO" dirty="0" smtClean="0"/>
              <a:t>Organigrama</a:t>
            </a:r>
            <a:endParaRPr lang="es-CO" dirty="0"/>
          </a:p>
        </p:txBody>
      </p:sp>
      <p:sp>
        <p:nvSpPr>
          <p:cNvPr id="3" name="2 Rectángulo"/>
          <p:cNvSpPr/>
          <p:nvPr/>
        </p:nvSpPr>
        <p:spPr>
          <a:xfrm>
            <a:off x="1414368" y="4844955"/>
            <a:ext cx="5940425" cy="1015663"/>
          </a:xfrm>
          <a:prstGeom prst="rect">
            <a:avLst/>
          </a:prstGeom>
        </p:spPr>
        <p:txBody>
          <a:bodyPr>
            <a:spAutoFit/>
          </a:bodyPr>
          <a:lstStyle/>
          <a:p>
            <a:pPr lvl="0"/>
            <a:r>
              <a:rPr lang="es-CO" dirty="0" smtClean="0">
                <a:solidFill>
                  <a:schemeClr val="bg1"/>
                </a:solidFill>
              </a:rPr>
              <a:t>Objetivos</a:t>
            </a:r>
          </a:p>
          <a:p>
            <a:pPr lvl="0"/>
            <a:r>
              <a:rPr lang="es-CO" dirty="0" smtClean="0">
                <a:solidFill>
                  <a:schemeClr val="bg1"/>
                </a:solidFill>
              </a:rPr>
              <a:t>Funciones y Responsabilidades </a:t>
            </a:r>
          </a:p>
          <a:p>
            <a:pPr lvl="0"/>
            <a:r>
              <a:rPr lang="es-CO" dirty="0" smtClean="0">
                <a:solidFill>
                  <a:schemeClr val="bg1"/>
                </a:solidFill>
              </a:rPr>
              <a:t>Número de Cargos Asignados</a:t>
            </a:r>
            <a:endParaRPr lang="es-CO" dirty="0">
              <a:solidFill>
                <a:schemeClr val="bg1"/>
              </a:solidFill>
            </a:endParaRPr>
          </a:p>
        </p:txBody>
      </p:sp>
    </p:spTree>
    <p:extLst>
      <p:ext uri="{BB962C8B-B14F-4D97-AF65-F5344CB8AC3E}">
        <p14:creationId xmlns:p14="http://schemas.microsoft.com/office/powerpoint/2010/main" xmlns="" val="3120695480"/>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idx="4294967295"/>
          </p:nvPr>
        </p:nvSpPr>
        <p:spPr>
          <a:xfrm>
            <a:off x="0" y="3172"/>
            <a:ext cx="9426633" cy="914402"/>
          </a:xfr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r>
              <a:rPr lang="es-ES" sz="3600" dirty="0">
                <a:solidFill>
                  <a:srgbClr val="002060"/>
                </a:solidFill>
                <a:latin typeface="+mj-lt"/>
                <a:cs typeface="Calibri" panose="020F0502020204030204" pitchFamily="34" charset="0"/>
              </a:rPr>
              <a:t>Estructura Organizacional</a:t>
            </a:r>
            <a:endParaRPr lang="en-US" sz="3600" dirty="0">
              <a:solidFill>
                <a:srgbClr val="002060"/>
              </a:solidFill>
              <a:latin typeface="+mj-lt"/>
              <a:cs typeface="Calibri" panose="020F0502020204030204" pitchFamily="34" charset="0"/>
            </a:endParaRPr>
          </a:p>
        </p:txBody>
      </p:sp>
      <p:sp>
        <p:nvSpPr>
          <p:cNvPr id="37" name="26 CuadroTexto"/>
          <p:cNvSpPr txBox="1">
            <a:spLocks noChangeArrowheads="1"/>
          </p:cNvSpPr>
          <p:nvPr/>
        </p:nvSpPr>
        <p:spPr bwMode="auto">
          <a:xfrm>
            <a:off x="315884" y="1360696"/>
            <a:ext cx="11022676" cy="4013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sz="2400" b="1" u="sng" dirty="0">
                <a:solidFill>
                  <a:srgbClr val="00B050"/>
                </a:solidFill>
                <a:latin typeface="+mn-lt"/>
                <a:cs typeface="Arial" pitchFamily="34" charset="0"/>
              </a:rPr>
              <a:t>Introducción</a:t>
            </a:r>
          </a:p>
          <a:p>
            <a:pPr>
              <a:lnSpc>
                <a:spcPct val="120000"/>
              </a:lnSpc>
            </a:pPr>
            <a:endParaRPr lang="es-CO" altLang="es-ES_tradnl" sz="1000" u="sng" dirty="0">
              <a:solidFill>
                <a:srgbClr val="897C57"/>
              </a:solidFill>
              <a:latin typeface="+mn-lt"/>
              <a:cs typeface="Arial" pitchFamily="34" charset="0"/>
            </a:endParaRPr>
          </a:p>
          <a:p>
            <a:pPr marL="90488" indent="-14288" algn="just">
              <a:defRPr/>
            </a:pPr>
            <a:r>
              <a:rPr lang="es-CO" altLang="es-CO" dirty="0">
                <a:solidFill>
                  <a:srgbClr val="002060"/>
                </a:solidFill>
                <a:latin typeface="+mn-lt"/>
                <a:cs typeface="Arial" pitchFamily="34" charset="0"/>
              </a:rPr>
              <a:t>Como parte de la estrategia de la Bolsa planteada para el periodo 2015 a 2025 con la MEGA de alcanzar unos ingresos de $ 100 mil millones, con un margen EBITDA de 30%; se diseño una arquitectura institucional que respondiera a estos retos, asegurara una gestión de calidad y propiciara escenarios de optimización de procesos e identificación de oportunidades de negocio.</a:t>
            </a:r>
          </a:p>
          <a:p>
            <a:pPr marL="90488" indent="-14288" algn="just">
              <a:defRPr/>
            </a:pPr>
            <a:endParaRPr lang="es-CO" altLang="es-CO" dirty="0">
              <a:solidFill>
                <a:srgbClr val="002060"/>
              </a:solidFill>
              <a:latin typeface="+mn-lt"/>
              <a:cs typeface="Arial" pitchFamily="34" charset="0"/>
            </a:endParaRPr>
          </a:p>
          <a:p>
            <a:pPr marL="90488" indent="-14288" algn="just">
              <a:defRPr/>
            </a:pPr>
            <a:r>
              <a:rPr lang="es-CO" altLang="es-CO" dirty="0">
                <a:solidFill>
                  <a:srgbClr val="002060"/>
                </a:solidFill>
                <a:latin typeface="+mn-lt"/>
                <a:cs typeface="Arial" pitchFamily="34" charset="0"/>
              </a:rPr>
              <a:t>En este sentido, la estructura organizacional de la Bolsa se fundamenta en los individuos y sus relaciones con los demás, potenciando las competencias y habilidades de cada uno de los elementos que la integran, propiciando el trabajo en equipo y la construcción de sinergias que aseguren los mejores resultados para la organización.</a:t>
            </a:r>
          </a:p>
          <a:p>
            <a:pPr marL="90488" indent="-14288" algn="just">
              <a:defRPr/>
            </a:pPr>
            <a:endParaRPr lang="es-CO" altLang="es-CO" dirty="0">
              <a:solidFill>
                <a:srgbClr val="002060"/>
              </a:solidFill>
              <a:latin typeface="+mn-lt"/>
              <a:cs typeface="Arial" pitchFamily="34" charset="0"/>
            </a:endParaRPr>
          </a:p>
          <a:p>
            <a:pPr marL="90488" indent="-14288" algn="just">
              <a:defRPr/>
            </a:pPr>
            <a:r>
              <a:rPr lang="es-CO" altLang="es-CO" dirty="0">
                <a:solidFill>
                  <a:srgbClr val="002060"/>
                </a:solidFill>
                <a:latin typeface="+mn-lt"/>
                <a:cs typeface="Arial" pitchFamily="34" charset="0"/>
              </a:rPr>
              <a:t>A continuación el detalle de la misma.</a:t>
            </a:r>
          </a:p>
        </p:txBody>
      </p:sp>
    </p:spTree>
    <p:extLst>
      <p:ext uri="{BB962C8B-B14F-4D97-AF65-F5344CB8AC3E}">
        <p14:creationId xmlns:p14="http://schemas.microsoft.com/office/powerpoint/2010/main" xmlns="" val="34542834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Marcador de texto"/>
          <p:cNvSpPr txBox="1">
            <a:spLocks/>
          </p:cNvSpPr>
          <p:nvPr/>
        </p:nvSpPr>
        <p:spPr>
          <a:xfrm>
            <a:off x="335437" y="239103"/>
            <a:ext cx="10098723" cy="451948"/>
          </a:xfrm>
          <a:prstGeom prst="rect">
            <a:avLst/>
          </a:prstGeom>
        </p:spPr>
        <p:txBody>
          <a:bodyPr/>
          <a:lstStyle/>
          <a:p>
            <a:pPr marL="0" marR="0" lvl="0" indent="0" algn="l" defTabSz="984250" rtl="0" eaLnBrk="0" fontAlgn="base" latinLnBrk="0" hangingPunct="0">
              <a:lnSpc>
                <a:spcPct val="120000"/>
              </a:lnSpc>
              <a:spcBef>
                <a:spcPts val="650"/>
              </a:spcBef>
              <a:spcAft>
                <a:spcPts val="1288"/>
              </a:spcAft>
              <a:buClrTx/>
              <a:buSzTx/>
              <a:buFont typeface="Arial" charset="0"/>
              <a:buChar char="​"/>
              <a:tabLst/>
              <a:defRPr/>
            </a:pPr>
            <a:r>
              <a:rPr kumimoji="0" lang="es-CO" sz="4400" b="1" i="0" u="none" strike="noStrike" kern="1200" cap="none" spc="0" normalizeH="0" baseline="0" noProof="0" dirty="0" smtClean="0">
                <a:ln>
                  <a:noFill/>
                </a:ln>
                <a:solidFill>
                  <a:srgbClr val="3A8386"/>
                </a:solidFill>
                <a:effectLst/>
                <a:uLnTx/>
                <a:uFillTx/>
                <a:latin typeface="Calibri" pitchFamily="34" charset="0"/>
                <a:ea typeface="+mj-ea"/>
                <a:cs typeface="+mj-cs"/>
              </a:rPr>
              <a:t>4. Seguimiento Tareas.</a:t>
            </a:r>
          </a:p>
        </p:txBody>
      </p:sp>
      <p:graphicFrame>
        <p:nvGraphicFramePr>
          <p:cNvPr id="4" name="3 Diagrama"/>
          <p:cNvGraphicFramePr/>
          <p:nvPr/>
        </p:nvGraphicFramePr>
        <p:xfrm>
          <a:off x="890608" y="1861457"/>
          <a:ext cx="9214908"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5 Rectángulo"/>
          <p:cNvSpPr/>
          <p:nvPr/>
        </p:nvSpPr>
        <p:spPr bwMode="auto">
          <a:xfrm>
            <a:off x="4530726" y="1066800"/>
            <a:ext cx="1733550" cy="450849"/>
          </a:xfrm>
          <a:prstGeom prst="rect">
            <a:avLst/>
          </a:prstGeom>
          <a:ln w="3175"/>
        </p:spPr>
        <p:style>
          <a:lnRef idx="2">
            <a:schemeClr val="accent4"/>
          </a:lnRef>
          <a:fillRef idx="1">
            <a:schemeClr val="lt1"/>
          </a:fillRef>
          <a:effectRef idx="0">
            <a:schemeClr val="accent4"/>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Asamblea de Accionistas</a:t>
            </a:r>
          </a:p>
        </p:txBody>
      </p:sp>
      <p:sp>
        <p:nvSpPr>
          <p:cNvPr id="17" name="16 Rectángulo">
            <a:hlinkClick r:id="rId2" action="ppaction://hlinksldjump"/>
          </p:cNvPr>
          <p:cNvSpPr/>
          <p:nvPr/>
        </p:nvSpPr>
        <p:spPr bwMode="auto">
          <a:xfrm>
            <a:off x="7137401" y="1517649"/>
            <a:ext cx="1735138" cy="347663"/>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Cámara Disciplinaria</a:t>
            </a:r>
          </a:p>
        </p:txBody>
      </p:sp>
      <p:sp>
        <p:nvSpPr>
          <p:cNvPr id="18" name="17 Rectángulo"/>
          <p:cNvSpPr/>
          <p:nvPr/>
        </p:nvSpPr>
        <p:spPr bwMode="auto">
          <a:xfrm>
            <a:off x="4522790" y="1870074"/>
            <a:ext cx="1735137" cy="295275"/>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Junta Directiva</a:t>
            </a:r>
          </a:p>
        </p:txBody>
      </p:sp>
      <p:sp>
        <p:nvSpPr>
          <p:cNvPr id="19" name="18 Rectángulo">
            <a:hlinkClick r:id="rId3" action="ppaction://hlinksldjump"/>
          </p:cNvPr>
          <p:cNvSpPr/>
          <p:nvPr/>
        </p:nvSpPr>
        <p:spPr bwMode="auto">
          <a:xfrm>
            <a:off x="2225676" y="2197099"/>
            <a:ext cx="1733550" cy="346075"/>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Área de Seguimiento</a:t>
            </a:r>
          </a:p>
        </p:txBody>
      </p:sp>
      <p:sp>
        <p:nvSpPr>
          <p:cNvPr id="24" name="23 Rectángulo">
            <a:hlinkClick r:id="rId2" action="ppaction://hlinksldjump"/>
          </p:cNvPr>
          <p:cNvSpPr/>
          <p:nvPr/>
        </p:nvSpPr>
        <p:spPr bwMode="auto">
          <a:xfrm>
            <a:off x="7164389" y="2197099"/>
            <a:ext cx="1733550" cy="346075"/>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Secretaria General</a:t>
            </a:r>
          </a:p>
        </p:txBody>
      </p:sp>
      <p:cxnSp>
        <p:nvCxnSpPr>
          <p:cNvPr id="27" name="26 Conector recto de flecha"/>
          <p:cNvCxnSpPr>
            <a:stCxn id="16" idx="2"/>
            <a:endCxn id="18" idx="0"/>
          </p:cNvCxnSpPr>
          <p:nvPr/>
        </p:nvCxnSpPr>
        <p:spPr bwMode="auto">
          <a:xfrm flipH="1">
            <a:off x="5390359" y="1517649"/>
            <a:ext cx="7142" cy="352425"/>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8" name="27 Forma"/>
          <p:cNvCxnSpPr>
            <a:stCxn id="16" idx="2"/>
            <a:endCxn id="17" idx="1"/>
          </p:cNvCxnSpPr>
          <p:nvPr/>
        </p:nvCxnSpPr>
        <p:spPr bwMode="auto">
          <a:xfrm rot="16200000" flipH="1">
            <a:off x="6180535" y="734615"/>
            <a:ext cx="173832" cy="1739900"/>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9" name="28 Forma"/>
          <p:cNvCxnSpPr>
            <a:stCxn id="18" idx="2"/>
            <a:endCxn id="19" idx="3"/>
          </p:cNvCxnSpPr>
          <p:nvPr/>
        </p:nvCxnSpPr>
        <p:spPr bwMode="auto">
          <a:xfrm rot="5400000">
            <a:off x="4572001" y="1552573"/>
            <a:ext cx="204788" cy="1430338"/>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0" name="29 Forma"/>
          <p:cNvCxnSpPr>
            <a:stCxn id="18" idx="2"/>
            <a:endCxn id="24" idx="1"/>
          </p:cNvCxnSpPr>
          <p:nvPr/>
        </p:nvCxnSpPr>
        <p:spPr bwMode="auto">
          <a:xfrm rot="16200000" flipH="1">
            <a:off x="6174979" y="1380727"/>
            <a:ext cx="204788" cy="1774031"/>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sp>
        <p:nvSpPr>
          <p:cNvPr id="31" name="30 Rectángulo"/>
          <p:cNvSpPr/>
          <p:nvPr/>
        </p:nvSpPr>
        <p:spPr bwMode="auto">
          <a:xfrm>
            <a:off x="4448175" y="2543174"/>
            <a:ext cx="1898650" cy="42998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Presidencia</a:t>
            </a:r>
          </a:p>
        </p:txBody>
      </p:sp>
      <p:cxnSp>
        <p:nvCxnSpPr>
          <p:cNvPr id="32" name="31 Conector recto de flecha"/>
          <p:cNvCxnSpPr>
            <a:stCxn id="18" idx="2"/>
            <a:endCxn id="31" idx="0"/>
          </p:cNvCxnSpPr>
          <p:nvPr/>
        </p:nvCxnSpPr>
        <p:spPr bwMode="auto">
          <a:xfrm>
            <a:off x="5390358" y="2165348"/>
            <a:ext cx="7142" cy="377826"/>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33" name="32 Rectángulo">
            <a:hlinkClick r:id="rId4" action="ppaction://hlinksldjump"/>
          </p:cNvPr>
          <p:cNvSpPr/>
          <p:nvPr/>
        </p:nvSpPr>
        <p:spPr bwMode="auto">
          <a:xfrm>
            <a:off x="6446839" y="3575049"/>
            <a:ext cx="1735138" cy="346075"/>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Dirección de Auditoría</a:t>
            </a:r>
          </a:p>
        </p:txBody>
      </p:sp>
      <p:sp>
        <p:nvSpPr>
          <p:cNvPr id="34" name="33 Rectángulo">
            <a:hlinkClick r:id="rId5" action="ppaction://hlinksldjump"/>
          </p:cNvPr>
          <p:cNvSpPr/>
          <p:nvPr/>
        </p:nvSpPr>
        <p:spPr bwMode="auto">
          <a:xfrm>
            <a:off x="6446840" y="3073399"/>
            <a:ext cx="1735137" cy="346075"/>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Dirección de Riesgos</a:t>
            </a:r>
          </a:p>
        </p:txBody>
      </p:sp>
      <p:sp>
        <p:nvSpPr>
          <p:cNvPr id="39" name="38 Rectángulo">
            <a:hlinkClick r:id="" action="ppaction://noaction"/>
          </p:cNvPr>
          <p:cNvSpPr/>
          <p:nvPr/>
        </p:nvSpPr>
        <p:spPr bwMode="auto">
          <a:xfrm>
            <a:off x="2041526" y="2947760"/>
            <a:ext cx="2208214" cy="594630"/>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Dir. Comunicaciones y </a:t>
            </a:r>
          </a:p>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Relaciones Públicas</a:t>
            </a:r>
          </a:p>
        </p:txBody>
      </p:sp>
      <p:cxnSp>
        <p:nvCxnSpPr>
          <p:cNvPr id="40" name="39 Forma"/>
          <p:cNvCxnSpPr>
            <a:stCxn id="31" idx="2"/>
            <a:endCxn id="33" idx="1"/>
          </p:cNvCxnSpPr>
          <p:nvPr/>
        </p:nvCxnSpPr>
        <p:spPr bwMode="auto">
          <a:xfrm rot="16200000" flipH="1">
            <a:off x="5534704" y="2835952"/>
            <a:ext cx="774930" cy="1049339"/>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41" name="40 Forma"/>
          <p:cNvCxnSpPr>
            <a:stCxn id="31" idx="2"/>
            <a:endCxn id="39" idx="3"/>
          </p:cNvCxnSpPr>
          <p:nvPr/>
        </p:nvCxnSpPr>
        <p:spPr bwMode="auto">
          <a:xfrm rot="5400000">
            <a:off x="4687662" y="2535235"/>
            <a:ext cx="271919" cy="1147760"/>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42" name="41 Forma"/>
          <p:cNvCxnSpPr>
            <a:stCxn id="31" idx="2"/>
            <a:endCxn id="34" idx="1"/>
          </p:cNvCxnSpPr>
          <p:nvPr/>
        </p:nvCxnSpPr>
        <p:spPr bwMode="auto">
          <a:xfrm rot="16200000" flipH="1">
            <a:off x="5785529" y="2585127"/>
            <a:ext cx="273280" cy="1049339"/>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sp>
        <p:nvSpPr>
          <p:cNvPr id="43" name="42 Rectángulo"/>
          <p:cNvSpPr/>
          <p:nvPr/>
        </p:nvSpPr>
        <p:spPr bwMode="auto">
          <a:xfrm>
            <a:off x="4441826" y="3971924"/>
            <a:ext cx="1898650" cy="523877"/>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Vicepresidencia Ejecutiva</a:t>
            </a:r>
          </a:p>
        </p:txBody>
      </p:sp>
      <p:cxnSp>
        <p:nvCxnSpPr>
          <p:cNvPr id="44" name="43 Conector recto de flecha"/>
          <p:cNvCxnSpPr>
            <a:stCxn id="31" idx="2"/>
            <a:endCxn id="43" idx="0"/>
          </p:cNvCxnSpPr>
          <p:nvPr/>
        </p:nvCxnSpPr>
        <p:spPr bwMode="auto">
          <a:xfrm flipH="1">
            <a:off x="5391152" y="2973157"/>
            <a:ext cx="6349" cy="998767"/>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45" name="44 Rectángulo">
            <a:hlinkClick r:id="rId6" action="ppaction://hlinksldjump"/>
          </p:cNvPr>
          <p:cNvSpPr/>
          <p:nvPr/>
        </p:nvSpPr>
        <p:spPr bwMode="auto">
          <a:xfrm>
            <a:off x="1597027" y="6045200"/>
            <a:ext cx="2023537" cy="74136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Vp de Mercados Eficiente </a:t>
            </a:r>
          </a:p>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Financiación  No Bancaria</a:t>
            </a:r>
          </a:p>
        </p:txBody>
      </p:sp>
      <p:sp>
        <p:nvSpPr>
          <p:cNvPr id="46" name="45 Rectángulo">
            <a:hlinkClick r:id="rId6" action="ppaction://hlinksldjump"/>
          </p:cNvPr>
          <p:cNvSpPr/>
          <p:nvPr/>
        </p:nvSpPr>
        <p:spPr bwMode="auto">
          <a:xfrm>
            <a:off x="3790952" y="6045200"/>
            <a:ext cx="2023537" cy="74136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Vp de Estudios Económicos y</a:t>
            </a:r>
          </a:p>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Desarrollo de Negocios</a:t>
            </a:r>
          </a:p>
        </p:txBody>
      </p:sp>
      <p:sp>
        <p:nvSpPr>
          <p:cNvPr id="47" name="46 Rectángulo">
            <a:hlinkClick r:id="" action="ppaction://noaction"/>
          </p:cNvPr>
          <p:cNvSpPr/>
          <p:nvPr/>
        </p:nvSpPr>
        <p:spPr bwMode="auto">
          <a:xfrm>
            <a:off x="8383589" y="6045201"/>
            <a:ext cx="2027236" cy="74136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Vp Financiera y </a:t>
            </a:r>
          </a:p>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Administrativa</a:t>
            </a:r>
          </a:p>
        </p:txBody>
      </p:sp>
      <p:sp>
        <p:nvSpPr>
          <p:cNvPr id="48" name="47 Rectángulo">
            <a:hlinkClick r:id="" action="ppaction://noaction"/>
          </p:cNvPr>
          <p:cNvSpPr/>
          <p:nvPr/>
        </p:nvSpPr>
        <p:spPr bwMode="auto">
          <a:xfrm>
            <a:off x="6154741" y="6045201"/>
            <a:ext cx="2027236" cy="74136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Vp de Operaciones</a:t>
            </a:r>
          </a:p>
        </p:txBody>
      </p:sp>
      <p:sp>
        <p:nvSpPr>
          <p:cNvPr id="49" name="48 Rectángulo">
            <a:hlinkClick r:id="rId5" action="ppaction://hlinksldjump"/>
          </p:cNvPr>
          <p:cNvSpPr/>
          <p:nvPr/>
        </p:nvSpPr>
        <p:spPr bwMode="auto">
          <a:xfrm>
            <a:off x="2041527" y="4397375"/>
            <a:ext cx="2122488" cy="539750"/>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Dirección de Gestión Humana</a:t>
            </a:r>
          </a:p>
        </p:txBody>
      </p:sp>
      <p:sp>
        <p:nvSpPr>
          <p:cNvPr id="50" name="49 Rectángulo">
            <a:hlinkClick r:id="rId5" action="ppaction://hlinksldjump"/>
          </p:cNvPr>
          <p:cNvSpPr/>
          <p:nvPr/>
        </p:nvSpPr>
        <p:spPr bwMode="auto">
          <a:xfrm>
            <a:off x="6446840" y="4397375"/>
            <a:ext cx="2122488" cy="539750"/>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Dirección Jurídica</a:t>
            </a:r>
          </a:p>
        </p:txBody>
      </p:sp>
      <p:cxnSp>
        <p:nvCxnSpPr>
          <p:cNvPr id="51" name="50 Forma"/>
          <p:cNvCxnSpPr>
            <a:stCxn id="43" idx="2"/>
            <a:endCxn id="49" idx="3"/>
          </p:cNvCxnSpPr>
          <p:nvPr/>
        </p:nvCxnSpPr>
        <p:spPr bwMode="auto">
          <a:xfrm rot="5400000">
            <a:off x="4691858" y="3967957"/>
            <a:ext cx="171450" cy="1227136"/>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53" name="52 Forma"/>
          <p:cNvCxnSpPr>
            <a:stCxn id="43" idx="2"/>
            <a:endCxn id="50" idx="1"/>
          </p:cNvCxnSpPr>
          <p:nvPr/>
        </p:nvCxnSpPr>
        <p:spPr bwMode="auto">
          <a:xfrm rot="16200000" flipH="1">
            <a:off x="5833270" y="4053681"/>
            <a:ext cx="171450" cy="1055689"/>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54" name="126 Forma"/>
          <p:cNvCxnSpPr>
            <a:stCxn id="43" idx="2"/>
            <a:endCxn id="45" idx="0"/>
          </p:cNvCxnSpPr>
          <p:nvPr/>
        </p:nvCxnSpPr>
        <p:spPr bwMode="auto">
          <a:xfrm rot="5400000">
            <a:off x="3225273" y="3879322"/>
            <a:ext cx="1549400" cy="2782356"/>
          </a:xfrm>
          <a:prstGeom prst="bentConnector3">
            <a:avLst>
              <a:gd name="adj1" fmla="val 7459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55" name="126 Forma"/>
          <p:cNvCxnSpPr>
            <a:stCxn id="43" idx="2"/>
            <a:endCxn id="46" idx="0"/>
          </p:cNvCxnSpPr>
          <p:nvPr/>
        </p:nvCxnSpPr>
        <p:spPr bwMode="auto">
          <a:xfrm rot="5400000">
            <a:off x="4322236" y="4976286"/>
            <a:ext cx="1549400" cy="588431"/>
          </a:xfrm>
          <a:prstGeom prst="bentConnector3">
            <a:avLst>
              <a:gd name="adj1" fmla="val 7459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56" name="126 Forma"/>
          <p:cNvCxnSpPr>
            <a:stCxn id="43" idx="2"/>
            <a:endCxn id="47" idx="0"/>
          </p:cNvCxnSpPr>
          <p:nvPr/>
        </p:nvCxnSpPr>
        <p:spPr bwMode="auto">
          <a:xfrm rot="16200000" flipH="1">
            <a:off x="6619480" y="3267472"/>
            <a:ext cx="1549401" cy="4006056"/>
          </a:xfrm>
          <a:prstGeom prst="bentConnector3">
            <a:avLst>
              <a:gd name="adj1" fmla="val 7459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57" name="126 Forma"/>
          <p:cNvCxnSpPr/>
          <p:nvPr/>
        </p:nvCxnSpPr>
        <p:spPr bwMode="auto">
          <a:xfrm rot="16200000" flipH="1">
            <a:off x="5505056" y="4369824"/>
            <a:ext cx="1549401" cy="1777208"/>
          </a:xfrm>
          <a:prstGeom prst="bentConnector3">
            <a:avLst>
              <a:gd name="adj1" fmla="val 75410"/>
            </a:avLst>
          </a:prstGeom>
          <a:ln>
            <a:tailEnd type="arrow"/>
          </a:ln>
        </p:spPr>
        <p:style>
          <a:lnRef idx="1">
            <a:schemeClr val="accent3"/>
          </a:lnRef>
          <a:fillRef idx="0">
            <a:schemeClr val="accent3"/>
          </a:fillRef>
          <a:effectRef idx="0">
            <a:schemeClr val="accent3"/>
          </a:effectRef>
          <a:fontRef idx="minor">
            <a:schemeClr val="tx1"/>
          </a:fontRef>
        </p:style>
      </p:cxnSp>
      <p:sp>
        <p:nvSpPr>
          <p:cNvPr id="58" name="57 Rectángulo">
            <a:hlinkClick r:id="rId5" action="ppaction://hlinksldjump"/>
          </p:cNvPr>
          <p:cNvSpPr/>
          <p:nvPr/>
        </p:nvSpPr>
        <p:spPr bwMode="auto">
          <a:xfrm>
            <a:off x="6446839" y="5051425"/>
            <a:ext cx="2122488" cy="539750"/>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Dirección Mercados </a:t>
            </a:r>
          </a:p>
          <a:p>
            <a:pPr algn="ctr" defTabSz="984629" fontAlgn="auto">
              <a:spcBef>
                <a:spcPts val="0"/>
              </a:spcBef>
              <a:spcAft>
                <a:spcPts val="0"/>
              </a:spcAft>
              <a:defRPr/>
            </a:pPr>
            <a:r>
              <a:rPr lang="es-CO" sz="1400" dirty="0">
                <a:solidFill>
                  <a:srgbClr val="002060"/>
                </a:solidFill>
                <a:latin typeface="Franklin Gothic Demi Cond" panose="020B0706030402020204" pitchFamily="34" charset="0"/>
              </a:rPr>
              <a:t>Energéticos</a:t>
            </a:r>
          </a:p>
        </p:txBody>
      </p:sp>
      <p:cxnSp>
        <p:nvCxnSpPr>
          <p:cNvPr id="59" name="58 Forma"/>
          <p:cNvCxnSpPr>
            <a:stCxn id="43" idx="2"/>
            <a:endCxn id="58" idx="1"/>
          </p:cNvCxnSpPr>
          <p:nvPr/>
        </p:nvCxnSpPr>
        <p:spPr bwMode="auto">
          <a:xfrm rot="16200000" flipH="1">
            <a:off x="5506245" y="4380706"/>
            <a:ext cx="825500" cy="1055688"/>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sp>
        <p:nvSpPr>
          <p:cNvPr id="37" name="Title 11"/>
          <p:cNvSpPr txBox="1">
            <a:spLocks/>
          </p:cNvSpPr>
          <p:nvPr/>
        </p:nvSpPr>
        <p:spPr bwMode="auto">
          <a:xfrm>
            <a:off x="64266" y="20748"/>
            <a:ext cx="9426633" cy="649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lvl1pPr eaLnBrk="0" hangingPunct="0">
              <a:lnSpc>
                <a:spcPct val="85000"/>
              </a:lnSpc>
              <a:defRPr sz="3600">
                <a:solidFill>
                  <a:srgbClr val="002060"/>
                </a:solidFill>
                <a:latin typeface="+mj-lt"/>
                <a:cs typeface="Calibri" panose="020F0502020204030204" pitchFamily="34" charset="0"/>
              </a:defRPr>
            </a:lvl1pPr>
            <a:lvl2pPr eaLnBrk="0" hangingPunct="0">
              <a:lnSpc>
                <a:spcPct val="85000"/>
              </a:lnSpc>
              <a:defRPr sz="3900"/>
            </a:lvl2pPr>
            <a:lvl3pPr eaLnBrk="0" hangingPunct="0">
              <a:lnSpc>
                <a:spcPct val="85000"/>
              </a:lnSpc>
              <a:defRPr sz="3900"/>
            </a:lvl3pPr>
            <a:lvl4pPr eaLnBrk="0" hangingPunct="0">
              <a:lnSpc>
                <a:spcPct val="85000"/>
              </a:lnSpc>
              <a:defRPr sz="3900"/>
            </a:lvl4pPr>
            <a:lvl5pPr eaLnBrk="0" hangingPunct="0">
              <a:lnSpc>
                <a:spcPct val="85000"/>
              </a:lnSpc>
              <a:defRPr sz="3900"/>
            </a:lvl5pPr>
            <a:lvl6pPr marL="457200" defTabSz="984250" fontAlgn="base">
              <a:lnSpc>
                <a:spcPct val="85000"/>
              </a:lnSpc>
              <a:spcBef>
                <a:spcPct val="0"/>
              </a:spcBef>
              <a:spcAft>
                <a:spcPct val="0"/>
              </a:spcAft>
              <a:defRPr sz="3900"/>
            </a:lvl6pPr>
            <a:lvl7pPr marL="914400" defTabSz="984250" fontAlgn="base">
              <a:lnSpc>
                <a:spcPct val="85000"/>
              </a:lnSpc>
              <a:spcBef>
                <a:spcPct val="0"/>
              </a:spcBef>
              <a:spcAft>
                <a:spcPct val="0"/>
              </a:spcAft>
              <a:defRPr sz="3900"/>
            </a:lvl7pPr>
            <a:lvl8pPr marL="1371600" defTabSz="984250" fontAlgn="base">
              <a:lnSpc>
                <a:spcPct val="85000"/>
              </a:lnSpc>
              <a:spcBef>
                <a:spcPct val="0"/>
              </a:spcBef>
              <a:spcAft>
                <a:spcPct val="0"/>
              </a:spcAft>
              <a:defRPr sz="3900"/>
            </a:lvl8pPr>
            <a:lvl9pPr marL="1828800" defTabSz="984250" fontAlgn="base">
              <a:lnSpc>
                <a:spcPct val="85000"/>
              </a:lnSpc>
              <a:spcBef>
                <a:spcPct val="0"/>
              </a:spcBef>
              <a:spcAft>
                <a:spcPct val="0"/>
              </a:spcAft>
              <a:defRPr sz="3900"/>
            </a:lvl9pPr>
          </a:lstStyle>
          <a:p>
            <a:r>
              <a:rPr lang="es-ES" dirty="0"/>
              <a:t>Estructura Organizacional</a:t>
            </a:r>
            <a:endParaRPr lang="en-US" dirty="0"/>
          </a:p>
        </p:txBody>
      </p:sp>
    </p:spTree>
    <p:extLst>
      <p:ext uri="{BB962C8B-B14F-4D97-AF65-F5344CB8AC3E}">
        <p14:creationId xmlns:p14="http://schemas.microsoft.com/office/powerpoint/2010/main" xmlns="" val="3356997717"/>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35456" y="46921"/>
            <a:ext cx="9541179" cy="85174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Presidencia</a:t>
            </a:r>
            <a:endParaRPr lang="en-US" sz="3600" dirty="0">
              <a:solidFill>
                <a:srgbClr val="002060"/>
              </a:solidFill>
              <a:latin typeface="+mj-lt"/>
              <a:cs typeface="Calibri" panose="020F0502020204030204" pitchFamily="34" charset="0"/>
            </a:endParaRPr>
          </a:p>
        </p:txBody>
      </p:sp>
      <p:grpSp>
        <p:nvGrpSpPr>
          <p:cNvPr id="129" name="128 Grupo"/>
          <p:cNvGrpSpPr/>
          <p:nvPr/>
        </p:nvGrpSpPr>
        <p:grpSpPr>
          <a:xfrm>
            <a:off x="885074" y="1294335"/>
            <a:ext cx="9212810" cy="4044523"/>
            <a:chOff x="885074" y="1053035"/>
            <a:chExt cx="9212810" cy="4044523"/>
          </a:xfrm>
        </p:grpSpPr>
        <p:cxnSp>
          <p:nvCxnSpPr>
            <p:cNvPr id="55" name="126 Forma"/>
            <p:cNvCxnSpPr>
              <a:stCxn id="160" idx="2"/>
              <a:endCxn id="143" idx="0"/>
            </p:cNvCxnSpPr>
            <p:nvPr/>
          </p:nvCxnSpPr>
          <p:spPr bwMode="auto">
            <a:xfrm rot="16200000" flipH="1">
              <a:off x="5777239" y="1195439"/>
              <a:ext cx="2847759" cy="3667849"/>
            </a:xfrm>
            <a:prstGeom prst="bentConnector3">
              <a:avLst>
                <a:gd name="adj1" fmla="val 83125"/>
              </a:avLst>
            </a:prstGeom>
            <a:ln>
              <a:prstDash val="dash"/>
              <a:tailEnd type="arrow"/>
            </a:ln>
          </p:spPr>
          <p:style>
            <a:lnRef idx="1">
              <a:schemeClr val="accent3"/>
            </a:lnRef>
            <a:fillRef idx="0">
              <a:schemeClr val="accent3"/>
            </a:fillRef>
            <a:effectRef idx="0">
              <a:schemeClr val="accent3"/>
            </a:effectRef>
            <a:fontRef idx="minor">
              <a:schemeClr val="tx1"/>
            </a:fontRef>
          </p:style>
        </p:cxnSp>
        <p:cxnSp>
          <p:nvCxnSpPr>
            <p:cNvPr id="65" name="126 Forma"/>
            <p:cNvCxnSpPr>
              <a:stCxn id="160" idx="2"/>
              <a:endCxn id="122" idx="3"/>
            </p:cNvCxnSpPr>
            <p:nvPr/>
          </p:nvCxnSpPr>
          <p:spPr bwMode="auto">
            <a:xfrm rot="5400000">
              <a:off x="4608048" y="1592103"/>
              <a:ext cx="745764" cy="772529"/>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66" name="126 Forma"/>
            <p:cNvCxnSpPr>
              <a:stCxn id="160" idx="2"/>
              <a:endCxn id="120" idx="1"/>
            </p:cNvCxnSpPr>
            <p:nvPr/>
          </p:nvCxnSpPr>
          <p:spPr bwMode="auto">
            <a:xfrm rot="16200000" flipH="1">
              <a:off x="5258133" y="1714545"/>
              <a:ext cx="1107115" cy="888993"/>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67" name="126 Forma"/>
            <p:cNvCxnSpPr>
              <a:stCxn id="160" idx="2"/>
              <a:endCxn id="121" idx="1"/>
            </p:cNvCxnSpPr>
            <p:nvPr/>
          </p:nvCxnSpPr>
          <p:spPr bwMode="auto">
            <a:xfrm rot="16200000" flipH="1">
              <a:off x="5555563" y="1417116"/>
              <a:ext cx="512257" cy="888994"/>
            </a:xfrm>
            <a:prstGeom prst="bentConnector2">
              <a:avLst/>
            </a:prstGeom>
            <a:ln>
              <a:tailEnd type="arrow"/>
            </a:ln>
          </p:spPr>
          <p:style>
            <a:lnRef idx="1">
              <a:schemeClr val="accent3"/>
            </a:lnRef>
            <a:fillRef idx="0">
              <a:schemeClr val="accent3"/>
            </a:fillRef>
            <a:effectRef idx="0">
              <a:schemeClr val="accent3"/>
            </a:effectRef>
            <a:fontRef idx="minor">
              <a:schemeClr val="tx1"/>
            </a:fontRef>
          </p:style>
        </p:cxnSp>
        <p:cxnSp>
          <p:nvCxnSpPr>
            <p:cNvPr id="75" name="126 Forma"/>
            <p:cNvCxnSpPr>
              <a:stCxn id="160" idx="2"/>
              <a:endCxn id="128" idx="0"/>
            </p:cNvCxnSpPr>
            <p:nvPr/>
          </p:nvCxnSpPr>
          <p:spPr bwMode="auto">
            <a:xfrm rot="16200000" flipH="1">
              <a:off x="4537079" y="2435599"/>
              <a:ext cx="1662502" cy="2273"/>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76" name="126 Forma"/>
            <p:cNvCxnSpPr>
              <a:stCxn id="160" idx="2"/>
              <a:endCxn id="141" idx="0"/>
            </p:cNvCxnSpPr>
            <p:nvPr/>
          </p:nvCxnSpPr>
          <p:spPr bwMode="auto">
            <a:xfrm rot="5400000">
              <a:off x="3496992" y="2583045"/>
              <a:ext cx="2847762" cy="892642"/>
            </a:xfrm>
            <a:prstGeom prst="bentConnector3">
              <a:avLst>
                <a:gd name="adj1" fmla="val 83360"/>
              </a:avLst>
            </a:prstGeom>
            <a:ln>
              <a:prstDash val="dash"/>
              <a:tailEnd type="arrow"/>
            </a:ln>
          </p:spPr>
          <p:style>
            <a:lnRef idx="1">
              <a:schemeClr val="accent3"/>
            </a:lnRef>
            <a:fillRef idx="0">
              <a:schemeClr val="accent3"/>
            </a:fillRef>
            <a:effectRef idx="0">
              <a:schemeClr val="accent3"/>
            </a:effectRef>
            <a:fontRef idx="minor">
              <a:schemeClr val="tx1"/>
            </a:fontRef>
          </p:style>
        </p:cxnSp>
        <p:cxnSp>
          <p:nvCxnSpPr>
            <p:cNvPr id="77" name="126 Forma"/>
            <p:cNvCxnSpPr>
              <a:stCxn id="160" idx="2"/>
              <a:endCxn id="140" idx="0"/>
            </p:cNvCxnSpPr>
            <p:nvPr/>
          </p:nvCxnSpPr>
          <p:spPr bwMode="auto">
            <a:xfrm rot="5400000">
              <a:off x="2275878" y="1361929"/>
              <a:ext cx="2847761" cy="3334872"/>
            </a:xfrm>
            <a:prstGeom prst="bentConnector3">
              <a:avLst>
                <a:gd name="adj1" fmla="val 83274"/>
              </a:avLst>
            </a:prstGeom>
            <a:ln>
              <a:prstDash val="dash"/>
              <a:tailEnd type="arrow"/>
            </a:ln>
          </p:spPr>
          <p:style>
            <a:lnRef idx="1">
              <a:schemeClr val="accent3"/>
            </a:lnRef>
            <a:fillRef idx="0">
              <a:schemeClr val="accent3"/>
            </a:fillRef>
            <a:effectRef idx="0">
              <a:schemeClr val="accent3"/>
            </a:effectRef>
            <a:fontRef idx="minor">
              <a:schemeClr val="tx1"/>
            </a:fontRef>
          </p:style>
        </p:cxnSp>
        <p:cxnSp>
          <p:nvCxnSpPr>
            <p:cNvPr id="78" name="126 Forma"/>
            <p:cNvCxnSpPr>
              <a:stCxn id="160" idx="2"/>
              <a:endCxn id="142" idx="0"/>
            </p:cNvCxnSpPr>
            <p:nvPr/>
          </p:nvCxnSpPr>
          <p:spPr bwMode="auto">
            <a:xfrm rot="16200000" flipH="1">
              <a:off x="4667939" y="2304740"/>
              <a:ext cx="2847759" cy="1449248"/>
            </a:xfrm>
            <a:prstGeom prst="bentConnector3">
              <a:avLst>
                <a:gd name="adj1" fmla="val 83125"/>
              </a:avLst>
            </a:prstGeom>
            <a:ln>
              <a:prstDash val="dash"/>
              <a:tailEnd type="arrow"/>
            </a:ln>
          </p:spPr>
          <p:style>
            <a:lnRef idx="1">
              <a:schemeClr val="accent3"/>
            </a:lnRef>
            <a:fillRef idx="0">
              <a:schemeClr val="accent3"/>
            </a:fillRef>
            <a:effectRef idx="0">
              <a:schemeClr val="accent3"/>
            </a:effectRef>
            <a:fontRef idx="minor">
              <a:schemeClr val="tx1"/>
            </a:fontRef>
          </p:style>
        </p:cxnSp>
        <p:sp>
          <p:nvSpPr>
            <p:cNvPr id="120" name="119 Rectángulo">
              <a:hlinkClick r:id="" action="ppaction://noaction"/>
            </p:cNvPr>
            <p:cNvSpPr/>
            <p:nvPr/>
          </p:nvSpPr>
          <p:spPr bwMode="auto">
            <a:xfrm>
              <a:off x="6256187" y="2464354"/>
              <a:ext cx="2365298" cy="49649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Dirección de Auditoría Interna</a:t>
              </a:r>
            </a:p>
            <a:p>
              <a:pPr algn="ctr" defTabSz="984629" fontAlgn="auto">
                <a:spcBef>
                  <a:spcPts val="0"/>
                </a:spcBef>
                <a:spcAft>
                  <a:spcPts val="0"/>
                </a:spcAft>
                <a:defRPr/>
              </a:pPr>
              <a:r>
                <a:rPr lang="es-CO" sz="1300" dirty="0">
                  <a:solidFill>
                    <a:srgbClr val="00B050"/>
                  </a:solidFill>
                  <a:cs typeface="Arial" pitchFamily="34" charset="0"/>
                </a:rPr>
                <a:t>Doris Rojas Rincón</a:t>
              </a:r>
            </a:p>
          </p:txBody>
        </p:sp>
        <p:sp>
          <p:nvSpPr>
            <p:cNvPr id="121" name="120 Rectángulo">
              <a:hlinkClick r:id="rId3" action="ppaction://hlinksldjump"/>
            </p:cNvPr>
            <p:cNvSpPr/>
            <p:nvPr/>
          </p:nvSpPr>
          <p:spPr bwMode="auto">
            <a:xfrm>
              <a:off x="6256188" y="1884235"/>
              <a:ext cx="2365298" cy="467014"/>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Dirección de Riesgos</a:t>
              </a:r>
            </a:p>
            <a:p>
              <a:pPr algn="ctr" defTabSz="984629" fontAlgn="auto">
                <a:spcBef>
                  <a:spcPts val="0"/>
                </a:spcBef>
                <a:spcAft>
                  <a:spcPts val="0"/>
                </a:spcAft>
                <a:defRPr/>
              </a:pPr>
              <a:r>
                <a:rPr lang="es-CO" sz="1300" dirty="0">
                  <a:solidFill>
                    <a:srgbClr val="00B050"/>
                  </a:solidFill>
                  <a:cs typeface="Arial" pitchFamily="34" charset="0"/>
                </a:rPr>
                <a:t>Miguel Ángel Monroy Diaz</a:t>
              </a:r>
            </a:p>
          </p:txBody>
        </p:sp>
        <p:sp>
          <p:nvSpPr>
            <p:cNvPr id="122" name="121 Rectángulo">
              <a:hlinkClick r:id="" action="ppaction://noaction"/>
            </p:cNvPr>
            <p:cNvSpPr/>
            <p:nvPr/>
          </p:nvSpPr>
          <p:spPr bwMode="auto">
            <a:xfrm>
              <a:off x="2229366" y="2046786"/>
              <a:ext cx="2365299" cy="608926"/>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Dir. Comunicaciones </a:t>
              </a:r>
            </a:p>
            <a:p>
              <a:pPr algn="ctr" defTabSz="984629" fontAlgn="auto">
                <a:spcBef>
                  <a:spcPts val="0"/>
                </a:spcBef>
                <a:spcAft>
                  <a:spcPts val="0"/>
                </a:spcAft>
                <a:defRPr/>
              </a:pPr>
              <a:r>
                <a:rPr lang="es-CO" sz="1300" b="1" dirty="0">
                  <a:solidFill>
                    <a:srgbClr val="002060"/>
                  </a:solidFill>
                  <a:cs typeface="Arial" pitchFamily="34" charset="0"/>
                </a:rPr>
                <a:t>y Relaciones Públicas</a:t>
              </a:r>
            </a:p>
            <a:p>
              <a:pPr algn="ctr" defTabSz="984629" fontAlgn="auto">
                <a:spcBef>
                  <a:spcPts val="0"/>
                </a:spcBef>
                <a:spcAft>
                  <a:spcPts val="0"/>
                </a:spcAft>
                <a:defRPr/>
              </a:pPr>
              <a:r>
                <a:rPr lang="es-CO" sz="1300" dirty="0">
                  <a:solidFill>
                    <a:srgbClr val="00B050"/>
                  </a:solidFill>
                  <a:cs typeface="Arial" pitchFamily="34" charset="0"/>
                </a:rPr>
                <a:t>Olga Lucía Cárdenas Barrios</a:t>
              </a:r>
            </a:p>
          </p:txBody>
        </p:sp>
        <p:sp>
          <p:nvSpPr>
            <p:cNvPr id="128" name="127 Rectángulo"/>
            <p:cNvSpPr/>
            <p:nvPr/>
          </p:nvSpPr>
          <p:spPr bwMode="auto">
            <a:xfrm>
              <a:off x="4186818" y="3267987"/>
              <a:ext cx="2365298" cy="53905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Vicepresidente Ejecutivo</a:t>
              </a:r>
            </a:p>
            <a:p>
              <a:pPr algn="ctr" defTabSz="984629" fontAlgn="auto">
                <a:spcBef>
                  <a:spcPts val="0"/>
                </a:spcBef>
                <a:spcAft>
                  <a:spcPts val="0"/>
                </a:spcAft>
                <a:defRPr/>
              </a:pPr>
              <a:r>
                <a:rPr lang="es-CO" sz="1300" dirty="0">
                  <a:solidFill>
                    <a:srgbClr val="00B050"/>
                  </a:solidFill>
                  <a:cs typeface="Arial" pitchFamily="34" charset="0"/>
                </a:rPr>
                <a:t>Luis Fernando Forero Gómez</a:t>
              </a:r>
            </a:p>
          </p:txBody>
        </p:sp>
        <p:sp>
          <p:nvSpPr>
            <p:cNvPr id="140" name="139 Rectángulo">
              <a:hlinkClick r:id="" action="ppaction://noaction"/>
            </p:cNvPr>
            <p:cNvSpPr/>
            <p:nvPr/>
          </p:nvSpPr>
          <p:spPr bwMode="auto">
            <a:xfrm>
              <a:off x="885074" y="4453246"/>
              <a:ext cx="2294496" cy="62048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Estudios Económicos</a:t>
              </a:r>
            </a:p>
            <a:p>
              <a:pPr algn="ctr" defTabSz="984629" fontAlgn="auto">
                <a:spcBef>
                  <a:spcPts val="0"/>
                </a:spcBef>
                <a:spcAft>
                  <a:spcPts val="0"/>
                </a:spcAft>
                <a:defRPr/>
              </a:pPr>
              <a:r>
                <a:rPr lang="es-CO" sz="1300" b="1" dirty="0">
                  <a:solidFill>
                    <a:srgbClr val="002060"/>
                  </a:solidFill>
                  <a:cs typeface="Arial" pitchFamily="34" charset="0"/>
                </a:rPr>
                <a:t>Y Desarrollo de Negocios</a:t>
              </a:r>
            </a:p>
            <a:p>
              <a:pPr algn="ctr" defTabSz="984629" fontAlgn="auto">
                <a:spcBef>
                  <a:spcPts val="0"/>
                </a:spcBef>
                <a:spcAft>
                  <a:spcPts val="0"/>
                </a:spcAft>
                <a:defRPr/>
              </a:pPr>
              <a:r>
                <a:rPr lang="es-CO" sz="1300" dirty="0">
                  <a:solidFill>
                    <a:srgbClr val="00B050"/>
                  </a:solidFill>
                  <a:cs typeface="Arial" pitchFamily="34" charset="0"/>
                </a:rPr>
                <a:t>Carlos A. del Valle Arellano</a:t>
              </a:r>
            </a:p>
          </p:txBody>
        </p:sp>
        <p:sp>
          <p:nvSpPr>
            <p:cNvPr id="141" name="140 Rectángulo">
              <a:hlinkClick r:id="" action="ppaction://noaction"/>
            </p:cNvPr>
            <p:cNvSpPr/>
            <p:nvPr/>
          </p:nvSpPr>
          <p:spPr bwMode="auto">
            <a:xfrm>
              <a:off x="3330260" y="4453247"/>
              <a:ext cx="2288583" cy="64431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Mercados Eficientes  </a:t>
              </a:r>
            </a:p>
            <a:p>
              <a:pPr algn="ctr" defTabSz="984629" fontAlgn="auto">
                <a:spcBef>
                  <a:spcPts val="0"/>
                </a:spcBef>
                <a:spcAft>
                  <a:spcPts val="0"/>
                </a:spcAft>
                <a:defRPr/>
              </a:pPr>
              <a:r>
                <a:rPr lang="es-CO" sz="1300" b="1" dirty="0">
                  <a:solidFill>
                    <a:srgbClr val="002060"/>
                  </a:solidFill>
                  <a:cs typeface="Arial" pitchFamily="34" charset="0"/>
                </a:rPr>
                <a:t>Y Financiación no Bancaria </a:t>
              </a:r>
            </a:p>
            <a:p>
              <a:pPr algn="ctr" defTabSz="984629" fontAlgn="auto">
                <a:spcBef>
                  <a:spcPts val="0"/>
                </a:spcBef>
                <a:spcAft>
                  <a:spcPts val="0"/>
                </a:spcAft>
                <a:defRPr/>
              </a:pPr>
              <a:r>
                <a:rPr lang="es-CO" sz="1300" dirty="0">
                  <a:solidFill>
                    <a:srgbClr val="00B050"/>
                  </a:solidFill>
                  <a:cs typeface="Arial" pitchFamily="34" charset="0"/>
                </a:rPr>
                <a:t>Ma. Eugenia Araujo Majana</a:t>
              </a:r>
            </a:p>
          </p:txBody>
        </p:sp>
        <p:sp>
          <p:nvSpPr>
            <p:cNvPr id="142" name="141 Rectángulo">
              <a:hlinkClick r:id="" action="ppaction://noaction"/>
            </p:cNvPr>
            <p:cNvSpPr/>
            <p:nvPr/>
          </p:nvSpPr>
          <p:spPr bwMode="auto">
            <a:xfrm>
              <a:off x="5753601" y="4453244"/>
              <a:ext cx="2125681" cy="644313"/>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Operaciones</a:t>
              </a:r>
            </a:p>
            <a:p>
              <a:pPr algn="ctr" defTabSz="984629" fontAlgn="auto">
                <a:spcBef>
                  <a:spcPts val="0"/>
                </a:spcBef>
                <a:spcAft>
                  <a:spcPts val="0"/>
                </a:spcAft>
                <a:defRPr/>
              </a:pPr>
              <a:r>
                <a:rPr lang="es-CO" sz="1300" dirty="0">
                  <a:solidFill>
                    <a:srgbClr val="00B050"/>
                  </a:solidFill>
                  <a:cs typeface="Arial" pitchFamily="34" charset="0"/>
                </a:rPr>
                <a:t>Nohora H. Cruz Pinilla</a:t>
              </a:r>
            </a:p>
          </p:txBody>
        </p:sp>
        <p:sp>
          <p:nvSpPr>
            <p:cNvPr id="143" name="142 Rectángulo">
              <a:hlinkClick r:id="" action="ppaction://noaction"/>
            </p:cNvPr>
            <p:cNvSpPr/>
            <p:nvPr/>
          </p:nvSpPr>
          <p:spPr bwMode="auto">
            <a:xfrm>
              <a:off x="7972201" y="4453244"/>
              <a:ext cx="2125683" cy="620483"/>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Financiera y </a:t>
              </a:r>
            </a:p>
            <a:p>
              <a:pPr algn="ctr" defTabSz="984629" fontAlgn="auto">
                <a:spcBef>
                  <a:spcPts val="0"/>
                </a:spcBef>
                <a:spcAft>
                  <a:spcPts val="0"/>
                </a:spcAft>
                <a:defRPr/>
              </a:pPr>
              <a:r>
                <a:rPr lang="es-CO" sz="1300" b="1" dirty="0">
                  <a:solidFill>
                    <a:srgbClr val="002060"/>
                  </a:solidFill>
                  <a:cs typeface="Arial" pitchFamily="34" charset="0"/>
                </a:rPr>
                <a:t>Administrativa</a:t>
              </a:r>
            </a:p>
            <a:p>
              <a:pPr algn="ctr" defTabSz="984629" fontAlgn="auto">
                <a:spcBef>
                  <a:spcPts val="0"/>
                </a:spcBef>
                <a:spcAft>
                  <a:spcPts val="0"/>
                </a:spcAft>
                <a:defRPr/>
              </a:pPr>
              <a:r>
                <a:rPr lang="es-CO" sz="1300" dirty="0">
                  <a:solidFill>
                    <a:srgbClr val="00B050"/>
                  </a:solidFill>
                  <a:cs typeface="Arial" pitchFamily="34" charset="0"/>
                </a:rPr>
                <a:t>Diana P. Longas Gómez</a:t>
              </a:r>
            </a:p>
          </p:txBody>
        </p:sp>
        <p:sp>
          <p:nvSpPr>
            <p:cNvPr id="160" name="159 Rectángulo">
              <a:hlinkClick r:id="" action="ppaction://noaction"/>
            </p:cNvPr>
            <p:cNvSpPr/>
            <p:nvPr/>
          </p:nvSpPr>
          <p:spPr bwMode="auto">
            <a:xfrm>
              <a:off x="4184544" y="1053035"/>
              <a:ext cx="2365300" cy="552450"/>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Presidente</a:t>
              </a:r>
            </a:p>
            <a:p>
              <a:pPr algn="ctr" defTabSz="984629" fontAlgn="auto">
                <a:spcBef>
                  <a:spcPts val="0"/>
                </a:spcBef>
                <a:spcAft>
                  <a:spcPts val="0"/>
                </a:spcAft>
                <a:defRPr/>
              </a:pPr>
              <a:r>
                <a:rPr lang="es-CO" sz="1300" dirty="0">
                  <a:solidFill>
                    <a:srgbClr val="00B050"/>
                  </a:solidFill>
                  <a:cs typeface="Arial" pitchFamily="34" charset="0"/>
                </a:rPr>
                <a:t>Rafael Mejía López</a:t>
              </a:r>
            </a:p>
          </p:txBody>
        </p:sp>
      </p:grpSp>
    </p:spTree>
    <p:extLst>
      <p:ext uri="{BB962C8B-B14F-4D97-AF65-F5344CB8AC3E}">
        <p14:creationId xmlns:p14="http://schemas.microsoft.com/office/powerpoint/2010/main" xmlns="" val="214616849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35456" y="46921"/>
            <a:ext cx="9541179" cy="85174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Presidencia</a:t>
            </a:r>
            <a:endParaRPr lang="en-US" sz="3600" dirty="0">
              <a:solidFill>
                <a:srgbClr val="002060"/>
              </a:solidFill>
              <a:latin typeface="+mj-lt"/>
              <a:cs typeface="Calibri" panose="020F0502020204030204" pitchFamily="34" charset="0"/>
            </a:endParaRPr>
          </a:p>
        </p:txBody>
      </p:sp>
      <p:sp>
        <p:nvSpPr>
          <p:cNvPr id="172" name="26 CuadroTexto"/>
          <p:cNvSpPr txBox="1">
            <a:spLocks noChangeArrowheads="1"/>
          </p:cNvSpPr>
          <p:nvPr/>
        </p:nvSpPr>
        <p:spPr bwMode="auto">
          <a:xfrm>
            <a:off x="848004" y="1435100"/>
            <a:ext cx="10315296" cy="32193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800" u="sng" dirty="0">
              <a:solidFill>
                <a:srgbClr val="897C57"/>
              </a:solidFill>
              <a:latin typeface="+mn-lt"/>
              <a:cs typeface="Arial" pitchFamily="34" charset="0"/>
            </a:endParaRPr>
          </a:p>
          <a:p>
            <a:pPr marL="90488" indent="-14288" algn="just">
              <a:defRPr/>
            </a:pPr>
            <a:r>
              <a:rPr lang="es-CO" altLang="es-CO" sz="1600" dirty="0">
                <a:solidFill>
                  <a:srgbClr val="002060"/>
                </a:solidFill>
                <a:latin typeface="+mn-lt"/>
                <a:cs typeface="Arial" pitchFamily="34" charset="0"/>
              </a:rPr>
              <a:t>Liderar la compañía para alcanzar las metas definidas en la MEGA 2025, diseñando, planeando y ejecutando las directrices que en ese sentido debe cumplir la organización.</a:t>
            </a:r>
          </a:p>
          <a:p>
            <a:pPr algn="just"/>
            <a:endParaRPr lang="es-ES_tradnl" altLang="es-ES_tradnl" sz="9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800" b="1" u="sng" dirty="0">
              <a:solidFill>
                <a:srgbClr val="00B050"/>
              </a:solidFill>
              <a:latin typeface="+mn-lt"/>
              <a:cs typeface="Arial" pitchFamily="34" charset="0"/>
            </a:endParaRPr>
          </a:p>
          <a:p>
            <a:pPr marL="285750" indent="-198438" algn="just">
              <a:buFont typeface="Arial" pitchFamily="34" charset="0"/>
              <a:buChar char="•"/>
              <a:defRPr/>
            </a:pPr>
            <a:r>
              <a:rPr lang="es-CO" altLang="es-CO" sz="1600" dirty="0">
                <a:solidFill>
                  <a:srgbClr val="002060"/>
                </a:solidFill>
                <a:latin typeface="+mn-lt"/>
                <a:cs typeface="Arial" pitchFamily="34" charset="0"/>
              </a:rPr>
              <a:t>Diseñar, planear y definir las estrategias que orienten al cumplimiento del Plan Estratégico de la Bolsa.</a:t>
            </a:r>
          </a:p>
          <a:p>
            <a:pPr marL="285750" indent="-198438" algn="just">
              <a:buFont typeface="Arial" pitchFamily="34" charset="0"/>
              <a:buChar char="•"/>
              <a:defRPr/>
            </a:pPr>
            <a:r>
              <a:rPr lang="es-CO" altLang="es-CO" sz="1600" dirty="0">
                <a:solidFill>
                  <a:srgbClr val="002060"/>
                </a:solidFill>
                <a:latin typeface="+mn-lt"/>
                <a:cs typeface="Arial" pitchFamily="34" charset="0"/>
              </a:rPr>
              <a:t>Ejecutar y hacer cumplir las decisiones de la Asamblea y de la Junta Directiva.</a:t>
            </a:r>
          </a:p>
          <a:p>
            <a:pPr marL="285750" indent="-198438" algn="just">
              <a:buFont typeface="Arial" pitchFamily="34" charset="0"/>
              <a:buChar char="•"/>
              <a:defRPr/>
            </a:pPr>
            <a:r>
              <a:rPr lang="es-CO" altLang="es-CO" sz="1600" dirty="0">
                <a:solidFill>
                  <a:srgbClr val="002060"/>
                </a:solidFill>
                <a:latin typeface="+mn-lt"/>
                <a:cs typeface="Arial" pitchFamily="34" charset="0"/>
              </a:rPr>
              <a:t>Representar a la BMC a través del continuo relacionamiento con el público objeto de la Bolsa.</a:t>
            </a:r>
          </a:p>
          <a:p>
            <a:pPr marL="285750" indent="-285750" algn="just">
              <a:defRPr/>
            </a:pPr>
            <a:endParaRPr lang="es-CO" altLang="es-ES_tradnl" sz="900" b="1" u="sng" dirty="0">
              <a:solidFill>
                <a:srgbClr val="00B05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800" b="1" dirty="0">
              <a:solidFill>
                <a:srgbClr val="00B050"/>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5 Vicepresidencias + 3 Direcciones + 2 personas Directas.</a:t>
            </a:r>
          </a:p>
        </p:txBody>
      </p:sp>
    </p:spTree>
    <p:extLst>
      <p:ext uri="{BB962C8B-B14F-4D97-AF65-F5344CB8AC3E}">
        <p14:creationId xmlns:p14="http://schemas.microsoft.com/office/powerpoint/2010/main" xmlns="" val="2180494783"/>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0" y="1408"/>
            <a:ext cx="9509760" cy="78265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Vicepresidencia Ejecutiva</a:t>
            </a:r>
            <a:endParaRPr lang="en-US" sz="3600" dirty="0">
              <a:solidFill>
                <a:srgbClr val="002060"/>
              </a:solidFill>
              <a:latin typeface="+mj-lt"/>
              <a:cs typeface="Calibri" panose="020F0502020204030204" pitchFamily="34" charset="0"/>
            </a:endParaRPr>
          </a:p>
        </p:txBody>
      </p:sp>
      <p:grpSp>
        <p:nvGrpSpPr>
          <p:cNvPr id="65" name="64 Grupo"/>
          <p:cNvGrpSpPr/>
          <p:nvPr/>
        </p:nvGrpSpPr>
        <p:grpSpPr>
          <a:xfrm>
            <a:off x="1012438" y="1710125"/>
            <a:ext cx="9212810" cy="4044523"/>
            <a:chOff x="885074" y="1294335"/>
            <a:chExt cx="9212810" cy="4044523"/>
          </a:xfrm>
        </p:grpSpPr>
        <p:cxnSp>
          <p:nvCxnSpPr>
            <p:cNvPr id="20" name="126 Forma"/>
            <p:cNvCxnSpPr>
              <a:stCxn id="49" idx="2"/>
              <a:endCxn id="48" idx="0"/>
            </p:cNvCxnSpPr>
            <p:nvPr/>
          </p:nvCxnSpPr>
          <p:spPr bwMode="auto">
            <a:xfrm rot="16200000" flipH="1">
              <a:off x="5777239" y="1436739"/>
              <a:ext cx="2847759" cy="3667849"/>
            </a:xfrm>
            <a:prstGeom prst="bentConnector3">
              <a:avLst>
                <a:gd name="adj1" fmla="val 83125"/>
              </a:avLst>
            </a:prstGeom>
            <a:ln>
              <a:prstDash val="dash"/>
              <a:tailEnd type="arrow"/>
            </a:ln>
          </p:spPr>
          <p:style>
            <a:lnRef idx="1">
              <a:schemeClr val="accent3"/>
            </a:lnRef>
            <a:fillRef idx="0">
              <a:schemeClr val="accent3"/>
            </a:fillRef>
            <a:effectRef idx="0">
              <a:schemeClr val="accent3"/>
            </a:effectRef>
            <a:fontRef idx="minor">
              <a:schemeClr val="tx1"/>
            </a:fontRef>
          </p:style>
        </p:cxnSp>
        <p:cxnSp>
          <p:nvCxnSpPr>
            <p:cNvPr id="29" name="126 Forma"/>
            <p:cNvCxnSpPr>
              <a:stCxn id="49" idx="2"/>
              <a:endCxn id="38" idx="0"/>
            </p:cNvCxnSpPr>
            <p:nvPr/>
          </p:nvCxnSpPr>
          <p:spPr bwMode="auto">
            <a:xfrm rot="16200000" flipH="1">
              <a:off x="5229229" y="1984749"/>
              <a:ext cx="278202" cy="2273"/>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0" name="126 Forma"/>
            <p:cNvCxnSpPr>
              <a:stCxn id="49" idx="2"/>
              <a:endCxn id="41" idx="0"/>
            </p:cNvCxnSpPr>
            <p:nvPr/>
          </p:nvCxnSpPr>
          <p:spPr bwMode="auto">
            <a:xfrm rot="5400000">
              <a:off x="3496992" y="2824345"/>
              <a:ext cx="2847762" cy="892642"/>
            </a:xfrm>
            <a:prstGeom prst="bentConnector3">
              <a:avLst>
                <a:gd name="adj1" fmla="val 83360"/>
              </a:avLst>
            </a:prstGeom>
            <a:ln>
              <a:prstDash val="dash"/>
              <a:tailEnd type="arrow"/>
            </a:ln>
          </p:spPr>
          <p:style>
            <a:lnRef idx="1">
              <a:schemeClr val="accent3"/>
            </a:lnRef>
            <a:fillRef idx="0">
              <a:schemeClr val="accent3"/>
            </a:fillRef>
            <a:effectRef idx="0">
              <a:schemeClr val="accent3"/>
            </a:effectRef>
            <a:fontRef idx="minor">
              <a:schemeClr val="tx1"/>
            </a:fontRef>
          </p:style>
        </p:cxnSp>
        <p:cxnSp>
          <p:nvCxnSpPr>
            <p:cNvPr id="32" name="126 Forma"/>
            <p:cNvCxnSpPr>
              <a:stCxn id="49" idx="2"/>
              <a:endCxn id="40" idx="0"/>
            </p:cNvCxnSpPr>
            <p:nvPr/>
          </p:nvCxnSpPr>
          <p:spPr bwMode="auto">
            <a:xfrm rot="5400000">
              <a:off x="2275878" y="1603229"/>
              <a:ext cx="2847761" cy="3334872"/>
            </a:xfrm>
            <a:prstGeom prst="bentConnector3">
              <a:avLst>
                <a:gd name="adj1" fmla="val 83274"/>
              </a:avLst>
            </a:prstGeom>
            <a:ln>
              <a:prstDash val="dash"/>
              <a:tailEnd type="arrow"/>
            </a:ln>
          </p:spPr>
          <p:style>
            <a:lnRef idx="1">
              <a:schemeClr val="accent3"/>
            </a:lnRef>
            <a:fillRef idx="0">
              <a:schemeClr val="accent3"/>
            </a:fillRef>
            <a:effectRef idx="0">
              <a:schemeClr val="accent3"/>
            </a:effectRef>
            <a:fontRef idx="minor">
              <a:schemeClr val="tx1"/>
            </a:fontRef>
          </p:style>
        </p:cxnSp>
        <p:cxnSp>
          <p:nvCxnSpPr>
            <p:cNvPr id="33" name="126 Forma"/>
            <p:cNvCxnSpPr>
              <a:stCxn id="49" idx="2"/>
              <a:endCxn id="42" idx="0"/>
            </p:cNvCxnSpPr>
            <p:nvPr/>
          </p:nvCxnSpPr>
          <p:spPr bwMode="auto">
            <a:xfrm rot="16200000" flipH="1">
              <a:off x="4667939" y="2546040"/>
              <a:ext cx="2847759" cy="1449248"/>
            </a:xfrm>
            <a:prstGeom prst="bentConnector3">
              <a:avLst>
                <a:gd name="adj1" fmla="val 83125"/>
              </a:avLst>
            </a:prstGeom>
            <a:ln>
              <a:prstDash val="dash"/>
              <a:tailEnd type="arrow"/>
            </a:ln>
          </p:spPr>
          <p:style>
            <a:lnRef idx="1">
              <a:schemeClr val="accent3"/>
            </a:lnRef>
            <a:fillRef idx="0">
              <a:schemeClr val="accent3"/>
            </a:fillRef>
            <a:effectRef idx="0">
              <a:schemeClr val="accent3"/>
            </a:effectRef>
            <a:fontRef idx="minor">
              <a:schemeClr val="tx1"/>
            </a:fontRef>
          </p:style>
        </p:cxnSp>
        <p:sp>
          <p:nvSpPr>
            <p:cNvPr id="38" name="37 Rectángulo"/>
            <p:cNvSpPr/>
            <p:nvPr/>
          </p:nvSpPr>
          <p:spPr bwMode="auto">
            <a:xfrm>
              <a:off x="4186818" y="2124987"/>
              <a:ext cx="2365298" cy="53905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Vicepresidente Ejecutivo</a:t>
              </a:r>
            </a:p>
            <a:p>
              <a:pPr algn="ctr" defTabSz="984629" fontAlgn="auto">
                <a:spcBef>
                  <a:spcPts val="0"/>
                </a:spcBef>
                <a:spcAft>
                  <a:spcPts val="0"/>
                </a:spcAft>
                <a:defRPr/>
              </a:pPr>
              <a:r>
                <a:rPr lang="es-CO" sz="1300" dirty="0">
                  <a:solidFill>
                    <a:srgbClr val="00B050"/>
                  </a:solidFill>
                  <a:cs typeface="Arial" pitchFamily="34" charset="0"/>
                </a:rPr>
                <a:t>Luis Fernando Forero Gómez</a:t>
              </a:r>
            </a:p>
          </p:txBody>
        </p:sp>
        <p:sp>
          <p:nvSpPr>
            <p:cNvPr id="40" name="39 Rectángulo">
              <a:hlinkClick r:id="" action="ppaction://noaction"/>
            </p:cNvPr>
            <p:cNvSpPr/>
            <p:nvPr/>
          </p:nvSpPr>
          <p:spPr bwMode="auto">
            <a:xfrm>
              <a:off x="885074" y="4694546"/>
              <a:ext cx="2294496" cy="62048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Estudios Económicos</a:t>
              </a:r>
            </a:p>
            <a:p>
              <a:pPr algn="ctr" defTabSz="984629" fontAlgn="auto">
                <a:spcBef>
                  <a:spcPts val="0"/>
                </a:spcBef>
                <a:spcAft>
                  <a:spcPts val="0"/>
                </a:spcAft>
                <a:defRPr/>
              </a:pPr>
              <a:r>
                <a:rPr lang="es-CO" sz="1300" b="1" dirty="0">
                  <a:solidFill>
                    <a:srgbClr val="002060"/>
                  </a:solidFill>
                  <a:cs typeface="Arial" pitchFamily="34" charset="0"/>
                </a:rPr>
                <a:t>Y Desarrollo de Negocios</a:t>
              </a:r>
            </a:p>
            <a:p>
              <a:pPr algn="ctr" defTabSz="984629" fontAlgn="auto">
                <a:spcBef>
                  <a:spcPts val="0"/>
                </a:spcBef>
                <a:spcAft>
                  <a:spcPts val="0"/>
                </a:spcAft>
                <a:defRPr/>
              </a:pPr>
              <a:r>
                <a:rPr lang="es-CO" sz="1300" dirty="0">
                  <a:solidFill>
                    <a:srgbClr val="00B050"/>
                  </a:solidFill>
                  <a:cs typeface="Arial" pitchFamily="34" charset="0"/>
                </a:rPr>
                <a:t>Carlos A. del Valle Arellano</a:t>
              </a:r>
            </a:p>
          </p:txBody>
        </p:sp>
        <p:sp>
          <p:nvSpPr>
            <p:cNvPr id="41" name="40 Rectángulo">
              <a:hlinkClick r:id="" action="ppaction://noaction"/>
            </p:cNvPr>
            <p:cNvSpPr/>
            <p:nvPr/>
          </p:nvSpPr>
          <p:spPr bwMode="auto">
            <a:xfrm>
              <a:off x="3330260" y="4694547"/>
              <a:ext cx="2288583" cy="64431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Mercados Eficientes  </a:t>
              </a:r>
            </a:p>
            <a:p>
              <a:pPr algn="ctr" defTabSz="984629" fontAlgn="auto">
                <a:spcBef>
                  <a:spcPts val="0"/>
                </a:spcBef>
                <a:spcAft>
                  <a:spcPts val="0"/>
                </a:spcAft>
                <a:defRPr/>
              </a:pPr>
              <a:r>
                <a:rPr lang="es-CO" sz="1300" b="1" dirty="0">
                  <a:solidFill>
                    <a:srgbClr val="002060"/>
                  </a:solidFill>
                  <a:cs typeface="Arial" pitchFamily="34" charset="0"/>
                </a:rPr>
                <a:t>Y Financiación no Bancaria </a:t>
              </a:r>
            </a:p>
            <a:p>
              <a:pPr algn="ctr" defTabSz="984629" fontAlgn="auto">
                <a:spcBef>
                  <a:spcPts val="0"/>
                </a:spcBef>
                <a:spcAft>
                  <a:spcPts val="0"/>
                </a:spcAft>
                <a:defRPr/>
              </a:pPr>
              <a:r>
                <a:rPr lang="es-CO" sz="1300" dirty="0">
                  <a:solidFill>
                    <a:srgbClr val="00B050"/>
                  </a:solidFill>
                  <a:cs typeface="Arial" pitchFamily="34" charset="0"/>
                </a:rPr>
                <a:t>Ma. Eugenia Araujo Majana</a:t>
              </a:r>
            </a:p>
          </p:txBody>
        </p:sp>
        <p:sp>
          <p:nvSpPr>
            <p:cNvPr id="42" name="41 Rectángulo">
              <a:hlinkClick r:id="" action="ppaction://noaction"/>
            </p:cNvPr>
            <p:cNvSpPr/>
            <p:nvPr/>
          </p:nvSpPr>
          <p:spPr bwMode="auto">
            <a:xfrm>
              <a:off x="5753601" y="4694544"/>
              <a:ext cx="2125681" cy="644313"/>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Operaciones</a:t>
              </a:r>
            </a:p>
            <a:p>
              <a:pPr algn="ctr" defTabSz="984629" fontAlgn="auto">
                <a:spcBef>
                  <a:spcPts val="0"/>
                </a:spcBef>
                <a:spcAft>
                  <a:spcPts val="0"/>
                </a:spcAft>
                <a:defRPr/>
              </a:pPr>
              <a:r>
                <a:rPr lang="es-CO" sz="1300" dirty="0">
                  <a:solidFill>
                    <a:srgbClr val="00B050"/>
                  </a:solidFill>
                  <a:cs typeface="Arial" pitchFamily="34" charset="0"/>
                </a:rPr>
                <a:t>Nohora H. Cruz Pinilla</a:t>
              </a:r>
            </a:p>
          </p:txBody>
        </p:sp>
        <p:sp>
          <p:nvSpPr>
            <p:cNvPr id="48" name="47 Rectángulo">
              <a:hlinkClick r:id="" action="ppaction://noaction"/>
            </p:cNvPr>
            <p:cNvSpPr/>
            <p:nvPr/>
          </p:nvSpPr>
          <p:spPr bwMode="auto">
            <a:xfrm>
              <a:off x="7972201" y="4694544"/>
              <a:ext cx="2125683" cy="620483"/>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Financiera y </a:t>
              </a:r>
            </a:p>
            <a:p>
              <a:pPr algn="ctr" defTabSz="984629" fontAlgn="auto">
                <a:spcBef>
                  <a:spcPts val="0"/>
                </a:spcBef>
                <a:spcAft>
                  <a:spcPts val="0"/>
                </a:spcAft>
                <a:defRPr/>
              </a:pPr>
              <a:r>
                <a:rPr lang="es-CO" sz="1300" b="1" dirty="0">
                  <a:solidFill>
                    <a:srgbClr val="002060"/>
                  </a:solidFill>
                  <a:cs typeface="Arial" pitchFamily="34" charset="0"/>
                </a:rPr>
                <a:t>Administrativa</a:t>
              </a:r>
            </a:p>
            <a:p>
              <a:pPr algn="ctr" defTabSz="984629" fontAlgn="auto">
                <a:spcBef>
                  <a:spcPts val="0"/>
                </a:spcBef>
                <a:spcAft>
                  <a:spcPts val="0"/>
                </a:spcAft>
                <a:defRPr/>
              </a:pPr>
              <a:r>
                <a:rPr lang="es-CO" sz="1300" dirty="0">
                  <a:solidFill>
                    <a:srgbClr val="00B050"/>
                  </a:solidFill>
                  <a:cs typeface="Arial" pitchFamily="34" charset="0"/>
                </a:rPr>
                <a:t>Diana P. Longas Gómez</a:t>
              </a:r>
            </a:p>
          </p:txBody>
        </p:sp>
        <p:sp>
          <p:nvSpPr>
            <p:cNvPr id="49" name="48 Rectángulo">
              <a:hlinkClick r:id="" action="ppaction://noaction"/>
            </p:cNvPr>
            <p:cNvSpPr/>
            <p:nvPr/>
          </p:nvSpPr>
          <p:spPr bwMode="auto">
            <a:xfrm>
              <a:off x="4184544" y="1294335"/>
              <a:ext cx="2365300" cy="552450"/>
            </a:xfrm>
            <a:prstGeom prst="rect">
              <a:avLst/>
            </a:prstGeom>
            <a:gradFill>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Presidente</a:t>
              </a:r>
            </a:p>
            <a:p>
              <a:pPr algn="ctr" defTabSz="984629" fontAlgn="auto">
                <a:spcBef>
                  <a:spcPts val="0"/>
                </a:spcBef>
                <a:spcAft>
                  <a:spcPts val="0"/>
                </a:spcAft>
                <a:defRPr/>
              </a:pPr>
              <a:r>
                <a:rPr lang="es-CO" sz="1300" dirty="0">
                  <a:solidFill>
                    <a:srgbClr val="00B050"/>
                  </a:solidFill>
                  <a:cs typeface="Arial" pitchFamily="34" charset="0"/>
                </a:rPr>
                <a:t>Rafael Mejía López</a:t>
              </a:r>
            </a:p>
          </p:txBody>
        </p:sp>
        <p:sp>
          <p:nvSpPr>
            <p:cNvPr id="50" name="49 Rectángulo">
              <a:hlinkClick r:id="" action="ppaction://noaction"/>
            </p:cNvPr>
            <p:cNvSpPr/>
            <p:nvPr/>
          </p:nvSpPr>
          <p:spPr bwMode="auto">
            <a:xfrm>
              <a:off x="6272746" y="3513661"/>
              <a:ext cx="2377271" cy="53905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Dirección de Gestión Humana</a:t>
              </a:r>
            </a:p>
            <a:p>
              <a:pPr algn="ctr" defTabSz="984629" fontAlgn="auto">
                <a:spcBef>
                  <a:spcPts val="0"/>
                </a:spcBef>
                <a:spcAft>
                  <a:spcPts val="0"/>
                </a:spcAft>
                <a:defRPr/>
              </a:pPr>
              <a:r>
                <a:rPr lang="es-CO" sz="1300" dirty="0">
                  <a:solidFill>
                    <a:srgbClr val="00B050"/>
                  </a:solidFill>
                  <a:cs typeface="Arial" pitchFamily="34" charset="0"/>
                </a:rPr>
                <a:t>Maria Fernanda Borja Bacca</a:t>
              </a:r>
            </a:p>
          </p:txBody>
        </p:sp>
        <p:sp>
          <p:nvSpPr>
            <p:cNvPr id="51" name="50 Rectángulo">
              <a:hlinkClick r:id="" action="ppaction://noaction"/>
            </p:cNvPr>
            <p:cNvSpPr/>
            <p:nvPr/>
          </p:nvSpPr>
          <p:spPr bwMode="auto">
            <a:xfrm>
              <a:off x="6272746" y="2815531"/>
              <a:ext cx="2365298" cy="53905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Dirección de Jurídica</a:t>
              </a:r>
            </a:p>
            <a:p>
              <a:pPr algn="ctr" defTabSz="984629" fontAlgn="auto">
                <a:spcBef>
                  <a:spcPts val="0"/>
                </a:spcBef>
                <a:spcAft>
                  <a:spcPts val="0"/>
                </a:spcAft>
                <a:defRPr/>
              </a:pPr>
              <a:r>
                <a:rPr lang="es-CO" sz="1300" dirty="0">
                  <a:solidFill>
                    <a:srgbClr val="00B050"/>
                  </a:solidFill>
                  <a:cs typeface="Arial" pitchFamily="34" charset="0"/>
                </a:rPr>
                <a:t>Mónica María Castilla Gómez</a:t>
              </a:r>
            </a:p>
          </p:txBody>
        </p:sp>
        <p:sp>
          <p:nvSpPr>
            <p:cNvPr id="52" name="51 Rectángulo">
              <a:hlinkClick r:id="" action="ppaction://noaction"/>
            </p:cNvPr>
            <p:cNvSpPr/>
            <p:nvPr/>
          </p:nvSpPr>
          <p:spPr bwMode="auto">
            <a:xfrm>
              <a:off x="2435302" y="3018361"/>
              <a:ext cx="2365298" cy="714026"/>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Dirección de Mercados </a:t>
              </a:r>
            </a:p>
            <a:p>
              <a:pPr algn="ctr" defTabSz="984629" fontAlgn="auto">
                <a:spcBef>
                  <a:spcPts val="0"/>
                </a:spcBef>
                <a:spcAft>
                  <a:spcPts val="0"/>
                </a:spcAft>
                <a:defRPr/>
              </a:pPr>
              <a:r>
                <a:rPr lang="es-CO" sz="1300" b="1" dirty="0">
                  <a:solidFill>
                    <a:srgbClr val="002060"/>
                  </a:solidFill>
                  <a:cs typeface="Arial" pitchFamily="34" charset="0"/>
                </a:rPr>
                <a:t>Energéticos</a:t>
              </a:r>
            </a:p>
            <a:p>
              <a:pPr algn="ctr" defTabSz="984629" fontAlgn="auto">
                <a:spcBef>
                  <a:spcPts val="0"/>
                </a:spcBef>
                <a:spcAft>
                  <a:spcPts val="0"/>
                </a:spcAft>
                <a:defRPr/>
              </a:pPr>
              <a:r>
                <a:rPr lang="es-CO" sz="1300" dirty="0">
                  <a:solidFill>
                    <a:srgbClr val="00B050"/>
                  </a:solidFill>
                  <a:cs typeface="Arial" pitchFamily="34" charset="0"/>
                </a:rPr>
                <a:t>Juan Carlos Neira Londoño</a:t>
              </a:r>
            </a:p>
          </p:txBody>
        </p:sp>
        <p:cxnSp>
          <p:nvCxnSpPr>
            <p:cNvPr id="53" name="126 Forma"/>
            <p:cNvCxnSpPr>
              <a:stCxn id="38" idx="2"/>
              <a:endCxn id="52" idx="3"/>
            </p:cNvCxnSpPr>
            <p:nvPr/>
          </p:nvCxnSpPr>
          <p:spPr bwMode="auto">
            <a:xfrm rot="5400000">
              <a:off x="4729366" y="2735273"/>
              <a:ext cx="711336" cy="568867"/>
            </a:xfrm>
            <a:prstGeom prst="bentConnector2">
              <a:avLst/>
            </a:prstGeom>
            <a:ln>
              <a:prstDash val="solid"/>
              <a:tailEnd type="arrow"/>
            </a:ln>
          </p:spPr>
          <p:style>
            <a:lnRef idx="1">
              <a:schemeClr val="accent3"/>
            </a:lnRef>
            <a:fillRef idx="0">
              <a:schemeClr val="accent3"/>
            </a:fillRef>
            <a:effectRef idx="0">
              <a:schemeClr val="accent3"/>
            </a:effectRef>
            <a:fontRef idx="minor">
              <a:schemeClr val="tx1"/>
            </a:fontRef>
          </p:style>
        </p:cxnSp>
        <p:cxnSp>
          <p:nvCxnSpPr>
            <p:cNvPr id="58" name="126 Forma"/>
            <p:cNvCxnSpPr>
              <a:stCxn id="38" idx="2"/>
              <a:endCxn id="51" idx="1"/>
            </p:cNvCxnSpPr>
            <p:nvPr/>
          </p:nvCxnSpPr>
          <p:spPr bwMode="auto">
            <a:xfrm rot="16200000" flipH="1">
              <a:off x="5610597" y="2422907"/>
              <a:ext cx="421019" cy="903279"/>
            </a:xfrm>
            <a:prstGeom prst="bentConnector2">
              <a:avLst/>
            </a:prstGeom>
            <a:ln>
              <a:prstDash val="solid"/>
              <a:tailEnd type="arrow"/>
            </a:ln>
          </p:spPr>
          <p:style>
            <a:lnRef idx="1">
              <a:schemeClr val="accent3"/>
            </a:lnRef>
            <a:fillRef idx="0">
              <a:schemeClr val="accent3"/>
            </a:fillRef>
            <a:effectRef idx="0">
              <a:schemeClr val="accent3"/>
            </a:effectRef>
            <a:fontRef idx="minor">
              <a:schemeClr val="tx1"/>
            </a:fontRef>
          </p:style>
        </p:cxnSp>
        <p:cxnSp>
          <p:nvCxnSpPr>
            <p:cNvPr id="62" name="126 Forma"/>
            <p:cNvCxnSpPr>
              <a:stCxn id="38" idx="2"/>
              <a:endCxn id="50" idx="1"/>
            </p:cNvCxnSpPr>
            <p:nvPr/>
          </p:nvCxnSpPr>
          <p:spPr bwMode="auto">
            <a:xfrm rot="16200000" flipH="1">
              <a:off x="5261532" y="2771972"/>
              <a:ext cx="1119149" cy="903279"/>
            </a:xfrm>
            <a:prstGeom prst="bentConnector2">
              <a:avLst/>
            </a:prstGeom>
            <a:ln>
              <a:prstDash val="solid"/>
              <a:tailEnd type="arrow"/>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xmlns="" val="1778897790"/>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0" y="1408"/>
            <a:ext cx="9509760" cy="78265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Vicepresidencia Ejecutiva</a:t>
            </a:r>
            <a:endParaRPr lang="en-US" sz="3600" dirty="0">
              <a:solidFill>
                <a:srgbClr val="002060"/>
              </a:solidFill>
              <a:latin typeface="+mj-lt"/>
              <a:cs typeface="Calibri" panose="020F0502020204030204" pitchFamily="34" charset="0"/>
            </a:endParaRPr>
          </a:p>
        </p:txBody>
      </p:sp>
      <p:sp>
        <p:nvSpPr>
          <p:cNvPr id="19" name="26 CuadroTexto"/>
          <p:cNvSpPr txBox="1">
            <a:spLocks noChangeArrowheads="1"/>
          </p:cNvSpPr>
          <p:nvPr/>
        </p:nvSpPr>
        <p:spPr bwMode="auto">
          <a:xfrm>
            <a:off x="663534" y="1498614"/>
            <a:ext cx="10499766" cy="376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900" u="sng" dirty="0">
              <a:solidFill>
                <a:srgbClr val="897C57"/>
              </a:solidFill>
              <a:latin typeface="+mn-lt"/>
              <a:cs typeface="Arial" pitchFamily="34" charset="0"/>
            </a:endParaRPr>
          </a:p>
          <a:p>
            <a:pPr algn="just"/>
            <a:r>
              <a:rPr lang="es-CO" altLang="es-ES_tradnl" sz="1600" dirty="0">
                <a:solidFill>
                  <a:srgbClr val="002060"/>
                </a:solidFill>
                <a:latin typeface="+mn-lt"/>
                <a:cs typeface="Arial" pitchFamily="34" charset="0"/>
              </a:rPr>
              <a:t>Liderar y llevar a cabo, con la orientación y liderazgo del Presidente de la Bolsa, la coordinación e implementación de la estrategia corporativa de la BMC, a partir de la orientación y supervisión del desarrollo de los roles funcionales y responsabilidades de cada las Vicepresidencias y Direcciones a cargo.</a:t>
            </a:r>
          </a:p>
          <a:p>
            <a:pPr algn="just"/>
            <a:endParaRPr lang="es-ES_tradnl" altLang="es-ES_tradnl" sz="9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9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ES_tradnl" sz="1600" dirty="0">
                <a:solidFill>
                  <a:srgbClr val="002060"/>
                </a:solidFill>
                <a:latin typeface="+mn-lt"/>
                <a:cs typeface="Arial" pitchFamily="34" charset="0"/>
              </a:rPr>
              <a:t>Asegurar el cumplimiento de la estrategia corporativa, según los lineamientos de la Presidencia a través de la coordinación interna de las Vicepresidencias y Direcciones a su cargo.</a:t>
            </a:r>
          </a:p>
          <a:p>
            <a:pPr marL="361950" lvl="1" algn="just">
              <a:buFont typeface="Arial" pitchFamily="34" charset="0"/>
              <a:buChar char="•"/>
              <a:defRPr/>
            </a:pPr>
            <a:r>
              <a:rPr lang="es-CO" altLang="es-CO" sz="1600" dirty="0">
                <a:solidFill>
                  <a:srgbClr val="002060"/>
                </a:solidFill>
                <a:latin typeface="+mn-lt"/>
                <a:cs typeface="Arial" pitchFamily="34" charset="0"/>
              </a:rPr>
              <a:t>Definir las políticas de gestión humana, asuntos jurídicos, mejora continua,  gobierno corporativo y mercados energéticos.</a:t>
            </a:r>
          </a:p>
          <a:p>
            <a:pPr marL="285750" indent="-285750" algn="just">
              <a:defRPr/>
            </a:pPr>
            <a:endParaRPr lang="es-CO" altLang="es-ES_tradnl" sz="900" b="1" u="sng" dirty="0">
              <a:solidFill>
                <a:srgbClr val="00B05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9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11 personas.</a:t>
            </a:r>
          </a:p>
        </p:txBody>
      </p:sp>
    </p:spTree>
    <p:extLst>
      <p:ext uri="{BB962C8B-B14F-4D97-AF65-F5344CB8AC3E}">
        <p14:creationId xmlns:p14="http://schemas.microsoft.com/office/powerpoint/2010/main" xmlns="" val="3261402344"/>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0" y="21898"/>
            <a:ext cx="9565367" cy="101524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Vicepresidencia de Estudios Económicos </a:t>
            </a:r>
            <a:br>
              <a:rPr lang="es-ES" sz="3600" dirty="0">
                <a:solidFill>
                  <a:srgbClr val="002060"/>
                </a:solidFill>
                <a:latin typeface="+mj-lt"/>
                <a:cs typeface="Calibri" panose="020F0502020204030204" pitchFamily="34" charset="0"/>
              </a:rPr>
            </a:br>
            <a:r>
              <a:rPr lang="es-ES" sz="3600" dirty="0">
                <a:solidFill>
                  <a:srgbClr val="002060"/>
                </a:solidFill>
                <a:latin typeface="+mj-lt"/>
                <a:cs typeface="Calibri" panose="020F0502020204030204" pitchFamily="34" charset="0"/>
              </a:rPr>
              <a:t>y Desarrollo de Negocios.</a:t>
            </a:r>
            <a:endParaRPr lang="en-US" sz="3600" dirty="0">
              <a:solidFill>
                <a:srgbClr val="002060"/>
              </a:solidFill>
              <a:latin typeface="+mj-lt"/>
              <a:cs typeface="Calibri" panose="020F0502020204030204" pitchFamily="34" charset="0"/>
            </a:endParaRPr>
          </a:p>
        </p:txBody>
      </p:sp>
      <p:cxnSp>
        <p:nvCxnSpPr>
          <p:cNvPr id="56" name="126 Forma"/>
          <p:cNvCxnSpPr>
            <a:stCxn id="20" idx="3"/>
            <a:endCxn id="29" idx="1"/>
          </p:cNvCxnSpPr>
          <p:nvPr/>
        </p:nvCxnSpPr>
        <p:spPr bwMode="auto">
          <a:xfrm>
            <a:off x="2094216" y="3334467"/>
            <a:ext cx="321493" cy="789052"/>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38" name="26 CuadroTexto"/>
          <p:cNvSpPr txBox="1">
            <a:spLocks noChangeArrowheads="1"/>
          </p:cNvSpPr>
          <p:nvPr/>
        </p:nvSpPr>
        <p:spPr bwMode="auto">
          <a:xfrm>
            <a:off x="4451330" y="1394651"/>
            <a:ext cx="7136612" cy="4502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900" u="sng" dirty="0">
              <a:solidFill>
                <a:srgbClr val="897C57"/>
              </a:solidFill>
              <a:latin typeface="+mn-lt"/>
              <a:cs typeface="Arial" pitchFamily="34" charset="0"/>
            </a:endParaRPr>
          </a:p>
          <a:p>
            <a:pPr algn="just"/>
            <a:r>
              <a:rPr lang="es-CO" altLang="es-ES_tradnl" sz="1600" dirty="0">
                <a:solidFill>
                  <a:srgbClr val="002060"/>
                </a:solidFill>
                <a:latin typeface="+mn-lt"/>
                <a:cs typeface="Arial" pitchFamily="34" charset="0"/>
              </a:rPr>
              <a:t>Posicionar a la BMC como referente de información por medio del suministro oportuno y eficiente de precios, estadísticas y sectores, además de generar estrategias que permitan la identificación de posibles negocios o productos rentables para la organización velando por el desarrollo de los mismos. </a:t>
            </a:r>
          </a:p>
          <a:p>
            <a:pPr algn="just"/>
            <a:endParaRPr lang="es-ES_tradnl" altLang="es-ES_tradnl" sz="9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9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CO" sz="1600" dirty="0">
                <a:solidFill>
                  <a:srgbClr val="002060"/>
                </a:solidFill>
                <a:latin typeface="+mn-lt"/>
                <a:cs typeface="Arial" pitchFamily="34" charset="0"/>
              </a:rPr>
              <a:t>Diseñar y planificar la puesta en marcha de estrategias dirigidas al desarrollo de nuevos productos, basado en la investigación y proyección de análisis de mercados, estudios e investigaciones sobre los mercados relevantes, actuales y potenciales de la BMC. </a:t>
            </a:r>
          </a:p>
          <a:p>
            <a:pPr marL="361950" lvl="1" algn="just">
              <a:buFont typeface="Arial" pitchFamily="34" charset="0"/>
              <a:buChar char="•"/>
              <a:defRPr/>
            </a:pPr>
            <a:r>
              <a:rPr lang="es-CO" altLang="es-CO" sz="1600" dirty="0">
                <a:solidFill>
                  <a:srgbClr val="002060"/>
                </a:solidFill>
                <a:latin typeface="+mn-lt"/>
                <a:cs typeface="Arial" pitchFamily="34" charset="0"/>
              </a:rPr>
              <a:t>Diseñar, orientar y supervisar la puesta en marcha del sistema de información de la BMC, velando porque sea confiable y oportuno.</a:t>
            </a:r>
          </a:p>
          <a:p>
            <a:pPr marL="285750" indent="-285750" algn="just">
              <a:defRPr/>
            </a:pPr>
            <a:endParaRPr lang="es-CO" altLang="es-ES_tradnl" sz="900" b="1" u="sng" dirty="0">
              <a:solidFill>
                <a:srgbClr val="00206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9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3 personas.</a:t>
            </a:r>
          </a:p>
        </p:txBody>
      </p:sp>
      <p:cxnSp>
        <p:nvCxnSpPr>
          <p:cNvPr id="31" name="126 Forma"/>
          <p:cNvCxnSpPr>
            <a:stCxn id="20" idx="3"/>
            <a:endCxn id="26" idx="1"/>
          </p:cNvCxnSpPr>
          <p:nvPr/>
        </p:nvCxnSpPr>
        <p:spPr bwMode="auto">
          <a:xfrm>
            <a:off x="2094216" y="3334467"/>
            <a:ext cx="299720" cy="9876"/>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4" name="126 Forma"/>
          <p:cNvCxnSpPr>
            <a:stCxn id="20" idx="3"/>
            <a:endCxn id="21" idx="1"/>
          </p:cNvCxnSpPr>
          <p:nvPr/>
        </p:nvCxnSpPr>
        <p:spPr bwMode="auto">
          <a:xfrm flipV="1">
            <a:off x="2094216" y="2597785"/>
            <a:ext cx="325338" cy="736682"/>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20" name="19 Rectángulo">
            <a:hlinkClick r:id="" action="ppaction://noaction"/>
          </p:cNvPr>
          <p:cNvSpPr/>
          <p:nvPr/>
        </p:nvSpPr>
        <p:spPr bwMode="auto">
          <a:xfrm>
            <a:off x="152400" y="2927211"/>
            <a:ext cx="1941816" cy="81451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Estudios </a:t>
            </a:r>
          </a:p>
          <a:p>
            <a:pPr algn="ctr" defTabSz="984629" fontAlgn="auto">
              <a:spcBef>
                <a:spcPts val="0"/>
              </a:spcBef>
              <a:spcAft>
                <a:spcPts val="0"/>
              </a:spcAft>
              <a:defRPr/>
            </a:pPr>
            <a:r>
              <a:rPr lang="es-CO" sz="1300" b="1" dirty="0">
                <a:solidFill>
                  <a:srgbClr val="002060"/>
                </a:solidFill>
                <a:cs typeface="Arial" pitchFamily="34" charset="0"/>
              </a:rPr>
              <a:t>Económicos</a:t>
            </a:r>
          </a:p>
          <a:p>
            <a:pPr algn="ctr" defTabSz="984629" fontAlgn="auto">
              <a:spcBef>
                <a:spcPts val="0"/>
              </a:spcBef>
              <a:spcAft>
                <a:spcPts val="0"/>
              </a:spcAft>
              <a:defRPr/>
            </a:pPr>
            <a:r>
              <a:rPr lang="es-CO" sz="1300" b="1" dirty="0">
                <a:solidFill>
                  <a:srgbClr val="002060"/>
                </a:solidFill>
                <a:cs typeface="Arial" pitchFamily="34" charset="0"/>
              </a:rPr>
              <a:t>Y Desarrollo de Negocios</a:t>
            </a:r>
          </a:p>
          <a:p>
            <a:pPr algn="ctr" defTabSz="984629" fontAlgn="auto">
              <a:spcBef>
                <a:spcPts val="0"/>
              </a:spcBef>
              <a:spcAft>
                <a:spcPts val="0"/>
              </a:spcAft>
              <a:defRPr/>
            </a:pPr>
            <a:r>
              <a:rPr lang="es-CO" sz="1300" dirty="0">
                <a:solidFill>
                  <a:srgbClr val="00B050"/>
                </a:solidFill>
                <a:cs typeface="Arial" pitchFamily="34" charset="0"/>
              </a:rPr>
              <a:t>Carlos A. del Valle Arellano</a:t>
            </a:r>
          </a:p>
        </p:txBody>
      </p:sp>
      <p:sp>
        <p:nvSpPr>
          <p:cNvPr id="21" name="20 Rectángulo">
            <a:hlinkClick r:id="" action="ppaction://noaction"/>
          </p:cNvPr>
          <p:cNvSpPr/>
          <p:nvPr/>
        </p:nvSpPr>
        <p:spPr bwMode="auto">
          <a:xfrm>
            <a:off x="2419554" y="2306459"/>
            <a:ext cx="1710282" cy="58265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Desarrollo de </a:t>
            </a:r>
          </a:p>
          <a:p>
            <a:pPr algn="ctr" defTabSz="984629" fontAlgn="auto">
              <a:spcBef>
                <a:spcPts val="0"/>
              </a:spcBef>
              <a:spcAft>
                <a:spcPts val="0"/>
              </a:spcAft>
              <a:defRPr/>
            </a:pPr>
            <a:r>
              <a:rPr lang="es-CO" sz="1300" b="1" dirty="0">
                <a:solidFill>
                  <a:srgbClr val="002060"/>
                </a:solidFill>
                <a:cs typeface="Arial" pitchFamily="34" charset="0"/>
              </a:rPr>
              <a:t>Negocios</a:t>
            </a:r>
          </a:p>
          <a:p>
            <a:pPr algn="ctr" defTabSz="984629" fontAlgn="auto">
              <a:spcBef>
                <a:spcPts val="0"/>
              </a:spcBef>
              <a:spcAft>
                <a:spcPts val="0"/>
              </a:spcAft>
              <a:defRPr/>
            </a:pPr>
            <a:r>
              <a:rPr lang="es-CO" sz="1300" dirty="0">
                <a:solidFill>
                  <a:srgbClr val="00B050"/>
                </a:solidFill>
                <a:cs typeface="Arial" pitchFamily="34" charset="0"/>
              </a:rPr>
              <a:t>Diana P. Jiménez Rojas</a:t>
            </a:r>
          </a:p>
        </p:txBody>
      </p:sp>
      <p:sp>
        <p:nvSpPr>
          <p:cNvPr id="26" name="25 Rectángulo">
            <a:hlinkClick r:id="" action="ppaction://noaction"/>
          </p:cNvPr>
          <p:cNvSpPr/>
          <p:nvPr/>
        </p:nvSpPr>
        <p:spPr bwMode="auto">
          <a:xfrm>
            <a:off x="2393936" y="3053017"/>
            <a:ext cx="1735899" cy="58265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Estudios </a:t>
            </a:r>
          </a:p>
          <a:p>
            <a:pPr algn="ctr" defTabSz="984629" fontAlgn="auto">
              <a:spcBef>
                <a:spcPts val="0"/>
              </a:spcBef>
              <a:spcAft>
                <a:spcPts val="0"/>
              </a:spcAft>
              <a:defRPr/>
            </a:pPr>
            <a:r>
              <a:rPr lang="es-CO" sz="1300" b="1" dirty="0">
                <a:solidFill>
                  <a:srgbClr val="002060"/>
                </a:solidFill>
                <a:cs typeface="Arial" pitchFamily="34" charset="0"/>
              </a:rPr>
              <a:t>Económicos </a:t>
            </a:r>
          </a:p>
          <a:p>
            <a:pPr algn="ctr" defTabSz="984629" fontAlgn="auto">
              <a:spcBef>
                <a:spcPts val="0"/>
              </a:spcBef>
              <a:spcAft>
                <a:spcPts val="0"/>
              </a:spcAft>
              <a:defRPr/>
            </a:pPr>
            <a:r>
              <a:rPr lang="es-CO" sz="1300" dirty="0">
                <a:solidFill>
                  <a:srgbClr val="00B050"/>
                </a:solidFill>
                <a:cs typeface="Arial" pitchFamily="34" charset="0"/>
              </a:rPr>
              <a:t>Jairo A. Olarte Castillo</a:t>
            </a:r>
          </a:p>
        </p:txBody>
      </p:sp>
      <p:sp>
        <p:nvSpPr>
          <p:cNvPr id="29" name="28 Rectángulo">
            <a:hlinkClick r:id="" action="ppaction://noaction"/>
          </p:cNvPr>
          <p:cNvSpPr/>
          <p:nvPr/>
        </p:nvSpPr>
        <p:spPr bwMode="auto">
          <a:xfrm>
            <a:off x="2415709" y="3832193"/>
            <a:ext cx="1710282" cy="58265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Sistemas de </a:t>
            </a:r>
          </a:p>
          <a:p>
            <a:pPr algn="ctr" defTabSz="984629" fontAlgn="auto">
              <a:spcBef>
                <a:spcPts val="0"/>
              </a:spcBef>
              <a:spcAft>
                <a:spcPts val="0"/>
              </a:spcAft>
              <a:defRPr/>
            </a:pPr>
            <a:r>
              <a:rPr lang="es-CO" sz="1300" b="1" dirty="0">
                <a:solidFill>
                  <a:srgbClr val="002060"/>
                </a:solidFill>
                <a:cs typeface="Arial" pitchFamily="34" charset="0"/>
              </a:rPr>
              <a:t>Información</a:t>
            </a:r>
          </a:p>
          <a:p>
            <a:pPr algn="ctr" defTabSz="984629" fontAlgn="auto">
              <a:spcBef>
                <a:spcPts val="0"/>
              </a:spcBef>
              <a:spcAft>
                <a:spcPts val="0"/>
              </a:spcAft>
              <a:defRPr/>
            </a:pPr>
            <a:r>
              <a:rPr lang="es-CO" sz="1300" dirty="0">
                <a:solidFill>
                  <a:srgbClr val="00B050"/>
                </a:solidFill>
                <a:cs typeface="Arial" pitchFamily="34" charset="0"/>
              </a:rPr>
              <a:t>Jonathan Ardila Galvis</a:t>
            </a:r>
          </a:p>
        </p:txBody>
      </p:sp>
    </p:spTree>
    <p:extLst>
      <p:ext uri="{BB962C8B-B14F-4D97-AF65-F5344CB8AC3E}">
        <p14:creationId xmlns:p14="http://schemas.microsoft.com/office/powerpoint/2010/main" xmlns="" val="2668356260"/>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1" y="25922"/>
            <a:ext cx="9609513" cy="1115319"/>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Vicepresidencia de Mercados Eficientes y </a:t>
            </a:r>
            <a:br>
              <a:rPr lang="es-ES" sz="3600" dirty="0">
                <a:solidFill>
                  <a:srgbClr val="002060"/>
                </a:solidFill>
                <a:latin typeface="+mj-lt"/>
                <a:cs typeface="Calibri" panose="020F0502020204030204" pitchFamily="34" charset="0"/>
              </a:rPr>
            </a:br>
            <a:r>
              <a:rPr lang="es-ES" sz="3600" dirty="0">
                <a:solidFill>
                  <a:srgbClr val="002060"/>
                </a:solidFill>
                <a:latin typeface="+mj-lt"/>
                <a:cs typeface="Calibri" panose="020F0502020204030204" pitchFamily="34" charset="0"/>
              </a:rPr>
              <a:t>Financiación No Bancaria.</a:t>
            </a:r>
            <a:endParaRPr lang="en-US" sz="3600" dirty="0">
              <a:solidFill>
                <a:srgbClr val="002060"/>
              </a:solidFill>
              <a:latin typeface="+mj-lt"/>
              <a:cs typeface="Calibri" panose="020F0502020204030204" pitchFamily="34" charset="0"/>
            </a:endParaRPr>
          </a:p>
        </p:txBody>
      </p:sp>
      <p:cxnSp>
        <p:nvCxnSpPr>
          <p:cNvPr id="56" name="126 Forma"/>
          <p:cNvCxnSpPr>
            <a:stCxn id="12" idx="3"/>
            <a:endCxn id="16" idx="1"/>
          </p:cNvCxnSpPr>
          <p:nvPr/>
        </p:nvCxnSpPr>
        <p:spPr bwMode="auto">
          <a:xfrm>
            <a:off x="2102875" y="3377285"/>
            <a:ext cx="283390" cy="670028"/>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38" name="26 CuadroTexto"/>
          <p:cNvSpPr txBox="1">
            <a:spLocks noChangeArrowheads="1"/>
          </p:cNvSpPr>
          <p:nvPr/>
        </p:nvSpPr>
        <p:spPr bwMode="auto">
          <a:xfrm>
            <a:off x="4472247" y="1562021"/>
            <a:ext cx="7115695" cy="401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900" u="sng" dirty="0">
              <a:solidFill>
                <a:srgbClr val="897C57"/>
              </a:solidFill>
              <a:latin typeface="+mn-lt"/>
              <a:cs typeface="Arial" pitchFamily="34" charset="0"/>
            </a:endParaRPr>
          </a:p>
          <a:p>
            <a:pPr algn="just"/>
            <a:r>
              <a:rPr lang="es-CO" altLang="es-CO" sz="1600" dirty="0">
                <a:solidFill>
                  <a:srgbClr val="002060"/>
                </a:solidFill>
                <a:latin typeface="+mn-lt"/>
                <a:cs typeface="Arial" pitchFamily="34" charset="0"/>
              </a:rPr>
              <a:t>Diseñar, implementar y ejecutar la estrategia comercial para el desarrollo de los negocios actuales de la Bolsa y consecución de nuevos negocios, velando por el cumplimiento del logro de los objetivos organizacionales comerciales</a:t>
            </a:r>
            <a:r>
              <a:rPr lang="es-CO" altLang="es-ES_tradnl" sz="1600" dirty="0">
                <a:solidFill>
                  <a:srgbClr val="002060"/>
                </a:solidFill>
                <a:latin typeface="+mn-lt"/>
                <a:cs typeface="Arial" pitchFamily="34" charset="0"/>
              </a:rPr>
              <a:t>. </a:t>
            </a:r>
          </a:p>
          <a:p>
            <a:pPr algn="just"/>
            <a:endParaRPr lang="es-ES_tradnl" altLang="es-ES_tradnl" sz="9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9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CO" sz="1600" dirty="0">
                <a:solidFill>
                  <a:srgbClr val="002060"/>
                </a:solidFill>
                <a:latin typeface="+mn-lt"/>
                <a:cs typeface="Arial" pitchFamily="34" charset="0"/>
              </a:rPr>
              <a:t>Garantizar el cumplimiento de las metas comerciales, haciendo seguimiento constante y apoyando la gestión.</a:t>
            </a:r>
          </a:p>
          <a:p>
            <a:pPr marL="361950" lvl="1" algn="just">
              <a:buFont typeface="Arial" pitchFamily="34" charset="0"/>
              <a:buChar char="•"/>
              <a:defRPr/>
            </a:pPr>
            <a:r>
              <a:rPr lang="es-CO" altLang="es-CO" sz="1600" dirty="0">
                <a:solidFill>
                  <a:srgbClr val="002060"/>
                </a:solidFill>
                <a:latin typeface="+mn-lt"/>
                <a:cs typeface="Arial" pitchFamily="34" charset="0"/>
              </a:rPr>
              <a:t>Definir estrategias de creación de canales de comunicación y relacionamiento efectivos y oportunos, adaptados a las necesidades del mercados para generar una sinergia en el mismo.</a:t>
            </a:r>
          </a:p>
          <a:p>
            <a:pPr marL="285750" indent="-285750" algn="just">
              <a:defRPr/>
            </a:pPr>
            <a:endParaRPr lang="es-CO" altLang="es-ES_tradnl" sz="900" b="1" u="sng" dirty="0">
              <a:solidFill>
                <a:srgbClr val="00206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9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3 personas.</a:t>
            </a:r>
          </a:p>
        </p:txBody>
      </p:sp>
      <p:cxnSp>
        <p:nvCxnSpPr>
          <p:cNvPr id="31" name="126 Forma"/>
          <p:cNvCxnSpPr>
            <a:stCxn id="12" idx="3"/>
            <a:endCxn id="15" idx="1"/>
          </p:cNvCxnSpPr>
          <p:nvPr/>
        </p:nvCxnSpPr>
        <p:spPr bwMode="auto">
          <a:xfrm>
            <a:off x="2102875" y="3377285"/>
            <a:ext cx="283390" cy="5538"/>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4" name="126 Forma"/>
          <p:cNvCxnSpPr>
            <a:stCxn id="12" idx="3"/>
            <a:endCxn id="14" idx="1"/>
          </p:cNvCxnSpPr>
          <p:nvPr/>
        </p:nvCxnSpPr>
        <p:spPr bwMode="auto">
          <a:xfrm flipV="1">
            <a:off x="2102875" y="2681639"/>
            <a:ext cx="287235" cy="695646"/>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2" name="11 Rectángulo">
            <a:hlinkClick r:id="" action="ppaction://noaction"/>
          </p:cNvPr>
          <p:cNvSpPr/>
          <p:nvPr/>
        </p:nvSpPr>
        <p:spPr bwMode="auto">
          <a:xfrm>
            <a:off x="25400" y="2987697"/>
            <a:ext cx="2077475" cy="779176"/>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Mercados Eficientes</a:t>
            </a:r>
          </a:p>
          <a:p>
            <a:pPr algn="ctr" defTabSz="984629" fontAlgn="auto">
              <a:spcBef>
                <a:spcPts val="0"/>
              </a:spcBef>
              <a:spcAft>
                <a:spcPts val="0"/>
              </a:spcAft>
              <a:defRPr/>
            </a:pPr>
            <a:r>
              <a:rPr lang="es-CO" sz="1300" b="1" dirty="0">
                <a:solidFill>
                  <a:srgbClr val="002060"/>
                </a:solidFill>
                <a:cs typeface="Arial" pitchFamily="34" charset="0"/>
              </a:rPr>
              <a:t>y  Financiación no </a:t>
            </a:r>
          </a:p>
          <a:p>
            <a:pPr algn="ctr" defTabSz="984629" fontAlgn="auto">
              <a:spcBef>
                <a:spcPts val="0"/>
              </a:spcBef>
              <a:spcAft>
                <a:spcPts val="0"/>
              </a:spcAft>
              <a:defRPr/>
            </a:pPr>
            <a:r>
              <a:rPr lang="es-CO" sz="1300" b="1" dirty="0">
                <a:solidFill>
                  <a:srgbClr val="002060"/>
                </a:solidFill>
                <a:cs typeface="Arial" pitchFamily="34" charset="0"/>
              </a:rPr>
              <a:t>Bancaria </a:t>
            </a:r>
          </a:p>
          <a:p>
            <a:pPr algn="ctr" defTabSz="984629" fontAlgn="auto">
              <a:spcBef>
                <a:spcPts val="0"/>
              </a:spcBef>
              <a:spcAft>
                <a:spcPts val="0"/>
              </a:spcAft>
              <a:defRPr/>
            </a:pPr>
            <a:r>
              <a:rPr lang="es-CO" sz="1300" dirty="0">
                <a:solidFill>
                  <a:srgbClr val="00B050"/>
                </a:solidFill>
                <a:cs typeface="Arial" pitchFamily="34" charset="0"/>
              </a:rPr>
              <a:t>Ma. Eugenia Araujo Majana</a:t>
            </a:r>
          </a:p>
        </p:txBody>
      </p:sp>
      <p:sp>
        <p:nvSpPr>
          <p:cNvPr id="14" name="13 Rectángulo">
            <a:hlinkClick r:id="" action="ppaction://noaction"/>
          </p:cNvPr>
          <p:cNvSpPr/>
          <p:nvPr/>
        </p:nvSpPr>
        <p:spPr bwMode="auto">
          <a:xfrm>
            <a:off x="2390110" y="2449803"/>
            <a:ext cx="1902490" cy="46367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Negocios Públicos</a:t>
            </a:r>
          </a:p>
          <a:p>
            <a:pPr algn="ctr" defTabSz="984629" fontAlgn="auto">
              <a:spcBef>
                <a:spcPts val="0"/>
              </a:spcBef>
              <a:spcAft>
                <a:spcPts val="0"/>
              </a:spcAft>
              <a:defRPr/>
            </a:pPr>
            <a:r>
              <a:rPr lang="es-CO" sz="1300" dirty="0">
                <a:solidFill>
                  <a:srgbClr val="00B050"/>
                </a:solidFill>
                <a:cs typeface="Arial" pitchFamily="34" charset="0"/>
              </a:rPr>
              <a:t>Juan D. González Melo</a:t>
            </a:r>
          </a:p>
        </p:txBody>
      </p:sp>
      <p:sp>
        <p:nvSpPr>
          <p:cNvPr id="15" name="14 Rectángulo">
            <a:hlinkClick r:id="" action="ppaction://noaction"/>
          </p:cNvPr>
          <p:cNvSpPr/>
          <p:nvPr/>
        </p:nvSpPr>
        <p:spPr bwMode="auto">
          <a:xfrm>
            <a:off x="2386265" y="3150987"/>
            <a:ext cx="1902490" cy="46367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Negocios Privados</a:t>
            </a:r>
          </a:p>
          <a:p>
            <a:pPr algn="ctr" defTabSz="984629" fontAlgn="auto">
              <a:spcBef>
                <a:spcPts val="0"/>
              </a:spcBef>
              <a:spcAft>
                <a:spcPts val="0"/>
              </a:spcAft>
              <a:defRPr/>
            </a:pPr>
            <a:r>
              <a:rPr lang="es-CO" sz="1300" dirty="0">
                <a:solidFill>
                  <a:srgbClr val="00B050"/>
                </a:solidFill>
                <a:cs typeface="Arial" pitchFamily="34" charset="0"/>
              </a:rPr>
              <a:t>Sebastian Moya Parra</a:t>
            </a:r>
          </a:p>
        </p:txBody>
      </p:sp>
      <p:sp>
        <p:nvSpPr>
          <p:cNvPr id="16" name="15 Rectángulo">
            <a:hlinkClick r:id="" action="ppaction://noaction"/>
          </p:cNvPr>
          <p:cNvSpPr/>
          <p:nvPr/>
        </p:nvSpPr>
        <p:spPr bwMode="auto">
          <a:xfrm>
            <a:off x="2386265" y="3815477"/>
            <a:ext cx="1902490" cy="463672"/>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Canales</a:t>
            </a:r>
          </a:p>
          <a:p>
            <a:pPr algn="ctr" defTabSz="984629" fontAlgn="auto">
              <a:spcBef>
                <a:spcPts val="0"/>
              </a:spcBef>
              <a:spcAft>
                <a:spcPts val="0"/>
              </a:spcAft>
              <a:defRPr/>
            </a:pPr>
            <a:r>
              <a:rPr lang="es-CO" sz="1300" dirty="0">
                <a:solidFill>
                  <a:srgbClr val="00B050"/>
                </a:solidFill>
                <a:cs typeface="Arial" pitchFamily="34" charset="0"/>
              </a:rPr>
              <a:t>Sebastian Londoño Carulla</a:t>
            </a:r>
          </a:p>
        </p:txBody>
      </p:sp>
    </p:spTree>
    <p:extLst>
      <p:ext uri="{BB962C8B-B14F-4D97-AF65-F5344CB8AC3E}">
        <p14:creationId xmlns:p14="http://schemas.microsoft.com/office/powerpoint/2010/main" xmlns="" val="3868120975"/>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1" y="23750"/>
            <a:ext cx="9493135" cy="845582"/>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Vicepresidencia de Operaciones</a:t>
            </a:r>
            <a:endParaRPr lang="en-US" sz="3600" dirty="0">
              <a:solidFill>
                <a:srgbClr val="002060"/>
              </a:solidFill>
              <a:latin typeface="+mj-lt"/>
              <a:cs typeface="Calibri" panose="020F0502020204030204" pitchFamily="34" charset="0"/>
            </a:endParaRPr>
          </a:p>
        </p:txBody>
      </p:sp>
      <p:cxnSp>
        <p:nvCxnSpPr>
          <p:cNvPr id="56" name="126 Forma"/>
          <p:cNvCxnSpPr>
            <a:stCxn id="13" idx="3"/>
            <a:endCxn id="22" idx="1"/>
          </p:cNvCxnSpPr>
          <p:nvPr/>
        </p:nvCxnSpPr>
        <p:spPr bwMode="auto">
          <a:xfrm>
            <a:off x="1943563" y="3366203"/>
            <a:ext cx="203248" cy="827557"/>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38" name="26 CuadroTexto"/>
          <p:cNvSpPr txBox="1">
            <a:spLocks noChangeArrowheads="1"/>
          </p:cNvSpPr>
          <p:nvPr/>
        </p:nvSpPr>
        <p:spPr bwMode="auto">
          <a:xfrm>
            <a:off x="4559301" y="1727417"/>
            <a:ext cx="7128394" cy="3896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800" u="sng" dirty="0">
              <a:solidFill>
                <a:srgbClr val="897C57"/>
              </a:solidFill>
              <a:latin typeface="+mn-lt"/>
              <a:cs typeface="Arial" pitchFamily="34" charset="0"/>
            </a:endParaRPr>
          </a:p>
          <a:p>
            <a:pPr algn="just"/>
            <a:r>
              <a:rPr lang="es-CO" altLang="es-ES_tradnl" sz="1600" dirty="0">
                <a:solidFill>
                  <a:srgbClr val="002060"/>
                </a:solidFill>
                <a:latin typeface="+mn-lt"/>
                <a:cs typeface="Arial" pitchFamily="34" charset="0"/>
              </a:rPr>
              <a:t>Velar por el correcto funcionamiento del back office de la Bolsa y los escenarios de negociación, con base en las  normativa aplicable, ofreciendo transparencia y eficacia al mercado. </a:t>
            </a:r>
          </a:p>
          <a:p>
            <a:pPr algn="just"/>
            <a:endParaRPr lang="es-ES_tradnl" altLang="es-ES_tradnl" sz="8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8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CO" sz="1600" dirty="0">
                <a:solidFill>
                  <a:srgbClr val="002060"/>
                </a:solidFill>
                <a:latin typeface="+mn-lt"/>
                <a:cs typeface="Arial" pitchFamily="34" charset="0"/>
              </a:rPr>
              <a:t>Asegurar la transparencia, oportunidad y confiabilidad del registro de operaciones de mercado abierto y registro de facturas, velando por el adecuado desarrollo de los mecanismos de negociación que provee la Bolsa.</a:t>
            </a:r>
          </a:p>
          <a:p>
            <a:pPr marL="361950" lvl="1" algn="just">
              <a:buFont typeface="Arial" pitchFamily="34" charset="0"/>
              <a:buChar char="•"/>
              <a:defRPr/>
            </a:pPr>
            <a:r>
              <a:rPr lang="es-CO" altLang="es-CO" sz="1600" dirty="0">
                <a:solidFill>
                  <a:srgbClr val="002060"/>
                </a:solidFill>
                <a:latin typeface="+mn-lt"/>
                <a:cs typeface="Arial" pitchFamily="34" charset="0"/>
              </a:rPr>
              <a:t>Estructurar y liderar la administración de los convenios entre la BMC y el gobierno.</a:t>
            </a:r>
          </a:p>
          <a:p>
            <a:pPr marL="285750" indent="-285750" algn="just">
              <a:defRPr/>
            </a:pPr>
            <a:endParaRPr lang="es-CO" altLang="es-ES_tradnl" sz="800" b="1" u="sng" dirty="0">
              <a:solidFill>
                <a:srgbClr val="00206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8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4 personas.</a:t>
            </a:r>
          </a:p>
        </p:txBody>
      </p:sp>
      <p:cxnSp>
        <p:nvCxnSpPr>
          <p:cNvPr id="31" name="126 Forma"/>
          <p:cNvCxnSpPr>
            <a:stCxn id="13" idx="3"/>
            <a:endCxn id="21" idx="1"/>
          </p:cNvCxnSpPr>
          <p:nvPr/>
        </p:nvCxnSpPr>
        <p:spPr bwMode="auto">
          <a:xfrm flipV="1">
            <a:off x="1943564" y="3362842"/>
            <a:ext cx="199403" cy="3360"/>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4" name="126 Forma"/>
          <p:cNvCxnSpPr>
            <a:stCxn id="13" idx="3"/>
            <a:endCxn id="20" idx="1"/>
          </p:cNvCxnSpPr>
          <p:nvPr/>
        </p:nvCxnSpPr>
        <p:spPr bwMode="auto">
          <a:xfrm flipV="1">
            <a:off x="1943563" y="2559396"/>
            <a:ext cx="203248" cy="806806"/>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3" name="12 Rectángulo">
            <a:hlinkClick r:id="" action="ppaction://noaction"/>
          </p:cNvPr>
          <p:cNvSpPr/>
          <p:nvPr/>
        </p:nvSpPr>
        <p:spPr bwMode="auto">
          <a:xfrm>
            <a:off x="262085" y="3065942"/>
            <a:ext cx="1681479" cy="60052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de Operaciones</a:t>
            </a:r>
          </a:p>
          <a:p>
            <a:pPr algn="ctr" defTabSz="984629" fontAlgn="auto">
              <a:spcBef>
                <a:spcPts val="0"/>
              </a:spcBef>
              <a:spcAft>
                <a:spcPts val="0"/>
              </a:spcAft>
              <a:defRPr/>
            </a:pPr>
            <a:r>
              <a:rPr lang="es-CO" sz="1300" dirty="0">
                <a:solidFill>
                  <a:srgbClr val="00B050"/>
                </a:solidFill>
                <a:cs typeface="Arial" pitchFamily="34" charset="0"/>
              </a:rPr>
              <a:t>Nohora H. Cruz Pinilla</a:t>
            </a:r>
          </a:p>
        </p:txBody>
      </p:sp>
      <p:sp>
        <p:nvSpPr>
          <p:cNvPr id="20" name="19 Rectángulo">
            <a:hlinkClick r:id="" action="ppaction://noaction"/>
          </p:cNvPr>
          <p:cNvSpPr/>
          <p:nvPr/>
        </p:nvSpPr>
        <p:spPr bwMode="auto">
          <a:xfrm>
            <a:off x="2146812" y="2277548"/>
            <a:ext cx="2062467" cy="563696"/>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Gestión Técnica</a:t>
            </a:r>
          </a:p>
          <a:p>
            <a:pPr algn="ctr" defTabSz="984629" fontAlgn="auto">
              <a:spcBef>
                <a:spcPts val="0"/>
              </a:spcBef>
              <a:spcAft>
                <a:spcPts val="0"/>
              </a:spcAft>
              <a:defRPr/>
            </a:pPr>
            <a:r>
              <a:rPr lang="es-CO" sz="1300" dirty="0">
                <a:solidFill>
                  <a:srgbClr val="00B050"/>
                </a:solidFill>
                <a:cs typeface="Arial" pitchFamily="34" charset="0"/>
              </a:rPr>
              <a:t>Carlos A. Prieto Rueda</a:t>
            </a:r>
          </a:p>
        </p:txBody>
      </p:sp>
      <p:sp>
        <p:nvSpPr>
          <p:cNvPr id="21" name="20 Rectángulo">
            <a:hlinkClick r:id="" action="ppaction://noaction"/>
          </p:cNvPr>
          <p:cNvSpPr/>
          <p:nvPr/>
        </p:nvSpPr>
        <p:spPr bwMode="auto">
          <a:xfrm>
            <a:off x="2142967" y="3080994"/>
            <a:ext cx="2062467" cy="563696"/>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Gestión </a:t>
            </a:r>
          </a:p>
          <a:p>
            <a:pPr algn="ctr" defTabSz="984629" fontAlgn="auto">
              <a:spcBef>
                <a:spcPts val="0"/>
              </a:spcBef>
              <a:spcAft>
                <a:spcPts val="0"/>
              </a:spcAft>
              <a:defRPr/>
            </a:pPr>
            <a:r>
              <a:rPr lang="es-CO" sz="1300" b="1" dirty="0">
                <a:solidFill>
                  <a:srgbClr val="002060"/>
                </a:solidFill>
                <a:cs typeface="Arial" pitchFamily="34" charset="0"/>
              </a:rPr>
              <a:t>Estructuración de Negocios</a:t>
            </a:r>
          </a:p>
          <a:p>
            <a:pPr algn="ctr" defTabSz="984629" fontAlgn="auto">
              <a:spcBef>
                <a:spcPts val="0"/>
              </a:spcBef>
              <a:spcAft>
                <a:spcPts val="0"/>
              </a:spcAft>
              <a:defRPr/>
            </a:pPr>
            <a:r>
              <a:rPr lang="es-CO" sz="1300" dirty="0">
                <a:solidFill>
                  <a:srgbClr val="00B050"/>
                </a:solidFill>
                <a:cs typeface="Arial" pitchFamily="34" charset="0"/>
              </a:rPr>
              <a:t>Ingrid C. Gómez  Cortés</a:t>
            </a:r>
          </a:p>
        </p:txBody>
      </p:sp>
      <p:sp>
        <p:nvSpPr>
          <p:cNvPr id="22" name="21 Rectángulo">
            <a:hlinkClick r:id="" action="ppaction://noaction"/>
          </p:cNvPr>
          <p:cNvSpPr/>
          <p:nvPr/>
        </p:nvSpPr>
        <p:spPr bwMode="auto">
          <a:xfrm>
            <a:off x="2146812" y="3911911"/>
            <a:ext cx="2062467" cy="563696"/>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Gestión de Operaciones</a:t>
            </a:r>
          </a:p>
          <a:p>
            <a:pPr algn="ctr" defTabSz="984629" fontAlgn="auto">
              <a:spcBef>
                <a:spcPts val="0"/>
              </a:spcBef>
              <a:spcAft>
                <a:spcPts val="0"/>
              </a:spcAft>
              <a:defRPr/>
            </a:pPr>
            <a:r>
              <a:rPr lang="es-CO" sz="1300" dirty="0">
                <a:solidFill>
                  <a:srgbClr val="00B050"/>
                </a:solidFill>
                <a:cs typeface="Arial" pitchFamily="34" charset="0"/>
              </a:rPr>
              <a:t>Lina M. Hernández Suárez</a:t>
            </a:r>
          </a:p>
        </p:txBody>
      </p:sp>
    </p:spTree>
    <p:extLst>
      <p:ext uri="{BB962C8B-B14F-4D97-AF65-F5344CB8AC3E}">
        <p14:creationId xmlns:p14="http://schemas.microsoft.com/office/powerpoint/2010/main" xmlns="" val="1234668938"/>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0" y="28504"/>
            <a:ext cx="9478279" cy="1008290"/>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Vicepresidencia Financiera y </a:t>
            </a:r>
            <a:br>
              <a:rPr lang="es-ES" sz="3600" dirty="0">
                <a:solidFill>
                  <a:srgbClr val="002060"/>
                </a:solidFill>
                <a:latin typeface="+mj-lt"/>
                <a:cs typeface="Calibri" panose="020F0502020204030204" pitchFamily="34" charset="0"/>
              </a:rPr>
            </a:br>
            <a:r>
              <a:rPr lang="es-ES" sz="3600" dirty="0">
                <a:solidFill>
                  <a:srgbClr val="002060"/>
                </a:solidFill>
                <a:latin typeface="+mj-lt"/>
                <a:cs typeface="Calibri" panose="020F0502020204030204" pitchFamily="34" charset="0"/>
              </a:rPr>
              <a:t>Administrativa</a:t>
            </a:r>
            <a:endParaRPr lang="en-US" sz="3600" dirty="0">
              <a:solidFill>
                <a:srgbClr val="002060"/>
              </a:solidFill>
              <a:latin typeface="+mj-lt"/>
              <a:cs typeface="Calibri" panose="020F0502020204030204" pitchFamily="34" charset="0"/>
            </a:endParaRPr>
          </a:p>
        </p:txBody>
      </p:sp>
      <p:cxnSp>
        <p:nvCxnSpPr>
          <p:cNvPr id="56" name="126 Forma"/>
          <p:cNvCxnSpPr>
            <a:stCxn id="13" idx="3"/>
            <a:endCxn id="15" idx="1"/>
          </p:cNvCxnSpPr>
          <p:nvPr/>
        </p:nvCxnSpPr>
        <p:spPr bwMode="auto">
          <a:xfrm>
            <a:off x="1926346" y="3332953"/>
            <a:ext cx="257678" cy="775823"/>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38" name="26 CuadroTexto"/>
          <p:cNvSpPr txBox="1">
            <a:spLocks noChangeArrowheads="1"/>
          </p:cNvSpPr>
          <p:nvPr/>
        </p:nvSpPr>
        <p:spPr bwMode="auto">
          <a:xfrm>
            <a:off x="4372495" y="1394652"/>
            <a:ext cx="7065818" cy="401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900" u="sng" dirty="0">
              <a:solidFill>
                <a:srgbClr val="897C57"/>
              </a:solidFill>
              <a:latin typeface="+mn-lt"/>
              <a:cs typeface="Arial" pitchFamily="34" charset="0"/>
            </a:endParaRPr>
          </a:p>
          <a:p>
            <a:pPr algn="just"/>
            <a:r>
              <a:rPr lang="es-CO" altLang="es-CO" sz="1600" dirty="0">
                <a:solidFill>
                  <a:srgbClr val="002060"/>
                </a:solidFill>
                <a:latin typeface="+mn-lt"/>
                <a:cs typeface="Arial" pitchFamily="34" charset="0"/>
              </a:rPr>
              <a:t>Generar estrategias que permitan la adecuada gestión de los recursos  financieros, administrativos y tecnológicos de la compañía,  velando por transmitir información financiera y gerencial confiable y oportuna</a:t>
            </a:r>
            <a:r>
              <a:rPr lang="es-CO" altLang="es-ES_tradnl" sz="1600" dirty="0">
                <a:solidFill>
                  <a:srgbClr val="002060"/>
                </a:solidFill>
                <a:latin typeface="+mn-lt"/>
                <a:cs typeface="Arial" pitchFamily="34" charset="0"/>
              </a:rPr>
              <a:t>. </a:t>
            </a:r>
          </a:p>
          <a:p>
            <a:pPr algn="just"/>
            <a:endParaRPr lang="es-ES_tradnl" altLang="es-ES_tradnl" sz="9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9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CO" sz="1600" dirty="0">
                <a:solidFill>
                  <a:srgbClr val="002060"/>
                </a:solidFill>
                <a:latin typeface="+mn-lt"/>
                <a:cs typeface="Arial" pitchFamily="34" charset="0"/>
              </a:rPr>
              <a:t>Diseñar, implementar y hacer seguimiento a estrategias que permitan la adecuada gestión de los recursos administrativos y financieros, velando por transmitir información financiera y gerencial confiable y oportuna.</a:t>
            </a:r>
          </a:p>
          <a:p>
            <a:pPr marL="361950" lvl="1" algn="just">
              <a:buFont typeface="Arial" pitchFamily="34" charset="0"/>
              <a:buChar char="•"/>
              <a:defRPr/>
            </a:pPr>
            <a:r>
              <a:rPr lang="es-CO" altLang="es-CO" sz="1600" dirty="0">
                <a:solidFill>
                  <a:srgbClr val="002060"/>
                </a:solidFill>
                <a:latin typeface="+mn-lt"/>
                <a:cs typeface="Arial" pitchFamily="34" charset="0"/>
              </a:rPr>
              <a:t>Diseñar estrategias que permitan velar por el correcto funcionamiento tecnológico de la organización.</a:t>
            </a:r>
          </a:p>
          <a:p>
            <a:pPr marL="285750" indent="-285750" algn="just">
              <a:defRPr/>
            </a:pPr>
            <a:endParaRPr lang="es-CO" altLang="es-ES_tradnl" sz="900" b="1" u="sng" dirty="0">
              <a:solidFill>
                <a:srgbClr val="00206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9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9 personas.</a:t>
            </a:r>
          </a:p>
        </p:txBody>
      </p:sp>
      <p:cxnSp>
        <p:nvCxnSpPr>
          <p:cNvPr id="31" name="126 Forma"/>
          <p:cNvCxnSpPr/>
          <p:nvPr/>
        </p:nvCxnSpPr>
        <p:spPr bwMode="auto">
          <a:xfrm flipV="1">
            <a:off x="1926346" y="3344990"/>
            <a:ext cx="279450" cy="663"/>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34" name="126 Forma"/>
          <p:cNvCxnSpPr>
            <a:stCxn id="13" idx="3"/>
            <a:endCxn id="12" idx="1"/>
          </p:cNvCxnSpPr>
          <p:nvPr/>
        </p:nvCxnSpPr>
        <p:spPr bwMode="auto">
          <a:xfrm flipV="1">
            <a:off x="1926346" y="2573990"/>
            <a:ext cx="257678" cy="758962"/>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3" name="12 Rectángulo">
            <a:hlinkClick r:id="" action="ppaction://noaction"/>
          </p:cNvPr>
          <p:cNvSpPr/>
          <p:nvPr/>
        </p:nvSpPr>
        <p:spPr bwMode="auto">
          <a:xfrm>
            <a:off x="244868" y="3032692"/>
            <a:ext cx="1681479" cy="60052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Financiera y</a:t>
            </a:r>
          </a:p>
          <a:p>
            <a:pPr algn="ctr" defTabSz="984629" fontAlgn="auto">
              <a:spcBef>
                <a:spcPts val="0"/>
              </a:spcBef>
              <a:spcAft>
                <a:spcPts val="0"/>
              </a:spcAft>
              <a:defRPr/>
            </a:pPr>
            <a:r>
              <a:rPr lang="es-CO" sz="1300" b="1" dirty="0">
                <a:solidFill>
                  <a:srgbClr val="002060"/>
                </a:solidFill>
                <a:cs typeface="Arial" pitchFamily="34" charset="0"/>
              </a:rPr>
              <a:t>Administrativa</a:t>
            </a:r>
          </a:p>
          <a:p>
            <a:pPr algn="ctr" defTabSz="984629" fontAlgn="auto">
              <a:spcBef>
                <a:spcPts val="0"/>
              </a:spcBef>
              <a:spcAft>
                <a:spcPts val="0"/>
              </a:spcAft>
              <a:defRPr/>
            </a:pPr>
            <a:r>
              <a:rPr lang="es-CO" sz="1300" dirty="0">
                <a:solidFill>
                  <a:srgbClr val="00B050"/>
                </a:solidFill>
                <a:cs typeface="Arial" pitchFamily="34" charset="0"/>
              </a:rPr>
              <a:t>Diana P. Longas Gómez</a:t>
            </a:r>
          </a:p>
        </p:txBody>
      </p:sp>
      <p:sp>
        <p:nvSpPr>
          <p:cNvPr id="12" name="11 Rectángulo">
            <a:hlinkClick r:id="" action="ppaction://noaction"/>
          </p:cNvPr>
          <p:cNvSpPr/>
          <p:nvPr/>
        </p:nvSpPr>
        <p:spPr bwMode="auto">
          <a:xfrm>
            <a:off x="2184025" y="2321520"/>
            <a:ext cx="1699399" cy="50494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Contabilidad</a:t>
            </a:r>
          </a:p>
          <a:p>
            <a:pPr algn="ctr" defTabSz="984629" fontAlgn="auto">
              <a:spcBef>
                <a:spcPts val="0"/>
              </a:spcBef>
              <a:spcAft>
                <a:spcPts val="0"/>
              </a:spcAft>
              <a:defRPr/>
            </a:pPr>
            <a:r>
              <a:rPr lang="es-CO" sz="1300" dirty="0">
                <a:solidFill>
                  <a:srgbClr val="00B050"/>
                </a:solidFill>
                <a:cs typeface="Arial" pitchFamily="34" charset="0"/>
              </a:rPr>
              <a:t>Nuvia Valencia Malagón</a:t>
            </a:r>
          </a:p>
        </p:txBody>
      </p:sp>
      <p:sp>
        <p:nvSpPr>
          <p:cNvPr id="14" name="13 Rectángulo">
            <a:hlinkClick r:id="" action="ppaction://noaction"/>
          </p:cNvPr>
          <p:cNvSpPr/>
          <p:nvPr/>
        </p:nvSpPr>
        <p:spPr bwMode="auto">
          <a:xfrm>
            <a:off x="2205797" y="3079819"/>
            <a:ext cx="1699399" cy="50494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Tesorería</a:t>
            </a:r>
          </a:p>
          <a:p>
            <a:pPr algn="ctr" defTabSz="984629" fontAlgn="auto">
              <a:spcBef>
                <a:spcPts val="0"/>
              </a:spcBef>
              <a:spcAft>
                <a:spcPts val="0"/>
              </a:spcAft>
              <a:defRPr/>
            </a:pPr>
            <a:r>
              <a:rPr lang="es-CO" sz="1300" dirty="0">
                <a:solidFill>
                  <a:srgbClr val="00B050"/>
                </a:solidFill>
                <a:cs typeface="Arial" pitchFamily="34" charset="0"/>
              </a:rPr>
              <a:t>Yesmith Garzón</a:t>
            </a:r>
          </a:p>
        </p:txBody>
      </p:sp>
      <p:sp>
        <p:nvSpPr>
          <p:cNvPr id="15" name="14 Rectángulo">
            <a:hlinkClick r:id="" action="ppaction://noaction"/>
          </p:cNvPr>
          <p:cNvSpPr/>
          <p:nvPr/>
        </p:nvSpPr>
        <p:spPr bwMode="auto">
          <a:xfrm>
            <a:off x="2184025" y="3856305"/>
            <a:ext cx="1699399" cy="50494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Tecnología</a:t>
            </a:r>
          </a:p>
          <a:p>
            <a:pPr algn="ctr" defTabSz="984629" fontAlgn="auto">
              <a:spcBef>
                <a:spcPts val="0"/>
              </a:spcBef>
              <a:spcAft>
                <a:spcPts val="0"/>
              </a:spcAft>
              <a:defRPr/>
            </a:pPr>
            <a:r>
              <a:rPr lang="es-CO" sz="1300" dirty="0">
                <a:solidFill>
                  <a:srgbClr val="00B050"/>
                </a:solidFill>
                <a:cs typeface="Arial" pitchFamily="34" charset="0"/>
              </a:rPr>
              <a:t>Carolina Torres Macias</a:t>
            </a:r>
          </a:p>
        </p:txBody>
      </p:sp>
    </p:spTree>
    <p:extLst>
      <p:ext uri="{BB962C8B-B14F-4D97-AF65-F5344CB8AC3E}">
        <p14:creationId xmlns:p14="http://schemas.microsoft.com/office/powerpoint/2010/main" xmlns="" val="1106140269"/>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0" y="40379"/>
            <a:ext cx="9478279" cy="1008290"/>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Vicepresidencia Financiera y </a:t>
            </a:r>
            <a:br>
              <a:rPr lang="es-ES" sz="3600" dirty="0">
                <a:solidFill>
                  <a:srgbClr val="002060"/>
                </a:solidFill>
                <a:latin typeface="+mj-lt"/>
                <a:cs typeface="Calibri" panose="020F0502020204030204" pitchFamily="34" charset="0"/>
              </a:rPr>
            </a:br>
            <a:r>
              <a:rPr lang="es-ES" sz="3600" dirty="0">
                <a:solidFill>
                  <a:srgbClr val="002060"/>
                </a:solidFill>
                <a:latin typeface="+mj-lt"/>
                <a:cs typeface="Calibri" panose="020F0502020204030204" pitchFamily="34" charset="0"/>
              </a:rPr>
              <a:t>Administrativa</a:t>
            </a:r>
            <a:endParaRPr lang="en-US" sz="3600" dirty="0">
              <a:solidFill>
                <a:srgbClr val="002060"/>
              </a:solidFill>
              <a:latin typeface="+mj-lt"/>
              <a:cs typeface="Calibri" panose="020F0502020204030204" pitchFamily="34" charset="0"/>
            </a:endParaRPr>
          </a:p>
        </p:txBody>
      </p:sp>
      <p:sp>
        <p:nvSpPr>
          <p:cNvPr id="138" name="26 CuadroTexto"/>
          <p:cNvSpPr txBox="1">
            <a:spLocks noChangeArrowheads="1"/>
          </p:cNvSpPr>
          <p:nvPr/>
        </p:nvSpPr>
        <p:spPr bwMode="auto">
          <a:xfrm>
            <a:off x="4372495" y="1394652"/>
            <a:ext cx="7065818" cy="397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900" u="sng" dirty="0">
              <a:solidFill>
                <a:srgbClr val="897C57"/>
              </a:solidFill>
              <a:latin typeface="+mn-lt"/>
              <a:cs typeface="Arial" pitchFamily="34" charset="0"/>
            </a:endParaRPr>
          </a:p>
          <a:p>
            <a:pPr algn="just"/>
            <a:r>
              <a:rPr lang="es-CO" altLang="es-CO" sz="1600" dirty="0">
                <a:solidFill>
                  <a:srgbClr val="002060"/>
                </a:solidFill>
                <a:latin typeface="+mn-lt"/>
                <a:cs typeface="Arial" pitchFamily="34" charset="0"/>
              </a:rPr>
              <a:t>Asegurar que los recursos físicos, logísticos, infraestructura y liquidación de nómina sean de calidad y oportunos con el fin de satisfacer el cliente interno y externo.</a:t>
            </a:r>
            <a:endParaRPr lang="es-ES_tradnl" altLang="es-ES_tradnl" sz="16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9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CO" sz="1600" dirty="0">
                <a:solidFill>
                  <a:srgbClr val="002060"/>
                </a:solidFill>
                <a:latin typeface="+mn-lt"/>
                <a:cs typeface="Arial" pitchFamily="34" charset="0"/>
              </a:rPr>
              <a:t>Diseñar, implementar y hacer seguimiento a las estrategias que permitan la adecuada gestión de los recursos administrativos en lo que concierne a compras, pólizas, activos fijos, infraestructura, eventos organizacionales.</a:t>
            </a:r>
          </a:p>
          <a:p>
            <a:pPr marL="361950" lvl="1" algn="just">
              <a:buFont typeface="Arial" pitchFamily="34" charset="0"/>
              <a:buChar char="•"/>
              <a:defRPr/>
            </a:pPr>
            <a:r>
              <a:rPr lang="es-CO" altLang="es-ES_tradnl" sz="1600" dirty="0">
                <a:solidFill>
                  <a:srgbClr val="002060"/>
                </a:solidFill>
                <a:latin typeface="+mn-lt"/>
                <a:cs typeface="Arial" pitchFamily="34" charset="0"/>
              </a:rPr>
              <a:t>Velar por la correcta liquidación y pago de nómina de los empleados de la Bolsa.</a:t>
            </a: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9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6 personas (Directos)</a:t>
            </a:r>
          </a:p>
          <a:p>
            <a:pPr marL="285750" indent="-198438" algn="just">
              <a:buFont typeface="Arial" pitchFamily="34" charset="0"/>
              <a:buChar char="•"/>
              <a:defRPr/>
            </a:pPr>
            <a:r>
              <a:rPr lang="es-CO" altLang="es-ES_tradnl" sz="1600" dirty="0">
                <a:solidFill>
                  <a:srgbClr val="002060"/>
                </a:solidFill>
                <a:latin typeface="+mn-lt"/>
                <a:cs typeface="Arial" pitchFamily="34" charset="0"/>
              </a:rPr>
              <a:t>11 personas (Outsourcing)</a:t>
            </a:r>
          </a:p>
        </p:txBody>
      </p:sp>
      <p:sp>
        <p:nvSpPr>
          <p:cNvPr id="13" name="12 Rectángulo">
            <a:hlinkClick r:id="" action="ppaction://noaction"/>
          </p:cNvPr>
          <p:cNvSpPr/>
          <p:nvPr/>
        </p:nvSpPr>
        <p:spPr bwMode="auto">
          <a:xfrm>
            <a:off x="762001" y="2531839"/>
            <a:ext cx="2451100" cy="60052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VP. Financiera y Administrativa</a:t>
            </a:r>
          </a:p>
          <a:p>
            <a:pPr algn="ctr" defTabSz="984629" fontAlgn="auto">
              <a:spcBef>
                <a:spcPts val="0"/>
              </a:spcBef>
              <a:spcAft>
                <a:spcPts val="0"/>
              </a:spcAft>
              <a:defRPr/>
            </a:pPr>
            <a:r>
              <a:rPr lang="es-CO" sz="1300" dirty="0">
                <a:solidFill>
                  <a:srgbClr val="00B050"/>
                </a:solidFill>
                <a:cs typeface="Arial" pitchFamily="34" charset="0"/>
              </a:rPr>
              <a:t>Diana P. Longas Gómez</a:t>
            </a:r>
          </a:p>
        </p:txBody>
      </p:sp>
    </p:spTree>
    <p:extLst>
      <p:ext uri="{BB962C8B-B14F-4D97-AF65-F5344CB8AC3E}">
        <p14:creationId xmlns:p14="http://schemas.microsoft.com/office/powerpoint/2010/main" xmlns="" val="202586896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1063" y="1924339"/>
            <a:ext cx="10099675" cy="3538182"/>
          </a:xfrm>
        </p:spPr>
        <p:txBody>
          <a:bodyPr/>
          <a:lstStyle/>
          <a:p>
            <a:pPr algn="just"/>
            <a:r>
              <a:rPr lang="es-CO" sz="3600" dirty="0" smtClean="0">
                <a:solidFill>
                  <a:srgbClr val="094784"/>
                </a:solidFill>
                <a:latin typeface="Calibri" pitchFamily="34" charset="0"/>
                <a:ea typeface="+mn-ea"/>
                <a:cs typeface="+mn-cs"/>
              </a:rPr>
              <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La Secretaria informa que dentro de las actividades de fortalecimiento pendientes se incluirá una capacitación en la Junta Ordinaria en temas relacionados con los Sistemas de Administración de Riesgos y el Sistema de Control Interno.</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 </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
            </a:r>
            <a:br>
              <a:rPr lang="es-CO" sz="3600" dirty="0" smtClean="0">
                <a:solidFill>
                  <a:srgbClr val="094784"/>
                </a:solidFill>
                <a:latin typeface="Calibri" pitchFamily="34" charset="0"/>
                <a:ea typeface="+mn-ea"/>
                <a:cs typeface="+mn-cs"/>
              </a:rPr>
            </a:br>
            <a:r>
              <a:rPr lang="es-CO" sz="2800" dirty="0" smtClean="0">
                <a:solidFill>
                  <a:srgbClr val="094784"/>
                </a:solidFill>
                <a:latin typeface="+mn-lt"/>
                <a:ea typeface="+mn-ea"/>
                <a:cs typeface="+mn-cs"/>
              </a:rPr>
              <a:t/>
            </a:r>
            <a:br>
              <a:rPr lang="es-CO" sz="2800" dirty="0" smtClean="0">
                <a:solidFill>
                  <a:srgbClr val="094784"/>
                </a:solidFill>
                <a:latin typeface="+mn-lt"/>
                <a:ea typeface="+mn-ea"/>
                <a:cs typeface="+mn-cs"/>
              </a:rPr>
            </a:br>
            <a:r>
              <a:rPr lang="es-CO" dirty="0" smtClean="0"/>
              <a:t/>
            </a:r>
            <a:br>
              <a:rPr lang="es-CO" dirty="0" smtClean="0"/>
            </a:br>
            <a:r>
              <a:rPr lang="es-CO" dirty="0" smtClean="0"/>
              <a:t> </a:t>
            </a:r>
            <a:endParaRPr lang="es-CO" dirty="0"/>
          </a:p>
        </p:txBody>
      </p:sp>
      <p:sp>
        <p:nvSpPr>
          <p:cNvPr id="4" name="3 Marcador de texto"/>
          <p:cNvSpPr>
            <a:spLocks noGrp="1"/>
          </p:cNvSpPr>
          <p:nvPr>
            <p:ph type="body" idx="28"/>
          </p:nvPr>
        </p:nvSpPr>
        <p:spPr>
          <a:xfrm>
            <a:off x="553153" y="413279"/>
            <a:ext cx="10098723" cy="451948"/>
          </a:xfrm>
        </p:spPr>
        <p:txBody>
          <a:bodyPr/>
          <a:lstStyle/>
          <a:p>
            <a:r>
              <a:rPr lang="es-CO" sz="4400" b="1" dirty="0" smtClean="0">
                <a:solidFill>
                  <a:srgbClr val="3A8386"/>
                </a:solidFill>
                <a:latin typeface="Calibri" pitchFamily="34" charset="0"/>
                <a:ea typeface="+mj-ea"/>
                <a:cs typeface="+mj-cs"/>
              </a:rPr>
              <a:t>4.1.1  Junta Directiva.</a:t>
            </a:r>
          </a:p>
        </p:txBody>
      </p:sp>
    </p:spTree>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0" y="68695"/>
            <a:ext cx="9565367" cy="83481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defTabSz="891083">
              <a:lnSpc>
                <a:spcPct val="90000"/>
              </a:lnSpc>
            </a:pPr>
            <a:r>
              <a:rPr lang="es-ES" sz="3600" dirty="0">
                <a:solidFill>
                  <a:srgbClr val="002060"/>
                </a:solidFill>
                <a:latin typeface="+mj-lt"/>
              </a:rPr>
              <a:t>Dirección de Riesgos</a:t>
            </a:r>
            <a:endParaRPr lang="en-US" sz="3600" dirty="0">
              <a:solidFill>
                <a:srgbClr val="002060"/>
              </a:solidFill>
              <a:latin typeface="+mj-lt"/>
            </a:endParaRPr>
          </a:p>
        </p:txBody>
      </p:sp>
      <p:sp>
        <p:nvSpPr>
          <p:cNvPr id="138" name="26 CuadroTexto"/>
          <p:cNvSpPr txBox="1">
            <a:spLocks noChangeArrowheads="1"/>
          </p:cNvSpPr>
          <p:nvPr/>
        </p:nvSpPr>
        <p:spPr bwMode="auto">
          <a:xfrm>
            <a:off x="4455622" y="1340363"/>
            <a:ext cx="7197946" cy="448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900" u="sng" dirty="0">
              <a:solidFill>
                <a:srgbClr val="897C57"/>
              </a:solidFill>
              <a:latin typeface="+mn-lt"/>
              <a:cs typeface="Arial" pitchFamily="34" charset="0"/>
            </a:endParaRPr>
          </a:p>
          <a:p>
            <a:pPr algn="just"/>
            <a:r>
              <a:rPr lang="es-CO" altLang="es-ES_tradnl" sz="1600" dirty="0">
                <a:solidFill>
                  <a:srgbClr val="002060"/>
                </a:solidFill>
                <a:latin typeface="+mn-lt"/>
                <a:cs typeface="Arial" pitchFamily="34" charset="0"/>
              </a:rPr>
              <a:t>Definir, establecer y administrar el perfil de riesgos, de acuerdo con las directrices internas y normativa impartida por las entidades de control, con el fin de proporcionar un nivel de seguridad razonable en la consecución de los objetivos de la Organización.</a:t>
            </a:r>
          </a:p>
          <a:p>
            <a:pPr algn="just"/>
            <a:endParaRPr lang="es-ES_tradnl" altLang="es-ES_tradnl" sz="9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9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CO" sz="1600" dirty="0">
                <a:solidFill>
                  <a:srgbClr val="002060"/>
                </a:solidFill>
                <a:latin typeface="+mn-lt"/>
                <a:cs typeface="Arial" pitchFamily="34" charset="0"/>
              </a:rPr>
              <a:t>Establecer, mantener y reforzar el marco de gestión de riesgos de la BMC en cuanto a riesgos operativos, financieros y estratégicos, incluidas todas las políticas, directrices y controles efectivos para evaluar el perfil de riesgos de la BMC.</a:t>
            </a:r>
          </a:p>
          <a:p>
            <a:pPr marL="361950" lvl="1" algn="just">
              <a:buFont typeface="Arial" pitchFamily="34" charset="0"/>
              <a:buChar char="•"/>
              <a:defRPr/>
            </a:pPr>
            <a:r>
              <a:rPr lang="es-CO" altLang="es-CO" sz="1600" dirty="0">
                <a:solidFill>
                  <a:srgbClr val="002060"/>
                </a:solidFill>
                <a:latin typeface="+mn-lt"/>
                <a:cs typeface="Arial" pitchFamily="34" charset="0"/>
              </a:rPr>
              <a:t>Evaluar el riesgo que se derive de nuevos productos, asesorando a las partes interesadas sobre las posibles consecuencias y controles a implementar.</a:t>
            </a:r>
          </a:p>
          <a:p>
            <a:pPr marL="285750" indent="-285750" algn="just">
              <a:defRPr/>
            </a:pPr>
            <a:endParaRPr lang="es-CO" altLang="es-ES_tradnl" sz="900" b="1" u="sng" dirty="0">
              <a:solidFill>
                <a:srgbClr val="00206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p>
          <a:p>
            <a:pPr marL="285750" indent="-285750" algn="just">
              <a:defRPr/>
            </a:pPr>
            <a:endParaRPr lang="es-CO" altLang="es-ES_tradnl" sz="9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4 personas.</a:t>
            </a:r>
          </a:p>
        </p:txBody>
      </p:sp>
      <p:sp>
        <p:nvSpPr>
          <p:cNvPr id="8" name="7 Rectángulo">
            <a:hlinkClick r:id="rId3" action="ppaction://hlinksldjump"/>
          </p:cNvPr>
          <p:cNvSpPr/>
          <p:nvPr/>
        </p:nvSpPr>
        <p:spPr bwMode="auto">
          <a:xfrm>
            <a:off x="152400" y="2253296"/>
            <a:ext cx="1773375" cy="565449"/>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Director de Riesgos</a:t>
            </a:r>
          </a:p>
          <a:p>
            <a:pPr algn="ctr" defTabSz="984629" fontAlgn="auto">
              <a:spcBef>
                <a:spcPts val="0"/>
              </a:spcBef>
              <a:spcAft>
                <a:spcPts val="0"/>
              </a:spcAft>
              <a:defRPr/>
            </a:pPr>
            <a:r>
              <a:rPr lang="es-CO" sz="1300" dirty="0">
                <a:solidFill>
                  <a:srgbClr val="00B050"/>
                </a:solidFill>
                <a:cs typeface="Arial" pitchFamily="34" charset="0"/>
              </a:rPr>
              <a:t>Miguel Á. Monroy Diaz</a:t>
            </a:r>
          </a:p>
        </p:txBody>
      </p:sp>
      <p:sp>
        <p:nvSpPr>
          <p:cNvPr id="9" name="8 Rectángulo">
            <a:hlinkClick r:id="" action="ppaction://noaction"/>
          </p:cNvPr>
          <p:cNvSpPr/>
          <p:nvPr/>
        </p:nvSpPr>
        <p:spPr bwMode="auto">
          <a:xfrm>
            <a:off x="2209853" y="1408805"/>
            <a:ext cx="1854147" cy="502688"/>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Sénior</a:t>
            </a:r>
          </a:p>
          <a:p>
            <a:pPr algn="ctr" defTabSz="984629" fontAlgn="auto">
              <a:spcBef>
                <a:spcPts val="0"/>
              </a:spcBef>
              <a:spcAft>
                <a:spcPts val="0"/>
              </a:spcAft>
              <a:defRPr/>
            </a:pPr>
            <a:r>
              <a:rPr lang="es-CO" sz="1300" dirty="0">
                <a:solidFill>
                  <a:srgbClr val="00B050"/>
                </a:solidFill>
                <a:cs typeface="Arial" pitchFamily="34" charset="0"/>
              </a:rPr>
              <a:t>Nixon A. Esteban Ariza</a:t>
            </a:r>
          </a:p>
        </p:txBody>
      </p:sp>
      <p:sp>
        <p:nvSpPr>
          <p:cNvPr id="10" name="9 Rectángulo">
            <a:hlinkClick r:id="" action="ppaction://noaction"/>
          </p:cNvPr>
          <p:cNvSpPr/>
          <p:nvPr/>
        </p:nvSpPr>
        <p:spPr bwMode="auto">
          <a:xfrm>
            <a:off x="2209853" y="1992885"/>
            <a:ext cx="1854147" cy="502688"/>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Médium</a:t>
            </a:r>
          </a:p>
          <a:p>
            <a:pPr algn="ctr" defTabSz="984629" fontAlgn="auto">
              <a:spcBef>
                <a:spcPts val="0"/>
              </a:spcBef>
              <a:spcAft>
                <a:spcPts val="0"/>
              </a:spcAft>
              <a:defRPr/>
            </a:pPr>
            <a:r>
              <a:rPr lang="es-CO" sz="1300" dirty="0">
                <a:solidFill>
                  <a:srgbClr val="00B050"/>
                </a:solidFill>
                <a:cs typeface="Arial" pitchFamily="34" charset="0"/>
              </a:rPr>
              <a:t>Nidia Garzón Rada</a:t>
            </a:r>
          </a:p>
        </p:txBody>
      </p:sp>
      <p:sp>
        <p:nvSpPr>
          <p:cNvPr id="11" name="10 Rectángulo">
            <a:hlinkClick r:id="" action="ppaction://noaction"/>
          </p:cNvPr>
          <p:cNvSpPr/>
          <p:nvPr/>
        </p:nvSpPr>
        <p:spPr bwMode="auto">
          <a:xfrm>
            <a:off x="2209853" y="2602845"/>
            <a:ext cx="1854147" cy="502688"/>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Médium</a:t>
            </a:r>
          </a:p>
          <a:p>
            <a:pPr algn="ctr" defTabSz="984629" fontAlgn="auto">
              <a:spcBef>
                <a:spcPts val="0"/>
              </a:spcBef>
              <a:spcAft>
                <a:spcPts val="0"/>
              </a:spcAft>
              <a:defRPr/>
            </a:pPr>
            <a:r>
              <a:rPr lang="es-CO" sz="1300" dirty="0">
                <a:solidFill>
                  <a:srgbClr val="00B050"/>
                </a:solidFill>
                <a:cs typeface="Arial" pitchFamily="34" charset="0"/>
              </a:rPr>
              <a:t>Camilo Prada Ladino</a:t>
            </a:r>
          </a:p>
        </p:txBody>
      </p:sp>
      <p:sp>
        <p:nvSpPr>
          <p:cNvPr id="12" name="11 Rectángulo">
            <a:hlinkClick r:id="" action="ppaction://noaction"/>
          </p:cNvPr>
          <p:cNvSpPr/>
          <p:nvPr/>
        </p:nvSpPr>
        <p:spPr bwMode="auto">
          <a:xfrm>
            <a:off x="2220037" y="3237726"/>
            <a:ext cx="1854147" cy="521474"/>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Médium</a:t>
            </a:r>
          </a:p>
          <a:p>
            <a:pPr algn="ctr" defTabSz="984629" fontAlgn="auto">
              <a:spcBef>
                <a:spcPts val="0"/>
              </a:spcBef>
              <a:spcAft>
                <a:spcPts val="0"/>
              </a:spcAft>
              <a:defRPr/>
            </a:pPr>
            <a:r>
              <a:rPr lang="es-CO" sz="1300" dirty="0">
                <a:solidFill>
                  <a:srgbClr val="00B050"/>
                </a:solidFill>
                <a:cs typeface="Arial" pitchFamily="34" charset="0"/>
              </a:rPr>
              <a:t>Natalia Rojas Martínez</a:t>
            </a:r>
          </a:p>
        </p:txBody>
      </p:sp>
      <p:cxnSp>
        <p:nvCxnSpPr>
          <p:cNvPr id="13" name="126 Forma"/>
          <p:cNvCxnSpPr>
            <a:stCxn id="8" idx="3"/>
            <a:endCxn id="9" idx="1"/>
          </p:cNvCxnSpPr>
          <p:nvPr/>
        </p:nvCxnSpPr>
        <p:spPr bwMode="auto">
          <a:xfrm flipV="1">
            <a:off x="1925775" y="1660149"/>
            <a:ext cx="284078" cy="875872"/>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4" name="126 Forma"/>
          <p:cNvCxnSpPr>
            <a:stCxn id="8" idx="3"/>
            <a:endCxn id="10" idx="1"/>
          </p:cNvCxnSpPr>
          <p:nvPr/>
        </p:nvCxnSpPr>
        <p:spPr bwMode="auto">
          <a:xfrm flipV="1">
            <a:off x="1925775" y="2244229"/>
            <a:ext cx="284078" cy="291792"/>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5" name="126 Forma"/>
          <p:cNvCxnSpPr>
            <a:stCxn id="8" idx="3"/>
            <a:endCxn id="11" idx="1"/>
          </p:cNvCxnSpPr>
          <p:nvPr/>
        </p:nvCxnSpPr>
        <p:spPr bwMode="auto">
          <a:xfrm>
            <a:off x="1925775" y="2536021"/>
            <a:ext cx="284078" cy="318168"/>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6" name="126 Forma"/>
          <p:cNvCxnSpPr>
            <a:stCxn id="8" idx="3"/>
            <a:endCxn id="12" idx="1"/>
          </p:cNvCxnSpPr>
          <p:nvPr/>
        </p:nvCxnSpPr>
        <p:spPr bwMode="auto">
          <a:xfrm>
            <a:off x="1925775" y="2536021"/>
            <a:ext cx="294262" cy="962442"/>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7" name="26 CuadroTexto"/>
          <p:cNvSpPr txBox="1">
            <a:spLocks noChangeArrowheads="1"/>
          </p:cNvSpPr>
          <p:nvPr/>
        </p:nvSpPr>
        <p:spPr bwMode="auto">
          <a:xfrm>
            <a:off x="4504390" y="5990770"/>
            <a:ext cx="7197946" cy="630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gn="just"/>
            <a:r>
              <a:rPr lang="es-CO" altLang="es-ES_tradnl" sz="1600" dirty="0">
                <a:solidFill>
                  <a:srgbClr val="002060"/>
                </a:solidFill>
                <a:latin typeface="+mn-lt"/>
                <a:cs typeface="Arial" pitchFamily="34" charset="0"/>
              </a:rPr>
              <a:t>Nota: Todos los empleados de la Dirección de Riesgos tienen contrato a término indefinido.</a:t>
            </a:r>
          </a:p>
          <a:p>
            <a:pPr algn="just"/>
            <a:endParaRPr lang="es-ES_tradnl" altLang="es-ES_tradnl" sz="900" dirty="0">
              <a:solidFill>
                <a:srgbClr val="002060"/>
              </a:solidFill>
              <a:latin typeface="+mn-lt"/>
              <a:cs typeface="Arial" pitchFamily="34" charset="0"/>
            </a:endParaRPr>
          </a:p>
        </p:txBody>
      </p:sp>
      <p:graphicFrame>
        <p:nvGraphicFramePr>
          <p:cNvPr id="18" name="60 Tabla"/>
          <p:cNvGraphicFramePr>
            <a:graphicFrameLocks noGrp="1"/>
          </p:cNvGraphicFramePr>
          <p:nvPr>
            <p:extLst>
              <p:ext uri="{D42A27DB-BD31-4B8C-83A1-F6EECF244321}">
                <p14:modId xmlns:p14="http://schemas.microsoft.com/office/powerpoint/2010/main" xmlns="" val="3670063695"/>
              </p:ext>
            </p:extLst>
          </p:nvPr>
        </p:nvGraphicFramePr>
        <p:xfrm>
          <a:off x="413372" y="4136841"/>
          <a:ext cx="3396342" cy="1483360"/>
        </p:xfrm>
        <a:graphic>
          <a:graphicData uri="http://schemas.openxmlformats.org/drawingml/2006/table">
            <a:tbl>
              <a:tblPr firstRow="1" bandRow="1">
                <a:tableStyleId>{3B4B98B0-60AC-42C2-AFA5-B58CD77FA1E5}</a:tableStyleId>
              </a:tblPr>
              <a:tblGrid>
                <a:gridCol w="1589314">
                  <a:extLst>
                    <a:ext uri="{9D8B030D-6E8A-4147-A177-3AD203B41FA5}">
                      <a16:colId xmlns:a16="http://schemas.microsoft.com/office/drawing/2014/main" xmlns="" val="20000"/>
                    </a:ext>
                  </a:extLst>
                </a:gridCol>
                <a:gridCol w="1807028">
                  <a:extLst>
                    <a:ext uri="{9D8B030D-6E8A-4147-A177-3AD203B41FA5}">
                      <a16:colId xmlns:a16="http://schemas.microsoft.com/office/drawing/2014/main" xmlns="" val="20001"/>
                    </a:ext>
                  </a:extLst>
                </a:gridCol>
              </a:tblGrid>
              <a:tr h="370840">
                <a:tc gridSpan="2">
                  <a:txBody>
                    <a:bodyPr/>
                    <a:lstStyle/>
                    <a:p>
                      <a:pPr algn="ctr"/>
                      <a:r>
                        <a:rPr lang="es-CO" altLang="es-CO" sz="1400" kern="1200" dirty="0">
                          <a:solidFill>
                            <a:srgbClr val="002060"/>
                          </a:solidFill>
                          <a:latin typeface="Arial" pitchFamily="34" charset="0"/>
                          <a:ea typeface="+mn-ea"/>
                          <a:cs typeface="Arial" pitchFamily="34" charset="0"/>
                        </a:rPr>
                        <a:t>ROTACIÓN RIESGOS</a:t>
                      </a:r>
                    </a:p>
                  </a:txBody>
                  <a:tcPr anchor="ctr"/>
                </a:tc>
                <a:tc hMerge="1">
                  <a:txBody>
                    <a:bodyPr/>
                    <a:lstStyle/>
                    <a:p>
                      <a:endParaRPr lang="es-CO" dirty="0"/>
                    </a:p>
                  </a:txBody>
                  <a:tcPr/>
                </a:tc>
                <a:extLst>
                  <a:ext uri="{0D108BD9-81ED-4DB2-BD59-A6C34878D82A}">
                    <a16:rowId xmlns:a16="http://schemas.microsoft.com/office/drawing/2014/main" xmlns="" val="10000"/>
                  </a:ext>
                </a:extLst>
              </a:tr>
              <a:tr h="370840">
                <a:tc>
                  <a:txBody>
                    <a:bodyPr/>
                    <a:lstStyle/>
                    <a:p>
                      <a:pPr algn="ctr"/>
                      <a:r>
                        <a:rPr lang="es-CO" altLang="es-CO" sz="1400" b="1" kern="1200" dirty="0">
                          <a:solidFill>
                            <a:srgbClr val="002060"/>
                          </a:solidFill>
                          <a:latin typeface="Arial" pitchFamily="34" charset="0"/>
                          <a:ea typeface="+mn-ea"/>
                          <a:cs typeface="Arial" pitchFamily="34" charset="0"/>
                        </a:rPr>
                        <a:t>Año</a:t>
                      </a:r>
                    </a:p>
                  </a:txBody>
                  <a:tcPr>
                    <a:solidFill>
                      <a:srgbClr val="6BADF5">
                        <a:alpha val="20000"/>
                      </a:srgbClr>
                    </a:solidFill>
                  </a:tcPr>
                </a:tc>
                <a:tc>
                  <a:txBody>
                    <a:bodyPr/>
                    <a:lstStyle/>
                    <a:p>
                      <a:pPr algn="ctr"/>
                      <a:r>
                        <a:rPr lang="es-CO" altLang="es-CO" sz="1400" b="1" kern="1200" dirty="0">
                          <a:solidFill>
                            <a:srgbClr val="002060"/>
                          </a:solidFill>
                          <a:latin typeface="Arial" pitchFamily="34" charset="0"/>
                          <a:ea typeface="+mn-ea"/>
                          <a:cs typeface="Arial" pitchFamily="34" charset="0"/>
                        </a:rPr>
                        <a:t>Estadística</a:t>
                      </a:r>
                    </a:p>
                  </a:txBody>
                  <a:tcPr>
                    <a:solidFill>
                      <a:srgbClr val="6BADF5">
                        <a:alpha val="20000"/>
                      </a:srgbClr>
                    </a:solidFill>
                  </a:tcPr>
                </a:tc>
                <a:extLst>
                  <a:ext uri="{0D108BD9-81ED-4DB2-BD59-A6C34878D82A}">
                    <a16:rowId xmlns:a16="http://schemas.microsoft.com/office/drawing/2014/main" xmlns="" val="10001"/>
                  </a:ext>
                </a:extLst>
              </a:tr>
              <a:tr h="370840">
                <a:tc>
                  <a:txBody>
                    <a:bodyPr/>
                    <a:lstStyle/>
                    <a:p>
                      <a:pPr algn="ctr"/>
                      <a:r>
                        <a:rPr lang="es-CO" altLang="es-CO" sz="1400" kern="1200" dirty="0">
                          <a:solidFill>
                            <a:srgbClr val="002060"/>
                          </a:solidFill>
                          <a:latin typeface="Arial" pitchFamily="34" charset="0"/>
                          <a:ea typeface="+mn-ea"/>
                          <a:cs typeface="Arial" pitchFamily="34" charset="0"/>
                        </a:rPr>
                        <a:t>2016</a:t>
                      </a:r>
                    </a:p>
                  </a:txBody>
                  <a:tcPr/>
                </a:tc>
                <a:tc>
                  <a:txBody>
                    <a:bodyPr/>
                    <a:lstStyle/>
                    <a:p>
                      <a:pPr algn="ctr"/>
                      <a:r>
                        <a:rPr lang="es-CO" altLang="es-CO" sz="1400" kern="1200" dirty="0">
                          <a:solidFill>
                            <a:srgbClr val="002060"/>
                          </a:solidFill>
                          <a:latin typeface="Arial" pitchFamily="34" charset="0"/>
                          <a:ea typeface="+mn-ea"/>
                          <a:cs typeface="Arial" pitchFamily="34" charset="0"/>
                        </a:rPr>
                        <a:t>0%</a:t>
                      </a:r>
                    </a:p>
                  </a:txBody>
                  <a:tcPr/>
                </a:tc>
                <a:extLst>
                  <a:ext uri="{0D108BD9-81ED-4DB2-BD59-A6C34878D82A}">
                    <a16:rowId xmlns:a16="http://schemas.microsoft.com/office/drawing/2014/main" xmlns="" val="10002"/>
                  </a:ext>
                </a:extLst>
              </a:tr>
              <a:tr h="370840">
                <a:tc>
                  <a:txBody>
                    <a:bodyPr/>
                    <a:lstStyle/>
                    <a:p>
                      <a:r>
                        <a:rPr lang="es-CO" altLang="es-CO" sz="1400" kern="1200" dirty="0">
                          <a:solidFill>
                            <a:srgbClr val="002060"/>
                          </a:solidFill>
                          <a:latin typeface="Arial" pitchFamily="34" charset="0"/>
                          <a:ea typeface="+mn-ea"/>
                          <a:cs typeface="Arial" pitchFamily="34" charset="0"/>
                        </a:rPr>
                        <a:t>I Semestre 2017</a:t>
                      </a:r>
                    </a:p>
                  </a:txBody>
                  <a:tcPr>
                    <a:solidFill>
                      <a:srgbClr val="6BADF5">
                        <a:alpha val="20000"/>
                      </a:srgbClr>
                    </a:solidFill>
                  </a:tcPr>
                </a:tc>
                <a:tc>
                  <a:txBody>
                    <a:bodyPr/>
                    <a:lstStyle/>
                    <a:p>
                      <a:pPr algn="ctr"/>
                      <a:r>
                        <a:rPr lang="es-CO" altLang="es-CO" sz="1400" kern="1200" dirty="0">
                          <a:solidFill>
                            <a:srgbClr val="002060"/>
                          </a:solidFill>
                          <a:latin typeface="Arial" pitchFamily="34" charset="0"/>
                          <a:ea typeface="+mn-ea"/>
                          <a:cs typeface="Arial" pitchFamily="34" charset="0"/>
                        </a:rPr>
                        <a:t>0%</a:t>
                      </a:r>
                    </a:p>
                  </a:txBody>
                  <a:tcPr>
                    <a:solidFill>
                      <a:srgbClr val="6BADF5">
                        <a:alpha val="20000"/>
                      </a:srgbClr>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86516806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64020" y="109305"/>
            <a:ext cx="9495616" cy="77171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defTabSz="891083">
              <a:lnSpc>
                <a:spcPct val="90000"/>
              </a:lnSpc>
            </a:pPr>
            <a:r>
              <a:rPr lang="es-ES" sz="3600" dirty="0">
                <a:solidFill>
                  <a:srgbClr val="002060"/>
                </a:solidFill>
                <a:latin typeface="+mj-lt"/>
              </a:rPr>
              <a:t>Dirección de Auditoría</a:t>
            </a:r>
            <a:endParaRPr lang="en-US" sz="3600" dirty="0">
              <a:solidFill>
                <a:srgbClr val="002060"/>
              </a:solidFill>
              <a:latin typeface="+mj-lt"/>
            </a:endParaRPr>
          </a:p>
        </p:txBody>
      </p:sp>
      <p:sp>
        <p:nvSpPr>
          <p:cNvPr id="138" name="26 CuadroTexto"/>
          <p:cNvSpPr txBox="1">
            <a:spLocks noChangeArrowheads="1"/>
          </p:cNvSpPr>
          <p:nvPr/>
        </p:nvSpPr>
        <p:spPr bwMode="auto">
          <a:xfrm>
            <a:off x="4562447" y="1292737"/>
            <a:ext cx="6715153" cy="4068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sz="1800" b="1" u="sng" dirty="0">
                <a:solidFill>
                  <a:srgbClr val="00B050"/>
                </a:solidFill>
                <a:latin typeface="Arial" pitchFamily="34" charset="0"/>
                <a:cs typeface="Arial" pitchFamily="34" charset="0"/>
              </a:rPr>
              <a:t>Objetivo:</a:t>
            </a:r>
          </a:p>
          <a:p>
            <a:pPr>
              <a:lnSpc>
                <a:spcPct val="120000"/>
              </a:lnSpc>
            </a:pPr>
            <a:endParaRPr lang="es-CO" altLang="es-ES_tradnl" sz="800" u="sng" dirty="0">
              <a:solidFill>
                <a:srgbClr val="897C57"/>
              </a:solidFill>
              <a:latin typeface="Arial" pitchFamily="34" charset="0"/>
              <a:cs typeface="Arial" pitchFamily="34" charset="0"/>
            </a:endParaRPr>
          </a:p>
          <a:p>
            <a:pPr algn="just"/>
            <a:r>
              <a:rPr lang="es-ES" altLang="es-ES_tradnl" sz="1400" dirty="0">
                <a:solidFill>
                  <a:srgbClr val="002060"/>
                </a:solidFill>
                <a:latin typeface="Arial" pitchFamily="34" charset="0"/>
                <a:cs typeface="Arial" pitchFamily="34" charset="0"/>
              </a:rPr>
              <a:t>Proveer a los órganos sociales de Dirección y Administración una evaluación independiente de los procesos de gestión de riesgos, control y gobierno de la Bolsa, fundamentada en criterios de independencia y objetividad, dirigidos a añadir valor a tales procesos y determinar la aplicación de los principios de Autorregulación, Autogestión y Autocontrol que garanticen la efectividad del Sistema de Control Interno (SCI). </a:t>
            </a:r>
          </a:p>
          <a:p>
            <a:pPr algn="just"/>
            <a:r>
              <a:rPr lang="es-ES" altLang="es-ES_tradnl" sz="1400" dirty="0">
                <a:solidFill>
                  <a:srgbClr val="00B050"/>
                </a:solidFill>
                <a:latin typeface="Arial" pitchFamily="34" charset="0"/>
                <a:cs typeface="Arial" pitchFamily="34" charset="0"/>
              </a:rPr>
              <a:t> </a:t>
            </a:r>
            <a:endParaRPr lang="es-ES_tradnl" altLang="es-ES_tradnl" sz="800" dirty="0">
              <a:solidFill>
                <a:srgbClr val="00B050"/>
              </a:solidFill>
              <a:latin typeface="Arial" pitchFamily="34" charset="0"/>
              <a:cs typeface="Arial" pitchFamily="34" charset="0"/>
            </a:endParaRPr>
          </a:p>
          <a:p>
            <a:pPr indent="-285750">
              <a:lnSpc>
                <a:spcPct val="120000"/>
              </a:lnSpc>
              <a:defRPr/>
            </a:pPr>
            <a:r>
              <a:rPr lang="es-CO" altLang="es-ES_tradnl" sz="1800" b="1" u="sng" dirty="0">
                <a:solidFill>
                  <a:srgbClr val="00B050"/>
                </a:solidFill>
                <a:latin typeface="Arial" pitchFamily="34" charset="0"/>
                <a:cs typeface="Arial" pitchFamily="34" charset="0"/>
              </a:rPr>
              <a:t>Responsabilidades: </a:t>
            </a:r>
          </a:p>
          <a:p>
            <a:pPr indent="-285750">
              <a:lnSpc>
                <a:spcPct val="120000"/>
              </a:lnSpc>
              <a:defRPr/>
            </a:pPr>
            <a:endParaRPr lang="es-CO" altLang="es-ES_tradnl" sz="800" b="1" u="sng" dirty="0">
              <a:solidFill>
                <a:schemeClr val="accent4">
                  <a:lumMod val="50000"/>
                </a:schemeClr>
              </a:solidFill>
              <a:latin typeface="Arial" pitchFamily="34" charset="0"/>
              <a:cs typeface="Arial" pitchFamily="34" charset="0"/>
            </a:endParaRPr>
          </a:p>
          <a:p>
            <a:pPr marL="361950" lvl="1" algn="just">
              <a:buFont typeface="Arial" pitchFamily="34" charset="0"/>
              <a:buChar char="•"/>
              <a:defRPr/>
            </a:pPr>
            <a:r>
              <a:rPr lang="es-CO" altLang="es-CO" sz="1400" dirty="0">
                <a:solidFill>
                  <a:srgbClr val="002060"/>
                </a:solidFill>
                <a:latin typeface="Arial" pitchFamily="34" charset="0"/>
                <a:cs typeface="Arial" pitchFamily="34" charset="0"/>
              </a:rPr>
              <a:t>Gestionar efectivamente los planes y las actividades de la auditoría interna.</a:t>
            </a:r>
          </a:p>
          <a:p>
            <a:pPr marL="361950" lvl="1" algn="just">
              <a:buFont typeface="Arial" pitchFamily="34" charset="0"/>
              <a:buChar char="•"/>
              <a:defRPr/>
            </a:pPr>
            <a:r>
              <a:rPr lang="es-CO" altLang="es-CO" sz="1400" dirty="0">
                <a:solidFill>
                  <a:srgbClr val="002060"/>
                </a:solidFill>
                <a:latin typeface="Arial" pitchFamily="34" charset="0"/>
                <a:cs typeface="Arial" pitchFamily="34" charset="0"/>
              </a:rPr>
              <a:t>Planificar, organizar y supervisar las labores de la Dirección de Auditoría Interna.</a:t>
            </a:r>
          </a:p>
          <a:p>
            <a:pPr marL="361950" lvl="1" algn="just">
              <a:buFont typeface="Arial" pitchFamily="34" charset="0"/>
              <a:buChar char="•"/>
              <a:defRPr/>
            </a:pPr>
            <a:r>
              <a:rPr lang="es-CO" altLang="es-CO" sz="1400" dirty="0">
                <a:solidFill>
                  <a:srgbClr val="002060"/>
                </a:solidFill>
                <a:latin typeface="Arial" pitchFamily="34" charset="0"/>
                <a:cs typeface="Arial" pitchFamily="34" charset="0"/>
              </a:rPr>
              <a:t>Evaluar la aplicación de las normas vigentes, políticas y procedimientos de la Bolsa.</a:t>
            </a:r>
          </a:p>
          <a:p>
            <a:pPr marL="285750" indent="-285750" algn="just">
              <a:defRPr/>
            </a:pPr>
            <a:endParaRPr lang="es-CO" altLang="es-ES_tradnl" sz="800" b="1" u="sng" dirty="0">
              <a:solidFill>
                <a:srgbClr val="002060"/>
              </a:solidFill>
              <a:latin typeface="Arial" pitchFamily="34" charset="0"/>
              <a:cs typeface="Arial" pitchFamily="34" charset="0"/>
            </a:endParaRPr>
          </a:p>
          <a:p>
            <a:pPr marL="285750" indent="-285750" algn="just">
              <a:defRPr/>
            </a:pPr>
            <a:r>
              <a:rPr lang="es-CO" altLang="es-ES_tradnl" sz="1800" b="1" u="sng" dirty="0">
                <a:solidFill>
                  <a:srgbClr val="00B050"/>
                </a:solidFill>
                <a:latin typeface="Arial" pitchFamily="34" charset="0"/>
                <a:cs typeface="Arial" pitchFamily="34" charset="0"/>
              </a:rPr>
              <a:t>Cargos Asignados:</a:t>
            </a:r>
          </a:p>
          <a:p>
            <a:pPr marL="285750" indent="-285750" algn="just">
              <a:defRPr/>
            </a:pPr>
            <a:endParaRPr lang="es-CO" altLang="es-ES_tradnl" sz="800" b="1" dirty="0">
              <a:solidFill>
                <a:schemeClr val="accent4">
                  <a:lumMod val="50000"/>
                </a:schemeClr>
              </a:solidFill>
              <a:latin typeface="Arial" pitchFamily="34" charset="0"/>
              <a:cs typeface="Arial" pitchFamily="34" charset="0"/>
            </a:endParaRPr>
          </a:p>
          <a:p>
            <a:pPr marL="285750" indent="-198438" algn="just">
              <a:buFont typeface="Arial" pitchFamily="34" charset="0"/>
              <a:buChar char="•"/>
              <a:defRPr/>
            </a:pPr>
            <a:r>
              <a:rPr lang="es-CO" altLang="es-ES_tradnl" sz="1400" dirty="0">
                <a:solidFill>
                  <a:srgbClr val="002060"/>
                </a:solidFill>
                <a:latin typeface="Arial" pitchFamily="34" charset="0"/>
                <a:cs typeface="Arial" pitchFamily="34" charset="0"/>
              </a:rPr>
              <a:t>4 personas.</a:t>
            </a:r>
          </a:p>
        </p:txBody>
      </p:sp>
      <p:sp>
        <p:nvSpPr>
          <p:cNvPr id="17" name="16 Rectángulo">
            <a:hlinkClick r:id="" action="ppaction://noaction"/>
          </p:cNvPr>
          <p:cNvSpPr/>
          <p:nvPr/>
        </p:nvSpPr>
        <p:spPr bwMode="auto">
          <a:xfrm>
            <a:off x="76720" y="1999729"/>
            <a:ext cx="1862051" cy="608926"/>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latin typeface="+mj-lt"/>
                <a:cs typeface="Arial" pitchFamily="34" charset="0"/>
              </a:rPr>
              <a:t>Directora de </a:t>
            </a:r>
          </a:p>
          <a:p>
            <a:pPr algn="ctr" defTabSz="984629" fontAlgn="auto">
              <a:spcBef>
                <a:spcPts val="0"/>
              </a:spcBef>
              <a:spcAft>
                <a:spcPts val="0"/>
              </a:spcAft>
              <a:defRPr/>
            </a:pPr>
            <a:r>
              <a:rPr lang="es-CO" sz="1300" b="1" dirty="0">
                <a:solidFill>
                  <a:srgbClr val="002060"/>
                </a:solidFill>
                <a:latin typeface="+mj-lt"/>
                <a:cs typeface="Arial" pitchFamily="34" charset="0"/>
              </a:rPr>
              <a:t>Auditoría Interna</a:t>
            </a:r>
          </a:p>
          <a:p>
            <a:pPr algn="ctr" defTabSz="984629" fontAlgn="auto">
              <a:spcBef>
                <a:spcPts val="0"/>
              </a:spcBef>
              <a:spcAft>
                <a:spcPts val="0"/>
              </a:spcAft>
              <a:defRPr/>
            </a:pPr>
            <a:r>
              <a:rPr lang="es-CO" sz="1300" dirty="0">
                <a:solidFill>
                  <a:srgbClr val="00B050"/>
                </a:solidFill>
                <a:latin typeface="+mj-lt"/>
                <a:cs typeface="Arial" pitchFamily="34" charset="0"/>
              </a:rPr>
              <a:t>Doris Rojas Rincón</a:t>
            </a:r>
          </a:p>
        </p:txBody>
      </p:sp>
      <p:sp>
        <p:nvSpPr>
          <p:cNvPr id="18" name="17 Rectángulo">
            <a:hlinkClick r:id="" action="ppaction://noaction"/>
          </p:cNvPr>
          <p:cNvSpPr/>
          <p:nvPr/>
        </p:nvSpPr>
        <p:spPr bwMode="auto">
          <a:xfrm>
            <a:off x="2216667" y="1084417"/>
            <a:ext cx="1923533" cy="536948"/>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Sénior</a:t>
            </a:r>
          </a:p>
          <a:p>
            <a:pPr algn="ctr" defTabSz="984629" fontAlgn="auto">
              <a:spcBef>
                <a:spcPts val="0"/>
              </a:spcBef>
              <a:spcAft>
                <a:spcPts val="0"/>
              </a:spcAft>
              <a:defRPr/>
            </a:pPr>
            <a:r>
              <a:rPr lang="es-CO" sz="1300" dirty="0">
                <a:solidFill>
                  <a:srgbClr val="00B050"/>
                </a:solidFill>
                <a:cs typeface="Arial" pitchFamily="34" charset="0"/>
              </a:rPr>
              <a:t>René Contreras Florian</a:t>
            </a:r>
          </a:p>
        </p:txBody>
      </p:sp>
      <p:sp>
        <p:nvSpPr>
          <p:cNvPr id="19" name="18 Rectángulo">
            <a:hlinkClick r:id="" action="ppaction://noaction"/>
          </p:cNvPr>
          <p:cNvSpPr/>
          <p:nvPr/>
        </p:nvSpPr>
        <p:spPr bwMode="auto">
          <a:xfrm>
            <a:off x="2216667" y="1701635"/>
            <a:ext cx="1923533" cy="536948"/>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Médium</a:t>
            </a:r>
          </a:p>
          <a:p>
            <a:pPr algn="ctr" defTabSz="984629" fontAlgn="auto">
              <a:spcBef>
                <a:spcPts val="0"/>
              </a:spcBef>
              <a:spcAft>
                <a:spcPts val="0"/>
              </a:spcAft>
              <a:defRPr/>
            </a:pPr>
            <a:r>
              <a:rPr lang="es-CO" sz="1300" dirty="0">
                <a:solidFill>
                  <a:srgbClr val="00B050"/>
                </a:solidFill>
                <a:cs typeface="Arial" pitchFamily="34" charset="0"/>
              </a:rPr>
              <a:t>Yamile López Ávila</a:t>
            </a:r>
          </a:p>
        </p:txBody>
      </p:sp>
      <p:sp>
        <p:nvSpPr>
          <p:cNvPr id="20" name="19 Rectángulo">
            <a:hlinkClick r:id="" action="ppaction://noaction"/>
          </p:cNvPr>
          <p:cNvSpPr/>
          <p:nvPr/>
        </p:nvSpPr>
        <p:spPr bwMode="auto">
          <a:xfrm>
            <a:off x="2215839" y="2305913"/>
            <a:ext cx="1924542" cy="536948"/>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Médium</a:t>
            </a:r>
          </a:p>
          <a:p>
            <a:pPr algn="ctr" defTabSz="984629" fontAlgn="auto">
              <a:spcBef>
                <a:spcPts val="0"/>
              </a:spcBef>
              <a:spcAft>
                <a:spcPts val="0"/>
              </a:spcAft>
              <a:defRPr/>
            </a:pPr>
            <a:r>
              <a:rPr lang="es-CO" sz="1300" dirty="0">
                <a:solidFill>
                  <a:srgbClr val="00B050"/>
                </a:solidFill>
                <a:cs typeface="Arial" pitchFamily="34" charset="0"/>
              </a:rPr>
              <a:t>Rodrigo Moreno Pérez</a:t>
            </a:r>
          </a:p>
        </p:txBody>
      </p:sp>
      <p:sp>
        <p:nvSpPr>
          <p:cNvPr id="21" name="20 Rectángulo">
            <a:hlinkClick r:id="" action="ppaction://noaction"/>
          </p:cNvPr>
          <p:cNvSpPr/>
          <p:nvPr/>
        </p:nvSpPr>
        <p:spPr bwMode="auto">
          <a:xfrm>
            <a:off x="2215839" y="2929788"/>
            <a:ext cx="1924542" cy="53731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Profesional Junior</a:t>
            </a:r>
          </a:p>
          <a:p>
            <a:pPr algn="ctr" defTabSz="984629" fontAlgn="auto">
              <a:spcBef>
                <a:spcPts val="0"/>
              </a:spcBef>
              <a:spcAft>
                <a:spcPts val="0"/>
              </a:spcAft>
              <a:defRPr/>
            </a:pPr>
            <a:r>
              <a:rPr lang="es-CO" sz="1300" dirty="0">
                <a:solidFill>
                  <a:srgbClr val="00B050"/>
                </a:solidFill>
                <a:cs typeface="Arial" pitchFamily="34" charset="0"/>
              </a:rPr>
              <a:t>Yuly D. Quiceno Russi</a:t>
            </a:r>
          </a:p>
        </p:txBody>
      </p:sp>
      <p:cxnSp>
        <p:nvCxnSpPr>
          <p:cNvPr id="22" name="126 Forma"/>
          <p:cNvCxnSpPr>
            <a:stCxn id="17" idx="3"/>
            <a:endCxn id="18" idx="1"/>
          </p:cNvCxnSpPr>
          <p:nvPr/>
        </p:nvCxnSpPr>
        <p:spPr bwMode="auto">
          <a:xfrm flipV="1">
            <a:off x="1938771" y="1352891"/>
            <a:ext cx="277896" cy="951301"/>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3" name="126 Forma"/>
          <p:cNvCxnSpPr>
            <a:stCxn id="17" idx="3"/>
            <a:endCxn id="19" idx="1"/>
          </p:cNvCxnSpPr>
          <p:nvPr/>
        </p:nvCxnSpPr>
        <p:spPr bwMode="auto">
          <a:xfrm flipV="1">
            <a:off x="1938771" y="1970109"/>
            <a:ext cx="277896" cy="334083"/>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6" name="126 Forma"/>
          <p:cNvCxnSpPr>
            <a:stCxn id="17" idx="3"/>
            <a:endCxn id="20" idx="1"/>
          </p:cNvCxnSpPr>
          <p:nvPr/>
        </p:nvCxnSpPr>
        <p:spPr bwMode="auto">
          <a:xfrm>
            <a:off x="1938771" y="2304192"/>
            <a:ext cx="277068" cy="270195"/>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cxnSp>
        <p:nvCxnSpPr>
          <p:cNvPr id="27" name="126 Forma"/>
          <p:cNvCxnSpPr>
            <a:stCxn id="17" idx="3"/>
            <a:endCxn id="21" idx="1"/>
          </p:cNvCxnSpPr>
          <p:nvPr/>
        </p:nvCxnSpPr>
        <p:spPr bwMode="auto">
          <a:xfrm>
            <a:off x="1938771" y="2304192"/>
            <a:ext cx="277068" cy="894252"/>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4" name="26 CuadroTexto"/>
          <p:cNvSpPr txBox="1">
            <a:spLocks noChangeArrowheads="1"/>
          </p:cNvSpPr>
          <p:nvPr/>
        </p:nvSpPr>
        <p:spPr bwMode="auto">
          <a:xfrm>
            <a:off x="4607468" y="5577279"/>
            <a:ext cx="6755476" cy="56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gn="just"/>
            <a:r>
              <a:rPr lang="es-CO" altLang="es-ES_tradnl" sz="1400" dirty="0">
                <a:solidFill>
                  <a:srgbClr val="002060"/>
                </a:solidFill>
                <a:latin typeface="Arial" pitchFamily="34" charset="0"/>
                <a:cs typeface="Arial" pitchFamily="34" charset="0"/>
              </a:rPr>
              <a:t>Nota: Todos los empleados de la Dirección de Auditoría Interna tienen contrato a término indefinido.</a:t>
            </a:r>
          </a:p>
          <a:p>
            <a:pPr algn="just"/>
            <a:endParaRPr lang="es-ES_tradnl" altLang="es-ES_tradnl" sz="900" dirty="0">
              <a:solidFill>
                <a:srgbClr val="002060"/>
              </a:solidFill>
              <a:latin typeface="+mn-lt"/>
              <a:cs typeface="Arial" pitchFamily="34" charset="0"/>
            </a:endParaRPr>
          </a:p>
        </p:txBody>
      </p:sp>
      <p:graphicFrame>
        <p:nvGraphicFramePr>
          <p:cNvPr id="15" name="37 Tabla"/>
          <p:cNvGraphicFramePr>
            <a:graphicFrameLocks noGrp="1"/>
          </p:cNvGraphicFramePr>
          <p:nvPr>
            <p:extLst>
              <p:ext uri="{D42A27DB-BD31-4B8C-83A1-F6EECF244321}">
                <p14:modId xmlns:p14="http://schemas.microsoft.com/office/powerpoint/2010/main" xmlns="" val="493815405"/>
              </p:ext>
            </p:extLst>
          </p:nvPr>
        </p:nvGraphicFramePr>
        <p:xfrm>
          <a:off x="477247" y="3581855"/>
          <a:ext cx="3396342" cy="1483360"/>
        </p:xfrm>
        <a:graphic>
          <a:graphicData uri="http://schemas.openxmlformats.org/drawingml/2006/table">
            <a:tbl>
              <a:tblPr firstRow="1" bandRow="1">
                <a:tableStyleId>{3B4B98B0-60AC-42C2-AFA5-B58CD77FA1E5}</a:tableStyleId>
              </a:tblPr>
              <a:tblGrid>
                <a:gridCol w="1589314">
                  <a:extLst>
                    <a:ext uri="{9D8B030D-6E8A-4147-A177-3AD203B41FA5}">
                      <a16:colId xmlns:a16="http://schemas.microsoft.com/office/drawing/2014/main" xmlns="" val="20000"/>
                    </a:ext>
                  </a:extLst>
                </a:gridCol>
                <a:gridCol w="1807028">
                  <a:extLst>
                    <a:ext uri="{9D8B030D-6E8A-4147-A177-3AD203B41FA5}">
                      <a16:colId xmlns:a16="http://schemas.microsoft.com/office/drawing/2014/main" xmlns="" val="20001"/>
                    </a:ext>
                  </a:extLst>
                </a:gridCol>
              </a:tblGrid>
              <a:tr h="370840">
                <a:tc gridSpan="2">
                  <a:txBody>
                    <a:bodyPr/>
                    <a:lstStyle/>
                    <a:p>
                      <a:pPr algn="ctr"/>
                      <a:r>
                        <a:rPr lang="es-CO" altLang="es-CO" sz="1400" kern="1200" dirty="0">
                          <a:solidFill>
                            <a:srgbClr val="002060"/>
                          </a:solidFill>
                          <a:latin typeface="+mn-lt"/>
                          <a:ea typeface="+mn-ea"/>
                          <a:cs typeface="Arial" pitchFamily="34" charset="0"/>
                        </a:rPr>
                        <a:t>ROTACIÓN AUDITORÍA</a:t>
                      </a:r>
                    </a:p>
                  </a:txBody>
                  <a:tcPr anchor="ctr"/>
                </a:tc>
                <a:tc hMerge="1">
                  <a:txBody>
                    <a:bodyPr/>
                    <a:lstStyle/>
                    <a:p>
                      <a:endParaRPr lang="es-CO" dirty="0"/>
                    </a:p>
                  </a:txBody>
                  <a:tcPr/>
                </a:tc>
                <a:extLst>
                  <a:ext uri="{0D108BD9-81ED-4DB2-BD59-A6C34878D82A}">
                    <a16:rowId xmlns:a16="http://schemas.microsoft.com/office/drawing/2014/main" xmlns="" val="10000"/>
                  </a:ext>
                </a:extLst>
              </a:tr>
              <a:tr h="370840">
                <a:tc>
                  <a:txBody>
                    <a:bodyPr/>
                    <a:lstStyle/>
                    <a:p>
                      <a:pPr algn="ctr"/>
                      <a:r>
                        <a:rPr lang="es-CO" altLang="es-CO" sz="1400" b="1" kern="1200" dirty="0">
                          <a:solidFill>
                            <a:srgbClr val="002060"/>
                          </a:solidFill>
                          <a:latin typeface="+mn-lt"/>
                          <a:ea typeface="+mn-ea"/>
                          <a:cs typeface="Arial" pitchFamily="34" charset="0"/>
                        </a:rPr>
                        <a:t>Año</a:t>
                      </a:r>
                    </a:p>
                  </a:txBody>
                  <a:tcPr>
                    <a:solidFill>
                      <a:srgbClr val="6BADF5">
                        <a:alpha val="20000"/>
                      </a:srgbClr>
                    </a:solidFill>
                  </a:tcPr>
                </a:tc>
                <a:tc>
                  <a:txBody>
                    <a:bodyPr/>
                    <a:lstStyle/>
                    <a:p>
                      <a:pPr algn="ctr"/>
                      <a:r>
                        <a:rPr lang="es-CO" altLang="es-CO" sz="1400" b="1" kern="1200" dirty="0">
                          <a:solidFill>
                            <a:srgbClr val="002060"/>
                          </a:solidFill>
                          <a:latin typeface="+mn-lt"/>
                          <a:ea typeface="+mn-ea"/>
                          <a:cs typeface="Arial" pitchFamily="34" charset="0"/>
                        </a:rPr>
                        <a:t>Estadística</a:t>
                      </a:r>
                    </a:p>
                  </a:txBody>
                  <a:tcPr>
                    <a:solidFill>
                      <a:srgbClr val="6BADF5">
                        <a:alpha val="20000"/>
                      </a:srgbClr>
                    </a:solidFill>
                  </a:tcPr>
                </a:tc>
                <a:extLst>
                  <a:ext uri="{0D108BD9-81ED-4DB2-BD59-A6C34878D82A}">
                    <a16:rowId xmlns:a16="http://schemas.microsoft.com/office/drawing/2014/main" xmlns="" val="10001"/>
                  </a:ext>
                </a:extLst>
              </a:tr>
              <a:tr h="370840">
                <a:tc>
                  <a:txBody>
                    <a:bodyPr/>
                    <a:lstStyle/>
                    <a:p>
                      <a:pPr algn="ctr"/>
                      <a:r>
                        <a:rPr lang="es-CO" altLang="es-CO" sz="1400" kern="1200" dirty="0">
                          <a:solidFill>
                            <a:srgbClr val="002060"/>
                          </a:solidFill>
                          <a:latin typeface="+mn-lt"/>
                          <a:ea typeface="+mn-ea"/>
                          <a:cs typeface="Arial" pitchFamily="34" charset="0"/>
                        </a:rPr>
                        <a:t>2016</a:t>
                      </a:r>
                    </a:p>
                  </a:txBody>
                  <a:tcPr/>
                </a:tc>
                <a:tc>
                  <a:txBody>
                    <a:bodyPr/>
                    <a:lstStyle/>
                    <a:p>
                      <a:pPr algn="ctr"/>
                      <a:r>
                        <a:rPr lang="es-CO" altLang="es-CO" sz="1400" kern="1200" dirty="0">
                          <a:solidFill>
                            <a:srgbClr val="002060"/>
                          </a:solidFill>
                          <a:latin typeface="+mn-lt"/>
                          <a:ea typeface="+mn-ea"/>
                          <a:cs typeface="Arial" pitchFamily="34" charset="0"/>
                        </a:rPr>
                        <a:t>20%</a:t>
                      </a:r>
                    </a:p>
                  </a:txBody>
                  <a:tcPr/>
                </a:tc>
                <a:extLst>
                  <a:ext uri="{0D108BD9-81ED-4DB2-BD59-A6C34878D82A}">
                    <a16:rowId xmlns:a16="http://schemas.microsoft.com/office/drawing/2014/main" xmlns="" val="10002"/>
                  </a:ext>
                </a:extLst>
              </a:tr>
              <a:tr h="370840">
                <a:tc>
                  <a:txBody>
                    <a:bodyPr/>
                    <a:lstStyle/>
                    <a:p>
                      <a:pPr algn="ctr"/>
                      <a:r>
                        <a:rPr lang="es-CO" altLang="es-CO" sz="1400" kern="1200" dirty="0">
                          <a:solidFill>
                            <a:srgbClr val="002060"/>
                          </a:solidFill>
                          <a:latin typeface="+mn-lt"/>
                          <a:ea typeface="+mn-ea"/>
                          <a:cs typeface="Arial" pitchFamily="34" charset="0"/>
                        </a:rPr>
                        <a:t>I Semestre 2017</a:t>
                      </a:r>
                    </a:p>
                  </a:txBody>
                  <a:tcPr>
                    <a:solidFill>
                      <a:srgbClr val="6BADF5">
                        <a:alpha val="20000"/>
                      </a:srgbClr>
                    </a:solidFill>
                  </a:tcPr>
                </a:tc>
                <a:tc>
                  <a:txBody>
                    <a:bodyPr/>
                    <a:lstStyle/>
                    <a:p>
                      <a:pPr algn="ctr"/>
                      <a:r>
                        <a:rPr lang="es-CO" altLang="es-CO" sz="1400" kern="1200" dirty="0">
                          <a:solidFill>
                            <a:srgbClr val="002060"/>
                          </a:solidFill>
                          <a:latin typeface="+mn-lt"/>
                          <a:ea typeface="+mn-ea"/>
                          <a:cs typeface="Arial" pitchFamily="34" charset="0"/>
                        </a:rPr>
                        <a:t>20%</a:t>
                      </a:r>
                    </a:p>
                  </a:txBody>
                  <a:tcPr>
                    <a:solidFill>
                      <a:srgbClr val="6BADF5">
                        <a:alpha val="20000"/>
                      </a:srgbClr>
                    </a:solidFill>
                  </a:tcPr>
                </a:tc>
                <a:extLst>
                  <a:ext uri="{0D108BD9-81ED-4DB2-BD59-A6C34878D82A}">
                    <a16:rowId xmlns:a16="http://schemas.microsoft.com/office/drawing/2014/main" xmlns="" val="10003"/>
                  </a:ext>
                </a:extLst>
              </a:tr>
            </a:tbl>
          </a:graphicData>
        </a:graphic>
      </p:graphicFrame>
      <p:sp>
        <p:nvSpPr>
          <p:cNvPr id="16" name="26 CuadroTexto"/>
          <p:cNvSpPr txBox="1">
            <a:spLocks noChangeArrowheads="1"/>
          </p:cNvSpPr>
          <p:nvPr/>
        </p:nvSpPr>
        <p:spPr bwMode="auto">
          <a:xfrm>
            <a:off x="477247" y="5271356"/>
            <a:ext cx="3396342"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gn="just">
              <a:buFont typeface="Wingdings" pitchFamily="2" charset="2"/>
              <a:buChar char="Ø"/>
            </a:pPr>
            <a:r>
              <a:rPr lang="es-CO" altLang="es-ES_tradnl" sz="1100" dirty="0">
                <a:solidFill>
                  <a:srgbClr val="002060"/>
                </a:solidFill>
                <a:latin typeface="+mn-lt"/>
                <a:cs typeface="Arial" pitchFamily="34" charset="0"/>
              </a:rPr>
              <a:t>En Enero de 2016, se presentó una vacante en Auditoria en razón a  los resultados de concurso interno para la Dirección de Riesgos, por lo que esta posición se cubrió con personal  externo.</a:t>
            </a:r>
          </a:p>
          <a:p>
            <a:pPr algn="just">
              <a:buFont typeface="Wingdings" pitchFamily="2" charset="2"/>
              <a:buChar char="Ø"/>
            </a:pPr>
            <a:r>
              <a:rPr lang="es-CO" altLang="es-ES_tradnl" sz="1100" dirty="0">
                <a:solidFill>
                  <a:srgbClr val="002060"/>
                </a:solidFill>
                <a:latin typeface="+mn-lt"/>
                <a:cs typeface="Arial" pitchFamily="34" charset="0"/>
              </a:rPr>
              <a:t>En Enero de 2017, se presentó un retiro voluntario, y la vacante  se cubrió con personal  externo.</a:t>
            </a:r>
          </a:p>
          <a:p>
            <a:pPr algn="just"/>
            <a:endParaRPr lang="es-ES_tradnl" altLang="es-ES_tradnl" sz="600" dirty="0">
              <a:solidFill>
                <a:srgbClr val="002060"/>
              </a:solidFill>
              <a:latin typeface="+mn-lt"/>
              <a:cs typeface="Arial" pitchFamily="34" charset="0"/>
            </a:endParaRPr>
          </a:p>
        </p:txBody>
      </p:sp>
    </p:spTree>
    <p:extLst>
      <p:ext uri="{BB962C8B-B14F-4D97-AF65-F5344CB8AC3E}">
        <p14:creationId xmlns:p14="http://schemas.microsoft.com/office/powerpoint/2010/main" xmlns="" val="114394041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0" y="47298"/>
            <a:ext cx="9559636" cy="84241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Área de Seguimiento</a:t>
            </a:r>
            <a:endParaRPr lang="en-US" sz="3600" dirty="0">
              <a:solidFill>
                <a:srgbClr val="002060"/>
              </a:solidFill>
              <a:latin typeface="+mj-lt"/>
              <a:cs typeface="Calibri" panose="020F0502020204030204" pitchFamily="34" charset="0"/>
            </a:endParaRPr>
          </a:p>
        </p:txBody>
      </p:sp>
      <p:sp>
        <p:nvSpPr>
          <p:cNvPr id="138" name="26 CuadroTexto"/>
          <p:cNvSpPr txBox="1">
            <a:spLocks noChangeArrowheads="1"/>
          </p:cNvSpPr>
          <p:nvPr/>
        </p:nvSpPr>
        <p:spPr bwMode="auto">
          <a:xfrm>
            <a:off x="3451054" y="2017792"/>
            <a:ext cx="8108773" cy="351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900" u="sng" dirty="0">
              <a:solidFill>
                <a:srgbClr val="897C57"/>
              </a:solidFill>
              <a:latin typeface="+mn-lt"/>
              <a:cs typeface="Arial" pitchFamily="34" charset="0"/>
            </a:endParaRPr>
          </a:p>
          <a:p>
            <a:pPr algn="just"/>
            <a:r>
              <a:rPr lang="es-CO" altLang="es-CO" sz="1600" dirty="0">
                <a:solidFill>
                  <a:srgbClr val="002060"/>
                </a:solidFill>
                <a:latin typeface="+mn-lt"/>
                <a:cs typeface="Arial" pitchFamily="34" charset="0"/>
              </a:rPr>
              <a:t>Verificar el cumplimiento de las normas aplicables por parte de los miembros de la bolsa y de las personas vinculadas a estos, efecto para el cual adelantará las investigaciones de los hechos y conductas a que haya lugar.</a:t>
            </a:r>
            <a:endParaRPr lang="es-CO" altLang="es-ES_tradnl" sz="1600" dirty="0">
              <a:solidFill>
                <a:srgbClr val="002060"/>
              </a:solidFill>
              <a:latin typeface="+mn-lt"/>
              <a:cs typeface="Arial" pitchFamily="34" charset="0"/>
            </a:endParaRPr>
          </a:p>
          <a:p>
            <a:pPr algn="just"/>
            <a:endParaRPr lang="es-ES_tradnl" altLang="es-ES_tradnl" sz="9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9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CO" sz="1600" dirty="0">
                <a:solidFill>
                  <a:srgbClr val="002060"/>
                </a:solidFill>
                <a:latin typeface="+mn-lt"/>
                <a:cs typeface="Arial" pitchFamily="34" charset="0"/>
              </a:rPr>
              <a:t>Dirigir las labores de vigilancia y seguimiento de los miembros de la Bolsa y de las personas vinculadas a los mismos, y utilizar sistemas de alerta temprana para la detección y prevención de conductas contrarias a la ley o a los reglamentos.</a:t>
            </a:r>
          </a:p>
          <a:p>
            <a:pPr marL="285750" indent="-285750" algn="just">
              <a:defRPr/>
            </a:pPr>
            <a:endParaRPr lang="es-CO" altLang="es-ES_tradnl" sz="900" b="1" u="sng" dirty="0">
              <a:solidFill>
                <a:srgbClr val="00206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9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7 personas.</a:t>
            </a:r>
          </a:p>
        </p:txBody>
      </p:sp>
      <p:cxnSp>
        <p:nvCxnSpPr>
          <p:cNvPr id="16" name="126 Forma"/>
          <p:cNvCxnSpPr>
            <a:stCxn id="17" idx="2"/>
            <a:endCxn id="18" idx="0"/>
          </p:cNvCxnSpPr>
          <p:nvPr/>
        </p:nvCxnSpPr>
        <p:spPr bwMode="auto">
          <a:xfrm>
            <a:off x="1514603" y="3273040"/>
            <a:ext cx="10886" cy="251225"/>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7" name="16 Rectángulo">
            <a:hlinkClick r:id="" action="ppaction://noaction"/>
          </p:cNvPr>
          <p:cNvSpPr/>
          <p:nvPr/>
        </p:nvSpPr>
        <p:spPr bwMode="auto">
          <a:xfrm>
            <a:off x="518565" y="2772389"/>
            <a:ext cx="1992077" cy="500650"/>
          </a:xfrm>
          <a:prstGeom prst="rect">
            <a:avLst/>
          </a:prstGeom>
          <a:ln/>
        </p:spPr>
        <p:style>
          <a:lnRef idx="1">
            <a:schemeClr val="accent3"/>
          </a:lnRef>
          <a:fillRef idx="2">
            <a:schemeClr val="accent3"/>
          </a:fillRef>
          <a:effectRef idx="1">
            <a:schemeClr val="accent3"/>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Junta Directiva</a:t>
            </a:r>
          </a:p>
        </p:txBody>
      </p:sp>
      <p:sp>
        <p:nvSpPr>
          <p:cNvPr id="18" name="17 Rectángulo">
            <a:hlinkClick r:id="" action="ppaction://noaction"/>
          </p:cNvPr>
          <p:cNvSpPr/>
          <p:nvPr/>
        </p:nvSpPr>
        <p:spPr bwMode="auto">
          <a:xfrm>
            <a:off x="529451" y="3524265"/>
            <a:ext cx="1992077" cy="50494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Área de Seguimiento</a:t>
            </a:r>
          </a:p>
          <a:p>
            <a:pPr algn="ctr" defTabSz="984629" fontAlgn="auto">
              <a:spcBef>
                <a:spcPts val="0"/>
              </a:spcBef>
              <a:spcAft>
                <a:spcPts val="0"/>
              </a:spcAft>
              <a:defRPr/>
            </a:pPr>
            <a:r>
              <a:rPr lang="es-CO" sz="1300" dirty="0">
                <a:solidFill>
                  <a:srgbClr val="00B050"/>
                </a:solidFill>
                <a:cs typeface="Arial" pitchFamily="34" charset="0"/>
              </a:rPr>
              <a:t>Carolina Ortiz Forero</a:t>
            </a:r>
          </a:p>
        </p:txBody>
      </p:sp>
    </p:spTree>
    <p:extLst>
      <p:ext uri="{BB962C8B-B14F-4D97-AF65-F5344CB8AC3E}">
        <p14:creationId xmlns:p14="http://schemas.microsoft.com/office/powerpoint/2010/main" xmlns="" val="2349452037"/>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0" y="23750"/>
            <a:ext cx="9416799" cy="903512"/>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Cámara Disciplinaria</a:t>
            </a:r>
            <a:endParaRPr lang="en-US" sz="3600" dirty="0">
              <a:solidFill>
                <a:srgbClr val="002060"/>
              </a:solidFill>
              <a:latin typeface="+mj-lt"/>
              <a:cs typeface="Calibri" panose="020F0502020204030204" pitchFamily="34" charset="0"/>
            </a:endParaRPr>
          </a:p>
        </p:txBody>
      </p:sp>
      <p:sp>
        <p:nvSpPr>
          <p:cNvPr id="138" name="26 CuadroTexto"/>
          <p:cNvSpPr txBox="1">
            <a:spLocks noChangeArrowheads="1"/>
          </p:cNvSpPr>
          <p:nvPr/>
        </p:nvSpPr>
        <p:spPr bwMode="auto">
          <a:xfrm>
            <a:off x="3524596" y="1871797"/>
            <a:ext cx="7996844" cy="327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900" u="sng" dirty="0">
              <a:solidFill>
                <a:srgbClr val="897C57"/>
              </a:solidFill>
              <a:latin typeface="+mn-lt"/>
              <a:cs typeface="Arial" pitchFamily="34" charset="0"/>
            </a:endParaRPr>
          </a:p>
          <a:p>
            <a:pPr algn="just"/>
            <a:r>
              <a:rPr lang="es-CO" altLang="es-CO" sz="1600" dirty="0">
                <a:solidFill>
                  <a:srgbClr val="002060"/>
                </a:solidFill>
                <a:latin typeface="+mn-lt"/>
                <a:cs typeface="Arial" pitchFamily="34" charset="0"/>
              </a:rPr>
              <a:t>Verificar las actuaciones de los sujetos obligados a autorregularse con el fin de determinar la viabilidad de imposición de sanciones por el incumplimiento de las normas aplicables</a:t>
            </a:r>
            <a:r>
              <a:rPr lang="es-CO" altLang="es-ES_tradnl" sz="1600" dirty="0">
                <a:solidFill>
                  <a:srgbClr val="002060"/>
                </a:solidFill>
                <a:latin typeface="+mn-lt"/>
                <a:cs typeface="Arial" pitchFamily="34" charset="0"/>
              </a:rPr>
              <a:t> </a:t>
            </a:r>
          </a:p>
          <a:p>
            <a:pPr algn="just"/>
            <a:endParaRPr lang="es-ES_tradnl" altLang="es-ES_tradnl" sz="9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9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CO" sz="1600" dirty="0">
                <a:solidFill>
                  <a:srgbClr val="002060"/>
                </a:solidFill>
                <a:latin typeface="+mn-lt"/>
                <a:cs typeface="Arial" pitchFamily="34" charset="0"/>
              </a:rPr>
              <a:t>Dirigir las labores de secretariado de la Cámara Disciplinaria, dispuestas en el Reglamento de funcionamiento de operación de la BMC.</a:t>
            </a:r>
          </a:p>
          <a:p>
            <a:pPr marL="285750" indent="-285750" algn="just">
              <a:defRPr/>
            </a:pPr>
            <a:endParaRPr lang="es-CO" altLang="es-ES_tradnl" sz="900" b="1" u="sng" dirty="0">
              <a:solidFill>
                <a:srgbClr val="00206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9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2 personas.</a:t>
            </a:r>
          </a:p>
        </p:txBody>
      </p:sp>
      <p:cxnSp>
        <p:nvCxnSpPr>
          <p:cNvPr id="16" name="126 Forma"/>
          <p:cNvCxnSpPr>
            <a:stCxn id="17" idx="2"/>
            <a:endCxn id="18" idx="0"/>
          </p:cNvCxnSpPr>
          <p:nvPr/>
        </p:nvCxnSpPr>
        <p:spPr bwMode="auto">
          <a:xfrm rot="16200000" flipH="1">
            <a:off x="1318921" y="3376574"/>
            <a:ext cx="251226" cy="10886"/>
          </a:xfrm>
          <a:prstGeom prst="bentConnector3">
            <a:avLst>
              <a:gd name="adj1" fmla="val 50000"/>
            </a:avLst>
          </a:prstGeom>
          <a:ln>
            <a:tailEnd type="arrow"/>
          </a:ln>
        </p:spPr>
        <p:style>
          <a:lnRef idx="1">
            <a:schemeClr val="accent3"/>
          </a:lnRef>
          <a:fillRef idx="0">
            <a:schemeClr val="accent3"/>
          </a:fillRef>
          <a:effectRef idx="0">
            <a:schemeClr val="accent3"/>
          </a:effectRef>
          <a:fontRef idx="minor">
            <a:schemeClr val="tx1"/>
          </a:fontRef>
        </p:style>
      </p:cxnSp>
      <p:sp>
        <p:nvSpPr>
          <p:cNvPr id="17" name="16 Rectángulo">
            <a:hlinkClick r:id="" action="ppaction://noaction"/>
          </p:cNvPr>
          <p:cNvSpPr/>
          <p:nvPr/>
        </p:nvSpPr>
        <p:spPr bwMode="auto">
          <a:xfrm>
            <a:off x="252552" y="2755754"/>
            <a:ext cx="2373077" cy="500650"/>
          </a:xfrm>
          <a:prstGeom prst="rect">
            <a:avLst/>
          </a:prstGeom>
          <a:ln/>
        </p:spPr>
        <p:style>
          <a:lnRef idx="1">
            <a:schemeClr val="accent3"/>
          </a:lnRef>
          <a:fillRef idx="2">
            <a:schemeClr val="accent3"/>
          </a:fillRef>
          <a:effectRef idx="1">
            <a:schemeClr val="accent3"/>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Cámara Disciplinaria</a:t>
            </a:r>
          </a:p>
        </p:txBody>
      </p:sp>
      <p:sp>
        <p:nvSpPr>
          <p:cNvPr id="18" name="17 Rectángulo">
            <a:hlinkClick r:id="" action="ppaction://noaction"/>
          </p:cNvPr>
          <p:cNvSpPr/>
          <p:nvPr/>
        </p:nvSpPr>
        <p:spPr bwMode="auto">
          <a:xfrm>
            <a:off x="263438" y="3507630"/>
            <a:ext cx="2373077" cy="50494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Secretaría Cámara Disciplinaria</a:t>
            </a:r>
          </a:p>
          <a:p>
            <a:pPr algn="ctr" defTabSz="984629" fontAlgn="auto">
              <a:spcBef>
                <a:spcPts val="0"/>
              </a:spcBef>
              <a:spcAft>
                <a:spcPts val="0"/>
              </a:spcAft>
              <a:defRPr/>
            </a:pPr>
            <a:r>
              <a:rPr lang="es-CO" sz="1300" dirty="0">
                <a:solidFill>
                  <a:srgbClr val="00B050"/>
                </a:solidFill>
                <a:cs typeface="Arial" pitchFamily="34" charset="0"/>
              </a:rPr>
              <a:t>Gloria Cabieles Caro</a:t>
            </a:r>
          </a:p>
        </p:txBody>
      </p:sp>
    </p:spTree>
    <p:extLst>
      <p:ext uri="{BB962C8B-B14F-4D97-AF65-F5344CB8AC3E}">
        <p14:creationId xmlns:p14="http://schemas.microsoft.com/office/powerpoint/2010/main" xmlns="" val="2993895300"/>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1"/>
          <p:cNvSpPr>
            <a:spLocks noGrp="1"/>
          </p:cNvSpPr>
          <p:nvPr>
            <p:ph type="title" idx="4294967295"/>
          </p:nvPr>
        </p:nvSpPr>
        <p:spPr>
          <a:xfrm>
            <a:off x="-1" y="14048"/>
            <a:ext cx="9543011" cy="875662"/>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r>
              <a:rPr lang="es-ES" sz="3600" dirty="0">
                <a:solidFill>
                  <a:srgbClr val="002060"/>
                </a:solidFill>
                <a:latin typeface="+mj-lt"/>
                <a:cs typeface="Calibri" panose="020F0502020204030204" pitchFamily="34" charset="0"/>
              </a:rPr>
              <a:t>Secretaria General</a:t>
            </a:r>
            <a:endParaRPr lang="en-US" sz="3600" dirty="0">
              <a:solidFill>
                <a:srgbClr val="002060"/>
              </a:solidFill>
              <a:latin typeface="+mj-lt"/>
              <a:cs typeface="Calibri" panose="020F0502020204030204" pitchFamily="34" charset="0"/>
            </a:endParaRPr>
          </a:p>
        </p:txBody>
      </p:sp>
      <p:sp>
        <p:nvSpPr>
          <p:cNvPr id="138" name="26 CuadroTexto"/>
          <p:cNvSpPr txBox="1">
            <a:spLocks noChangeArrowheads="1"/>
          </p:cNvSpPr>
          <p:nvPr/>
        </p:nvSpPr>
        <p:spPr bwMode="auto">
          <a:xfrm>
            <a:off x="3092335" y="1511973"/>
            <a:ext cx="8345978" cy="417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000">
                <a:solidFill>
                  <a:schemeClr val="tx1"/>
                </a:solidFill>
                <a:latin typeface="Arial" charset="0"/>
                <a:cs typeface="Arial" charset="0"/>
              </a:defRPr>
            </a:lvl1pPr>
            <a:lvl2pPr marL="742950" indent="-285750">
              <a:defRPr sz="2000">
                <a:solidFill>
                  <a:schemeClr val="tx1"/>
                </a:solidFill>
                <a:latin typeface="Arial" charset="0"/>
                <a:cs typeface="Arial" charset="0"/>
              </a:defRPr>
            </a:lvl2pPr>
            <a:lvl3pPr marL="1143000" indent="-228600">
              <a:defRPr sz="2000">
                <a:solidFill>
                  <a:schemeClr val="tx1"/>
                </a:solidFill>
                <a:latin typeface="Arial" charset="0"/>
                <a:cs typeface="Arial" charset="0"/>
              </a:defRPr>
            </a:lvl3pPr>
            <a:lvl4pPr marL="1600200" indent="-228600">
              <a:defRPr sz="2000">
                <a:solidFill>
                  <a:schemeClr val="tx1"/>
                </a:solidFill>
                <a:latin typeface="Arial" charset="0"/>
                <a:cs typeface="Arial" charset="0"/>
              </a:defRPr>
            </a:lvl4pPr>
            <a:lvl5pPr marL="2057400" indent="-228600">
              <a:defRPr sz="2000">
                <a:solidFill>
                  <a:schemeClr val="tx1"/>
                </a:solidFill>
                <a:latin typeface="Arial" charset="0"/>
                <a:cs typeface="Arial" charset="0"/>
              </a:defRPr>
            </a:lvl5pPr>
            <a:lvl6pPr marL="2514600" indent="-228600" defTabSz="984250" eaLnBrk="0" fontAlgn="base" hangingPunct="0">
              <a:spcBef>
                <a:spcPct val="0"/>
              </a:spcBef>
              <a:spcAft>
                <a:spcPct val="0"/>
              </a:spcAft>
              <a:defRPr sz="2000">
                <a:solidFill>
                  <a:schemeClr val="tx1"/>
                </a:solidFill>
                <a:latin typeface="Arial" charset="0"/>
                <a:cs typeface="Arial" charset="0"/>
              </a:defRPr>
            </a:lvl6pPr>
            <a:lvl7pPr marL="2971800" indent="-228600" defTabSz="984250" eaLnBrk="0" fontAlgn="base" hangingPunct="0">
              <a:spcBef>
                <a:spcPct val="0"/>
              </a:spcBef>
              <a:spcAft>
                <a:spcPct val="0"/>
              </a:spcAft>
              <a:defRPr sz="2000">
                <a:solidFill>
                  <a:schemeClr val="tx1"/>
                </a:solidFill>
                <a:latin typeface="Arial" charset="0"/>
                <a:cs typeface="Arial" charset="0"/>
              </a:defRPr>
            </a:lvl7pPr>
            <a:lvl8pPr marL="3429000" indent="-228600" defTabSz="984250" eaLnBrk="0" fontAlgn="base" hangingPunct="0">
              <a:spcBef>
                <a:spcPct val="0"/>
              </a:spcBef>
              <a:spcAft>
                <a:spcPct val="0"/>
              </a:spcAft>
              <a:defRPr sz="2000">
                <a:solidFill>
                  <a:schemeClr val="tx1"/>
                </a:solidFill>
                <a:latin typeface="Arial" charset="0"/>
                <a:cs typeface="Arial" charset="0"/>
              </a:defRPr>
            </a:lvl8pPr>
            <a:lvl9pPr marL="3886200" indent="-228600" defTabSz="984250" eaLnBrk="0" fontAlgn="base" hangingPunct="0">
              <a:spcBef>
                <a:spcPct val="0"/>
              </a:spcBef>
              <a:spcAft>
                <a:spcPct val="0"/>
              </a:spcAft>
              <a:defRPr sz="2000">
                <a:solidFill>
                  <a:schemeClr val="tx1"/>
                </a:solidFill>
                <a:latin typeface="Arial" charset="0"/>
                <a:cs typeface="Arial" charset="0"/>
              </a:defRPr>
            </a:lvl9pPr>
          </a:lstStyle>
          <a:p>
            <a:pPr>
              <a:lnSpc>
                <a:spcPct val="120000"/>
              </a:lnSpc>
            </a:pPr>
            <a:r>
              <a:rPr lang="es-CO" altLang="es-ES_tradnl" b="1" u="sng" dirty="0">
                <a:solidFill>
                  <a:srgbClr val="00B050"/>
                </a:solidFill>
                <a:latin typeface="+mn-lt"/>
                <a:cs typeface="Arial" pitchFamily="34" charset="0"/>
              </a:rPr>
              <a:t>Objetivo:</a:t>
            </a:r>
          </a:p>
          <a:p>
            <a:pPr>
              <a:lnSpc>
                <a:spcPct val="120000"/>
              </a:lnSpc>
            </a:pPr>
            <a:endParaRPr lang="es-CO" altLang="es-ES_tradnl" sz="800" u="sng" dirty="0">
              <a:solidFill>
                <a:srgbClr val="897C57"/>
              </a:solidFill>
              <a:latin typeface="+mn-lt"/>
              <a:cs typeface="Arial" pitchFamily="34" charset="0"/>
            </a:endParaRPr>
          </a:p>
          <a:p>
            <a:pPr algn="just"/>
            <a:r>
              <a:rPr lang="es-CO" altLang="es-CO" sz="1600" dirty="0">
                <a:solidFill>
                  <a:srgbClr val="002060"/>
                </a:solidFill>
                <a:latin typeface="+mn-lt"/>
                <a:cs typeface="Arial" pitchFamily="34" charset="0"/>
              </a:rPr>
              <a:t>Liderar y ejecutar las funciones que corresponden a la Secretaría General legal, estatutaria y reglamentariamente de la Junta Directiva, órganos corporativos de la Bolsa de conformidad con lo establecido en los estatutos y normas internas para el cumplimiento de los mismos,  y de la Asamblea General de Accionistas.</a:t>
            </a:r>
            <a:endParaRPr lang="es-CO" altLang="es-ES_tradnl" sz="1600" dirty="0">
              <a:solidFill>
                <a:srgbClr val="002060"/>
              </a:solidFill>
              <a:latin typeface="+mn-lt"/>
              <a:cs typeface="Arial" pitchFamily="34" charset="0"/>
            </a:endParaRPr>
          </a:p>
          <a:p>
            <a:pPr algn="just"/>
            <a:endParaRPr lang="es-ES_tradnl" altLang="es-ES_tradnl" sz="800" dirty="0">
              <a:solidFill>
                <a:srgbClr val="002060"/>
              </a:solidFill>
              <a:latin typeface="+mn-lt"/>
              <a:cs typeface="Arial" pitchFamily="34" charset="0"/>
            </a:endParaRPr>
          </a:p>
          <a:p>
            <a:pPr indent="-285750">
              <a:lnSpc>
                <a:spcPct val="120000"/>
              </a:lnSpc>
              <a:defRPr/>
            </a:pPr>
            <a:r>
              <a:rPr lang="es-CO" altLang="es-ES_tradnl" b="1" u="sng" dirty="0">
                <a:solidFill>
                  <a:srgbClr val="00B050"/>
                </a:solidFill>
                <a:latin typeface="+mn-lt"/>
                <a:cs typeface="Arial" pitchFamily="34" charset="0"/>
              </a:rPr>
              <a:t>Responsabilidades: </a:t>
            </a:r>
          </a:p>
          <a:p>
            <a:pPr indent="-285750">
              <a:lnSpc>
                <a:spcPct val="120000"/>
              </a:lnSpc>
              <a:defRPr/>
            </a:pPr>
            <a:endParaRPr lang="es-CO" altLang="es-ES_tradnl" sz="800" b="1" u="sng" dirty="0">
              <a:solidFill>
                <a:schemeClr val="accent4">
                  <a:lumMod val="50000"/>
                </a:schemeClr>
              </a:solidFill>
              <a:latin typeface="+mn-lt"/>
              <a:cs typeface="Arial" pitchFamily="34" charset="0"/>
            </a:endParaRPr>
          </a:p>
          <a:p>
            <a:pPr marL="361950" lvl="1" algn="just">
              <a:buFont typeface="Arial" pitchFamily="34" charset="0"/>
              <a:buChar char="•"/>
              <a:defRPr/>
            </a:pPr>
            <a:r>
              <a:rPr lang="es-CO" altLang="es-CO" sz="1600" dirty="0">
                <a:solidFill>
                  <a:srgbClr val="002060"/>
                </a:solidFill>
                <a:latin typeface="+mn-lt"/>
                <a:cs typeface="Arial" pitchFamily="34" charset="0"/>
              </a:rPr>
              <a:t>Liderar y coordinar el desarrollo de las labores inherentes a la función de Secretaría Técnica de los órganos corporativos de la Bolsa.</a:t>
            </a:r>
          </a:p>
          <a:p>
            <a:pPr marL="361950" lvl="1" algn="just">
              <a:buFont typeface="Arial" pitchFamily="34" charset="0"/>
              <a:buChar char="•"/>
              <a:defRPr/>
            </a:pPr>
            <a:r>
              <a:rPr lang="es-CO" altLang="es-CO" sz="1600" dirty="0">
                <a:solidFill>
                  <a:srgbClr val="002060"/>
                </a:solidFill>
                <a:latin typeface="+mn-lt"/>
                <a:cs typeface="Arial" pitchFamily="34" charset="0"/>
              </a:rPr>
              <a:t>Llevar conforme a la ley los libros de actas de la Asamblea General de Accionistas y de Junta Directiva.</a:t>
            </a:r>
          </a:p>
          <a:p>
            <a:pPr marL="361950" lvl="1" algn="just">
              <a:buFont typeface="Arial" pitchFamily="34" charset="0"/>
              <a:buChar char="•"/>
              <a:defRPr/>
            </a:pPr>
            <a:r>
              <a:rPr lang="es-CO" altLang="es-CO" sz="1600" dirty="0">
                <a:solidFill>
                  <a:srgbClr val="002060"/>
                </a:solidFill>
                <a:latin typeface="+mn-lt"/>
                <a:cs typeface="Arial" pitchFamily="34" charset="0"/>
              </a:rPr>
              <a:t>Ejercer la secretaría de la Asamblea General de Accionistas de la Junta Directiva.</a:t>
            </a:r>
          </a:p>
          <a:p>
            <a:pPr marL="285750" indent="-285750" algn="just">
              <a:defRPr/>
            </a:pPr>
            <a:endParaRPr lang="es-CO" altLang="es-ES_tradnl" sz="800" b="1" u="sng" dirty="0">
              <a:solidFill>
                <a:srgbClr val="002060"/>
              </a:solidFill>
              <a:latin typeface="+mn-lt"/>
              <a:cs typeface="Arial" pitchFamily="34" charset="0"/>
            </a:endParaRPr>
          </a:p>
          <a:p>
            <a:pPr marL="285750" indent="-285750" algn="just">
              <a:defRPr/>
            </a:pPr>
            <a:r>
              <a:rPr lang="es-CO" altLang="es-ES_tradnl" b="1" u="sng" dirty="0">
                <a:solidFill>
                  <a:srgbClr val="00B050"/>
                </a:solidFill>
                <a:latin typeface="+mn-lt"/>
                <a:cs typeface="Arial" pitchFamily="34" charset="0"/>
              </a:rPr>
              <a:t>Cargos Asignados:</a:t>
            </a:r>
            <a:r>
              <a:rPr lang="es-CO" altLang="es-ES_tradnl" b="1" dirty="0">
                <a:solidFill>
                  <a:srgbClr val="00B050"/>
                </a:solidFill>
                <a:latin typeface="+mn-lt"/>
                <a:cs typeface="Arial" pitchFamily="34" charset="0"/>
              </a:rPr>
              <a:t> </a:t>
            </a:r>
          </a:p>
          <a:p>
            <a:pPr marL="285750" indent="-285750" algn="just">
              <a:defRPr/>
            </a:pPr>
            <a:endParaRPr lang="es-CO" altLang="es-ES_tradnl" sz="800" b="1" dirty="0">
              <a:solidFill>
                <a:schemeClr val="accent4">
                  <a:lumMod val="50000"/>
                </a:schemeClr>
              </a:solidFill>
              <a:latin typeface="+mn-lt"/>
              <a:cs typeface="Arial" pitchFamily="34" charset="0"/>
            </a:endParaRPr>
          </a:p>
          <a:p>
            <a:pPr marL="285750" indent="-198438" algn="just">
              <a:buFont typeface="Arial" pitchFamily="34" charset="0"/>
              <a:buChar char="•"/>
              <a:defRPr/>
            </a:pPr>
            <a:r>
              <a:rPr lang="es-CO" altLang="es-ES_tradnl" sz="1600" dirty="0">
                <a:solidFill>
                  <a:srgbClr val="002060"/>
                </a:solidFill>
                <a:latin typeface="+mn-lt"/>
                <a:cs typeface="Arial" pitchFamily="34" charset="0"/>
              </a:rPr>
              <a:t>2 personas.</a:t>
            </a:r>
          </a:p>
        </p:txBody>
      </p:sp>
      <p:cxnSp>
        <p:nvCxnSpPr>
          <p:cNvPr id="16" name="126 Forma"/>
          <p:cNvCxnSpPr>
            <a:stCxn id="17" idx="2"/>
            <a:endCxn id="18" idx="0"/>
          </p:cNvCxnSpPr>
          <p:nvPr/>
        </p:nvCxnSpPr>
        <p:spPr bwMode="auto">
          <a:xfrm>
            <a:off x="1231965" y="3273040"/>
            <a:ext cx="10886" cy="251225"/>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17" name="16 Rectángulo">
            <a:hlinkClick r:id="" action="ppaction://noaction"/>
          </p:cNvPr>
          <p:cNvSpPr/>
          <p:nvPr/>
        </p:nvSpPr>
        <p:spPr bwMode="auto">
          <a:xfrm>
            <a:off x="235927" y="2772389"/>
            <a:ext cx="1992077" cy="500650"/>
          </a:xfrm>
          <a:prstGeom prst="rect">
            <a:avLst/>
          </a:prstGeom>
          <a:ln/>
        </p:spPr>
        <p:style>
          <a:lnRef idx="1">
            <a:schemeClr val="accent3"/>
          </a:lnRef>
          <a:fillRef idx="2">
            <a:schemeClr val="accent3"/>
          </a:fillRef>
          <a:effectRef idx="1">
            <a:schemeClr val="accent3"/>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Junta Directiva</a:t>
            </a:r>
          </a:p>
        </p:txBody>
      </p:sp>
      <p:sp>
        <p:nvSpPr>
          <p:cNvPr id="18" name="17 Rectángulo">
            <a:hlinkClick r:id="" action="ppaction://noaction"/>
          </p:cNvPr>
          <p:cNvSpPr/>
          <p:nvPr/>
        </p:nvSpPr>
        <p:spPr bwMode="auto">
          <a:xfrm>
            <a:off x="246813" y="3524265"/>
            <a:ext cx="1992077" cy="504941"/>
          </a:xfrm>
          <a:prstGeom prst="rect">
            <a:avLst/>
          </a:prstGeom>
          <a:ln w="3175">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wrap="none" lIns="246158" tIns="246158" rIns="246158" bIns="246158" anchor="ctr"/>
          <a:lstStyle/>
          <a:p>
            <a:pPr algn="ctr" defTabSz="984629" fontAlgn="auto">
              <a:spcBef>
                <a:spcPts val="0"/>
              </a:spcBef>
              <a:spcAft>
                <a:spcPts val="0"/>
              </a:spcAft>
              <a:defRPr/>
            </a:pPr>
            <a:r>
              <a:rPr lang="es-CO" sz="1300" b="1" dirty="0">
                <a:solidFill>
                  <a:srgbClr val="002060"/>
                </a:solidFill>
                <a:cs typeface="Arial" pitchFamily="34" charset="0"/>
              </a:rPr>
              <a:t>Secretaria General</a:t>
            </a:r>
          </a:p>
          <a:p>
            <a:pPr algn="ctr" defTabSz="984629" fontAlgn="auto">
              <a:spcBef>
                <a:spcPts val="0"/>
              </a:spcBef>
              <a:spcAft>
                <a:spcPts val="0"/>
              </a:spcAft>
              <a:defRPr/>
            </a:pPr>
            <a:r>
              <a:rPr lang="es-CO" sz="1300" dirty="0">
                <a:solidFill>
                  <a:srgbClr val="00B050"/>
                </a:solidFill>
                <a:cs typeface="Arial" pitchFamily="34" charset="0"/>
              </a:rPr>
              <a:t>Verónica Larrota Medina</a:t>
            </a:r>
          </a:p>
        </p:txBody>
      </p:sp>
    </p:spTree>
    <p:extLst>
      <p:ext uri="{BB962C8B-B14F-4D97-AF65-F5344CB8AC3E}">
        <p14:creationId xmlns:p14="http://schemas.microsoft.com/office/powerpoint/2010/main" xmlns="" val="1854277601"/>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2044817" y="1905001"/>
            <a:ext cx="7781756" cy="2225262"/>
          </a:xfrm>
        </p:spPr>
        <p:txBody>
          <a:bodyPr/>
          <a:lstStyle/>
          <a:p>
            <a:pPr lvl="0"/>
            <a:r>
              <a:rPr lang="es-CO" dirty="0" smtClean="0"/>
              <a:t>Indicadores Financieros</a:t>
            </a:r>
            <a:endParaRPr lang="es-CO" dirty="0"/>
          </a:p>
        </p:txBody>
      </p:sp>
    </p:spTree>
    <p:extLst>
      <p:ext uri="{BB962C8B-B14F-4D97-AF65-F5344CB8AC3E}">
        <p14:creationId xmlns:p14="http://schemas.microsoft.com/office/powerpoint/2010/main" xmlns="" val="3120695480"/>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p:cNvSpPr/>
          <p:nvPr/>
        </p:nvSpPr>
        <p:spPr>
          <a:xfrm>
            <a:off x="0" y="71236"/>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Aspectos Financieros Bolsa</a:t>
            </a:r>
          </a:p>
          <a:p>
            <a:pPr eaLnBrk="0" hangingPunct="0">
              <a:lnSpc>
                <a:spcPct val="85000"/>
              </a:lnSpc>
            </a:pPr>
            <a:r>
              <a:rPr lang="es-CO" sz="2400" dirty="0">
                <a:solidFill>
                  <a:srgbClr val="002060"/>
                </a:solidFill>
                <a:latin typeface="+mj-lt"/>
                <a:cs typeface="Calibri" panose="020F0502020204030204" pitchFamily="34" charset="0"/>
              </a:rPr>
              <a:t>Acumulado a Junio 2016 vs Junio 2017</a:t>
            </a:r>
          </a:p>
        </p:txBody>
      </p:sp>
      <p:sp>
        <p:nvSpPr>
          <p:cNvPr id="16" name="Rectángulo 15"/>
          <p:cNvSpPr/>
          <p:nvPr/>
        </p:nvSpPr>
        <p:spPr>
          <a:xfrm>
            <a:off x="6700777" y="874651"/>
            <a:ext cx="4928157" cy="47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Resultado neto</a:t>
            </a:r>
          </a:p>
        </p:txBody>
      </p:sp>
      <p:sp>
        <p:nvSpPr>
          <p:cNvPr id="19" name="Rectángulo 18"/>
          <p:cNvSpPr/>
          <p:nvPr/>
        </p:nvSpPr>
        <p:spPr>
          <a:xfrm>
            <a:off x="149912" y="3513572"/>
            <a:ext cx="5647472"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Balance General</a:t>
            </a:r>
          </a:p>
        </p:txBody>
      </p:sp>
      <p:sp>
        <p:nvSpPr>
          <p:cNvPr id="18" name="Rectángulo 17"/>
          <p:cNvSpPr/>
          <p:nvPr/>
        </p:nvSpPr>
        <p:spPr>
          <a:xfrm>
            <a:off x="151198" y="874650"/>
            <a:ext cx="5647472"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err="1">
                <a:solidFill>
                  <a:srgbClr val="002060"/>
                </a:solidFill>
                <a:latin typeface="Calibri" panose="020F0502020204030204" pitchFamily="34" charset="0"/>
                <a:cs typeface="Calibri" panose="020F0502020204030204" pitchFamily="34" charset="0"/>
              </a:rPr>
              <a:t>Ebitda</a:t>
            </a:r>
            <a:endParaRPr lang="es-CO" sz="2079" b="1" dirty="0">
              <a:solidFill>
                <a:srgbClr val="002060"/>
              </a:solidFill>
              <a:latin typeface="Calibri" panose="020F0502020204030204" pitchFamily="34" charset="0"/>
              <a:cs typeface="Calibri" panose="020F0502020204030204" pitchFamily="34" charset="0"/>
            </a:endParaRPr>
          </a:p>
        </p:txBody>
      </p:sp>
      <p:sp>
        <p:nvSpPr>
          <p:cNvPr id="13" name="Rectángulo 12"/>
          <p:cNvSpPr/>
          <p:nvPr/>
        </p:nvSpPr>
        <p:spPr>
          <a:xfrm>
            <a:off x="5586301" y="3513572"/>
            <a:ext cx="5647472"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err="1">
                <a:solidFill>
                  <a:srgbClr val="002060"/>
                </a:solidFill>
                <a:latin typeface="Calibri" panose="020F0502020204030204" pitchFamily="34" charset="0"/>
                <a:cs typeface="Calibri" panose="020F0502020204030204" pitchFamily="34" charset="0"/>
              </a:rPr>
              <a:t>RoA</a:t>
            </a:r>
            <a:r>
              <a:rPr lang="es-CO" sz="2079" b="1" dirty="0">
                <a:solidFill>
                  <a:srgbClr val="002060"/>
                </a:solidFill>
                <a:latin typeface="Calibri" panose="020F0502020204030204" pitchFamily="34" charset="0"/>
                <a:cs typeface="Calibri" panose="020F0502020204030204" pitchFamily="34" charset="0"/>
              </a:rPr>
              <a:t> vs </a:t>
            </a:r>
            <a:r>
              <a:rPr lang="es-CO" sz="2079" b="1" dirty="0" err="1">
                <a:solidFill>
                  <a:srgbClr val="002060"/>
                </a:solidFill>
                <a:latin typeface="Calibri" panose="020F0502020204030204" pitchFamily="34" charset="0"/>
                <a:cs typeface="Calibri" panose="020F0502020204030204" pitchFamily="34" charset="0"/>
              </a:rPr>
              <a:t>RoE</a:t>
            </a:r>
            <a:endParaRPr lang="es-CO" sz="2079" b="1" dirty="0">
              <a:solidFill>
                <a:srgbClr val="002060"/>
              </a:solidFill>
              <a:latin typeface="Calibri" panose="020F0502020204030204" pitchFamily="34" charset="0"/>
              <a:cs typeface="Calibri" panose="020F0502020204030204" pitchFamily="34" charset="0"/>
            </a:endParaRPr>
          </a:p>
        </p:txBody>
      </p:sp>
      <p:graphicFrame>
        <p:nvGraphicFramePr>
          <p:cNvPr id="37" name="Gráfico 36"/>
          <p:cNvGraphicFramePr>
            <a:graphicFrameLocks/>
          </p:cNvGraphicFramePr>
          <p:nvPr>
            <p:extLst/>
          </p:nvPr>
        </p:nvGraphicFramePr>
        <p:xfrm>
          <a:off x="5733472" y="-20242823"/>
          <a:ext cx="7128510" cy="35642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Gráfico 38"/>
          <p:cNvGraphicFramePr>
            <a:graphicFrameLocks/>
          </p:cNvGraphicFramePr>
          <p:nvPr>
            <p:extLst/>
          </p:nvPr>
        </p:nvGraphicFramePr>
        <p:xfrm>
          <a:off x="3038279" y="-11620956"/>
          <a:ext cx="7128510" cy="3564255"/>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4"/>
          <p:cNvSpPr>
            <a:spLocks noChangeArrowheads="1"/>
          </p:cNvSpPr>
          <p:nvPr/>
        </p:nvSpPr>
        <p:spPr bwMode="auto">
          <a:xfrm>
            <a:off x="75123" y="6555317"/>
            <a:ext cx="2857994" cy="299889"/>
          </a:xfrm>
          <a:prstGeom prst="rect">
            <a:avLst/>
          </a:prstGeom>
          <a:noFill/>
          <a:ln w="9525">
            <a:noFill/>
            <a:miter lim="800000"/>
            <a:headEnd/>
            <a:tailEnd/>
          </a:ln>
          <a:effectLst/>
        </p:spPr>
        <p:txBody>
          <a:bodyPr vert="horz" wrap="square" lIns="118809" tIns="59404" rIns="118809" bIns="59404" numCol="1" anchor="ctr" anchorCtr="0" compatLnSpc="1">
            <a:prstTxWarp prst="textNoShape">
              <a:avLst/>
            </a:prstTxWarp>
            <a:spAutoFit/>
          </a:bodyPr>
          <a:lstStyle/>
          <a:p>
            <a:pPr defTabSz="1188080"/>
            <a:r>
              <a:rPr lang="es-ES_tradnl" sz="1169" dirty="0">
                <a:solidFill>
                  <a:srgbClr val="002060"/>
                </a:solidFill>
                <a:ea typeface="Calibri" pitchFamily="34" charset="0"/>
                <a:cs typeface="Times New Roman" pitchFamily="18" charset="0"/>
              </a:rPr>
              <a:t>Cifras en COP miles de millones</a:t>
            </a:r>
          </a:p>
        </p:txBody>
      </p:sp>
      <p:graphicFrame>
        <p:nvGraphicFramePr>
          <p:cNvPr id="14" name="Gráfico 13"/>
          <p:cNvGraphicFramePr>
            <a:graphicFrameLocks/>
          </p:cNvGraphicFramePr>
          <p:nvPr>
            <p:extLst>
              <p:ext uri="{D42A27DB-BD31-4B8C-83A1-F6EECF244321}">
                <p14:modId xmlns:p14="http://schemas.microsoft.com/office/powerpoint/2010/main" xmlns="" val="2911602030"/>
              </p:ext>
            </p:extLst>
          </p:nvPr>
        </p:nvGraphicFramePr>
        <p:xfrm>
          <a:off x="582107" y="1236346"/>
          <a:ext cx="4572000" cy="21952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Gráfico 16"/>
          <p:cNvGraphicFramePr>
            <a:graphicFrameLocks/>
          </p:cNvGraphicFramePr>
          <p:nvPr>
            <p:extLst>
              <p:ext uri="{D42A27DB-BD31-4B8C-83A1-F6EECF244321}">
                <p14:modId xmlns:p14="http://schemas.microsoft.com/office/powerpoint/2010/main" xmlns="" val="3725686485"/>
              </p:ext>
            </p:extLst>
          </p:nvPr>
        </p:nvGraphicFramePr>
        <p:xfrm>
          <a:off x="6550522" y="1339808"/>
          <a:ext cx="4572000" cy="20526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Gráfico 22"/>
          <p:cNvGraphicFramePr>
            <a:graphicFrameLocks/>
          </p:cNvGraphicFramePr>
          <p:nvPr>
            <p:extLst>
              <p:ext uri="{D42A27DB-BD31-4B8C-83A1-F6EECF244321}">
                <p14:modId xmlns:p14="http://schemas.microsoft.com/office/powerpoint/2010/main" xmlns="" val="3562233101"/>
              </p:ext>
            </p:extLst>
          </p:nvPr>
        </p:nvGraphicFramePr>
        <p:xfrm>
          <a:off x="544782" y="3895424"/>
          <a:ext cx="4572000"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Gráfico 25"/>
          <p:cNvGraphicFramePr>
            <a:graphicFrameLocks/>
          </p:cNvGraphicFramePr>
          <p:nvPr>
            <p:extLst>
              <p:ext uri="{D42A27DB-BD31-4B8C-83A1-F6EECF244321}">
                <p14:modId xmlns:p14="http://schemas.microsoft.com/office/powerpoint/2010/main" xmlns="" val="3513192904"/>
              </p:ext>
            </p:extLst>
          </p:nvPr>
        </p:nvGraphicFramePr>
        <p:xfrm>
          <a:off x="6373198" y="3879561"/>
          <a:ext cx="4572000" cy="27432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xmlns="" val="735015109"/>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2044817" y="1905001"/>
            <a:ext cx="7781756" cy="2225262"/>
          </a:xfrm>
        </p:spPr>
        <p:txBody>
          <a:bodyPr/>
          <a:lstStyle/>
          <a:p>
            <a:pPr lvl="0"/>
            <a:r>
              <a:rPr lang="es-CO" dirty="0" smtClean="0"/>
              <a:t>Aspectos Financieros</a:t>
            </a:r>
            <a:endParaRPr lang="es-CO" dirty="0"/>
          </a:p>
        </p:txBody>
      </p:sp>
    </p:spTree>
    <p:extLst>
      <p:ext uri="{BB962C8B-B14F-4D97-AF65-F5344CB8AC3E}">
        <p14:creationId xmlns:p14="http://schemas.microsoft.com/office/powerpoint/2010/main" xmlns="" val="3120695480"/>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4"/>
          <p:cNvSpPr>
            <a:spLocks noChangeArrowheads="1"/>
          </p:cNvSpPr>
          <p:nvPr/>
        </p:nvSpPr>
        <p:spPr bwMode="auto">
          <a:xfrm>
            <a:off x="50057" y="6378190"/>
            <a:ext cx="4711837" cy="479810"/>
          </a:xfrm>
          <a:prstGeom prst="rect">
            <a:avLst/>
          </a:prstGeom>
          <a:noFill/>
          <a:ln w="9525">
            <a:noFill/>
            <a:miter lim="800000"/>
            <a:headEnd/>
            <a:tailEnd/>
          </a:ln>
          <a:effectLst/>
        </p:spPr>
        <p:txBody>
          <a:bodyPr vert="horz" wrap="square" lIns="118809" tIns="59404" rIns="118809" bIns="59404" numCol="1" anchor="ctr" anchorCtr="0" compatLnSpc="1">
            <a:prstTxWarp prst="textNoShape">
              <a:avLst/>
            </a:prstTxWarp>
            <a:spAutoFit/>
          </a:bodyPr>
          <a:lstStyle/>
          <a:p>
            <a:pPr defTabSz="1188080"/>
            <a:r>
              <a:rPr lang="es-ES_tradnl" sz="1169" dirty="0">
                <a:solidFill>
                  <a:srgbClr val="002060"/>
                </a:solidFill>
                <a:ea typeface="Calibri" pitchFamily="34" charset="0"/>
                <a:cs typeface="Times New Roman" pitchFamily="18" charset="0"/>
              </a:rPr>
              <a:t>Cifras en COP miles de millones sujetas a verificación</a:t>
            </a:r>
          </a:p>
          <a:p>
            <a:pPr lvl="0" fontAlgn="base">
              <a:spcBef>
                <a:spcPct val="0"/>
              </a:spcBef>
              <a:spcAft>
                <a:spcPct val="0"/>
              </a:spcAft>
            </a:pPr>
            <a:r>
              <a:rPr lang="es-ES_tradnl" sz="1169" dirty="0">
                <a:solidFill>
                  <a:srgbClr val="002060"/>
                </a:solidFill>
                <a:ea typeface="Calibri" pitchFamily="34" charset="0"/>
                <a:cs typeface="Times New Roman" pitchFamily="18" charset="0"/>
              </a:rPr>
              <a:t>2008 a 2016 año completo y 2017 con corte a junio de 2017</a:t>
            </a:r>
          </a:p>
        </p:txBody>
      </p:sp>
      <p:sp>
        <p:nvSpPr>
          <p:cNvPr id="20" name="19 CuadroTexto"/>
          <p:cNvSpPr txBox="1"/>
          <p:nvPr/>
        </p:nvSpPr>
        <p:spPr>
          <a:xfrm>
            <a:off x="382238" y="1253524"/>
            <a:ext cx="3508125" cy="959558"/>
          </a:xfrm>
          <a:prstGeom prst="rect">
            <a:avLst/>
          </a:prstGeom>
          <a:noFill/>
        </p:spPr>
        <p:txBody>
          <a:bodyPr wrap="square" lIns="0" tIns="0" rIns="0" bIns="0" rtlCol="0">
            <a:spAutoFit/>
          </a:bodyPr>
          <a:lstStyle/>
          <a:p>
            <a:pPr algn="just">
              <a:lnSpc>
                <a:spcPct val="120000"/>
              </a:lnSpc>
            </a:pPr>
            <a:r>
              <a:rPr lang="es-CO" sz="1039" dirty="0">
                <a:solidFill>
                  <a:srgbClr val="002060"/>
                </a:solidFill>
              </a:rPr>
              <a:t>Le  permite a los vendedores de bienes o productos agrícolas, pecuarios y agroindustriales, con hasta un grado de transformación, tener acceso a recursos financieros no bancarios al poder diferir el pago de la retención en la fuente.</a:t>
            </a:r>
          </a:p>
        </p:txBody>
      </p:sp>
      <p:sp>
        <p:nvSpPr>
          <p:cNvPr id="21" name="20 CuadroTexto"/>
          <p:cNvSpPr txBox="1"/>
          <p:nvPr/>
        </p:nvSpPr>
        <p:spPr>
          <a:xfrm>
            <a:off x="382238" y="2654632"/>
            <a:ext cx="3508125" cy="767646"/>
          </a:xfrm>
          <a:prstGeom prst="rect">
            <a:avLst/>
          </a:prstGeom>
          <a:noFill/>
        </p:spPr>
        <p:txBody>
          <a:bodyPr wrap="square" lIns="0" tIns="0" rIns="0" bIns="0" rtlCol="0">
            <a:spAutoFit/>
          </a:bodyPr>
          <a:lstStyle/>
          <a:p>
            <a:pPr algn="just">
              <a:lnSpc>
                <a:spcPct val="120000"/>
              </a:lnSpc>
            </a:pPr>
            <a:r>
              <a:rPr lang="es-CO" sz="1039" dirty="0">
                <a:solidFill>
                  <a:srgbClr val="002060"/>
                </a:solidFill>
              </a:rPr>
              <a:t>Le  permite </a:t>
            </a:r>
            <a:r>
              <a:rPr lang="es-ES_tradnl" sz="1039" dirty="0">
                <a:solidFill>
                  <a:srgbClr val="002060"/>
                </a:solidFill>
              </a:rPr>
              <a:t>a propietarios de mercancías custodiadas por un Almacén General de Depósito, obtener recursos no bancarios de manera inmediata y utilizando como garantía la misma mercancía. </a:t>
            </a:r>
            <a:endParaRPr lang="es-CO" sz="1039" dirty="0">
              <a:solidFill>
                <a:srgbClr val="002060"/>
              </a:solidFill>
            </a:endParaRPr>
          </a:p>
        </p:txBody>
      </p:sp>
      <p:sp>
        <p:nvSpPr>
          <p:cNvPr id="22" name="21 CuadroTexto"/>
          <p:cNvSpPr txBox="1"/>
          <p:nvPr/>
        </p:nvSpPr>
        <p:spPr>
          <a:xfrm>
            <a:off x="4081792" y="1279510"/>
            <a:ext cx="3508125" cy="767646"/>
          </a:xfrm>
          <a:prstGeom prst="rect">
            <a:avLst/>
          </a:prstGeom>
          <a:noFill/>
        </p:spPr>
        <p:txBody>
          <a:bodyPr wrap="square" lIns="0" tIns="0" rIns="0" bIns="0" rtlCol="0">
            <a:spAutoFit/>
          </a:bodyPr>
          <a:lstStyle/>
          <a:p>
            <a:pPr algn="just">
              <a:lnSpc>
                <a:spcPct val="120000"/>
              </a:lnSpc>
            </a:pPr>
            <a:r>
              <a:rPr lang="es-ES_tradnl" sz="1039" dirty="0">
                <a:solidFill>
                  <a:srgbClr val="002060"/>
                </a:solidFill>
              </a:rPr>
              <a:t>Es un escenario ágil, transparente y seguro, con precios reales formados por el mercado, para las compras de productos, bienes y servicios de características técnicas uniformes que realice toda entidad pública en Colombia</a:t>
            </a:r>
            <a:endParaRPr lang="es-CO" sz="1039" dirty="0">
              <a:solidFill>
                <a:srgbClr val="002060"/>
              </a:solidFill>
            </a:endParaRPr>
          </a:p>
        </p:txBody>
      </p:sp>
      <p:sp>
        <p:nvSpPr>
          <p:cNvPr id="23" name="22 CuadroTexto"/>
          <p:cNvSpPr txBox="1"/>
          <p:nvPr/>
        </p:nvSpPr>
        <p:spPr>
          <a:xfrm>
            <a:off x="4150706" y="2654633"/>
            <a:ext cx="3508125" cy="959558"/>
          </a:xfrm>
          <a:prstGeom prst="rect">
            <a:avLst/>
          </a:prstGeom>
          <a:noFill/>
        </p:spPr>
        <p:txBody>
          <a:bodyPr wrap="square" lIns="0" tIns="0" rIns="0" bIns="0" rtlCol="0">
            <a:spAutoFit/>
          </a:bodyPr>
          <a:lstStyle/>
          <a:p>
            <a:pPr algn="just">
              <a:lnSpc>
                <a:spcPct val="120000"/>
              </a:lnSpc>
            </a:pPr>
            <a:r>
              <a:rPr lang="es-ES_tradnl" sz="1039" dirty="0">
                <a:solidFill>
                  <a:srgbClr val="002060"/>
                </a:solidFill>
              </a:rPr>
              <a:t>Organiza el uso de la infraestructura de producción, transporte, comercialización y consumo de este hidrocarburo, presentando la información transaccional y operativa del sector de manera neutra, transparente, objetiva e independiente.</a:t>
            </a:r>
            <a:endParaRPr lang="es-CO" sz="1039" dirty="0">
              <a:solidFill>
                <a:srgbClr val="002060"/>
              </a:solidFill>
            </a:endParaRPr>
          </a:p>
        </p:txBody>
      </p:sp>
      <p:sp>
        <p:nvSpPr>
          <p:cNvPr id="18" name="Rectángulo 17"/>
          <p:cNvSpPr/>
          <p:nvPr/>
        </p:nvSpPr>
        <p:spPr>
          <a:xfrm>
            <a:off x="1" y="-21851"/>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Mercados Administrados por la Bolsa</a:t>
            </a:r>
          </a:p>
        </p:txBody>
      </p:sp>
      <p:sp>
        <p:nvSpPr>
          <p:cNvPr id="19" name="Rectángulo 18"/>
          <p:cNvSpPr/>
          <p:nvPr/>
        </p:nvSpPr>
        <p:spPr>
          <a:xfrm>
            <a:off x="183155" y="826878"/>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Registro de Facturas</a:t>
            </a:r>
          </a:p>
        </p:txBody>
      </p:sp>
      <p:sp>
        <p:nvSpPr>
          <p:cNvPr id="25" name="Rectángulo 24"/>
          <p:cNvSpPr/>
          <p:nvPr/>
        </p:nvSpPr>
        <p:spPr>
          <a:xfrm>
            <a:off x="3847776" y="810599"/>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Compras Públicas</a:t>
            </a:r>
          </a:p>
        </p:txBody>
      </p:sp>
      <p:sp>
        <p:nvSpPr>
          <p:cNvPr id="26" name="Rectángulo 25"/>
          <p:cNvSpPr/>
          <p:nvPr/>
        </p:nvSpPr>
        <p:spPr>
          <a:xfrm>
            <a:off x="1" y="2213273"/>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Financieros</a:t>
            </a:r>
          </a:p>
        </p:txBody>
      </p:sp>
      <p:sp>
        <p:nvSpPr>
          <p:cNvPr id="28" name="Rectángulo 27"/>
          <p:cNvSpPr/>
          <p:nvPr/>
        </p:nvSpPr>
        <p:spPr>
          <a:xfrm>
            <a:off x="3698937" y="2213273"/>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Gas</a:t>
            </a:r>
          </a:p>
        </p:txBody>
      </p:sp>
      <p:sp>
        <p:nvSpPr>
          <p:cNvPr id="29" name="Rectángulo 28"/>
          <p:cNvSpPr/>
          <p:nvPr/>
        </p:nvSpPr>
        <p:spPr>
          <a:xfrm>
            <a:off x="7920855" y="845242"/>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1800" b="1" dirty="0">
                <a:solidFill>
                  <a:srgbClr val="002060"/>
                </a:solidFill>
                <a:latin typeface="Calibri" panose="020F0502020204030204" pitchFamily="34" charset="0"/>
                <a:cs typeface="Calibri" panose="020F0502020204030204" pitchFamily="34" charset="0"/>
              </a:rPr>
              <a:t>Contribución de Ingresos</a:t>
            </a:r>
          </a:p>
          <a:p>
            <a:pPr algn="ctr"/>
            <a:r>
              <a:rPr lang="es-CO" sz="1800" b="1" dirty="0">
                <a:solidFill>
                  <a:srgbClr val="002060"/>
                </a:solidFill>
                <a:latin typeface="Calibri" panose="020F0502020204030204" pitchFamily="34" charset="0"/>
                <a:cs typeface="Calibri" panose="020F0502020204030204" pitchFamily="34" charset="0"/>
              </a:rPr>
              <a:t>Ene- Junio 2017</a:t>
            </a:r>
          </a:p>
        </p:txBody>
      </p:sp>
      <p:sp>
        <p:nvSpPr>
          <p:cNvPr id="3" name="Rectángulo 2"/>
          <p:cNvSpPr/>
          <p:nvPr/>
        </p:nvSpPr>
        <p:spPr>
          <a:xfrm>
            <a:off x="8196064" y="4314882"/>
            <a:ext cx="3512599" cy="2453354"/>
          </a:xfrm>
          <a:prstGeom prst="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wrap="none" lIns="297021" tIns="297021" rIns="297021" bIns="297021" rtlCol="0" anchor="ctr">
            <a:noAutofit/>
          </a:bodyPr>
          <a:lstStyle/>
          <a:p>
            <a:pPr algn="ctr"/>
            <a:r>
              <a:rPr lang="es-CO" sz="1819" b="1" dirty="0">
                <a:solidFill>
                  <a:srgbClr val="002060"/>
                </a:solidFill>
                <a:latin typeface="Calibri" panose="020F0502020204030204" pitchFamily="34" charset="0"/>
                <a:cs typeface="Calibri" panose="020F0502020204030204" pitchFamily="34" charset="0"/>
              </a:rPr>
              <a:t>Variación de Ingresos 2008 – 2016</a:t>
            </a:r>
          </a:p>
          <a:p>
            <a:pPr algn="just"/>
            <a:endParaRPr lang="es-CO" sz="1559" dirty="0">
              <a:solidFill>
                <a:schemeClr val="tx1"/>
              </a:solidFill>
              <a:latin typeface="Calibri" panose="020F0502020204030204" pitchFamily="34" charset="0"/>
              <a:cs typeface="Calibri" panose="020F0502020204030204" pitchFamily="34" charset="0"/>
            </a:endParaRPr>
          </a:p>
          <a:p>
            <a:pPr algn="just"/>
            <a:r>
              <a:rPr lang="es-CO" sz="1600" b="1" dirty="0">
                <a:solidFill>
                  <a:schemeClr val="tx1"/>
                </a:solidFill>
                <a:latin typeface="Calibri" panose="020F0502020204030204" pitchFamily="34" charset="0"/>
                <a:cs typeface="Calibri" panose="020F0502020204030204" pitchFamily="34" charset="0"/>
              </a:rPr>
              <a:t>Ingresos Operacionales:  +34%</a:t>
            </a:r>
          </a:p>
          <a:p>
            <a:pPr algn="just"/>
            <a:endParaRPr lang="es-CO" sz="1400" dirty="0">
              <a:solidFill>
                <a:schemeClr val="tx1"/>
              </a:solidFill>
              <a:latin typeface="Calibri" panose="020F0502020204030204" pitchFamily="34" charset="0"/>
              <a:cs typeface="Calibri" panose="020F0502020204030204" pitchFamily="34" charset="0"/>
            </a:endParaRPr>
          </a:p>
          <a:p>
            <a:pPr algn="just">
              <a:buFont typeface="Arial" panose="020B0604020202020204" pitchFamily="34" charset="0"/>
              <a:buChar char="•"/>
            </a:pPr>
            <a:r>
              <a:rPr lang="es-CO" sz="1400" dirty="0">
                <a:solidFill>
                  <a:schemeClr val="tx1"/>
                </a:solidFill>
                <a:latin typeface="Calibri" panose="020F0502020204030204" pitchFamily="34" charset="0"/>
                <a:cs typeface="Calibri" panose="020F0502020204030204" pitchFamily="34" charset="0"/>
              </a:rPr>
              <a:t>Registro de Facturas	       +63%</a:t>
            </a:r>
          </a:p>
          <a:p>
            <a:pPr algn="just">
              <a:buFont typeface="Arial" panose="020B0604020202020204" pitchFamily="34" charset="0"/>
              <a:buChar char="•"/>
            </a:pPr>
            <a:r>
              <a:rPr lang="es-CO" sz="1400" dirty="0">
                <a:solidFill>
                  <a:schemeClr val="tx1"/>
                </a:solidFill>
                <a:latin typeface="Calibri" panose="020F0502020204030204" pitchFamily="34" charset="0"/>
                <a:cs typeface="Calibri" panose="020F0502020204030204" pitchFamily="34" charset="0"/>
              </a:rPr>
              <a:t>Mercado Compras Públicas    +147%</a:t>
            </a:r>
          </a:p>
          <a:p>
            <a:pPr algn="just">
              <a:buFont typeface="Arial" panose="020B0604020202020204" pitchFamily="34" charset="0"/>
              <a:buChar char="•"/>
            </a:pPr>
            <a:r>
              <a:rPr lang="es-CO" sz="1400" dirty="0">
                <a:solidFill>
                  <a:schemeClr val="tx1"/>
                </a:solidFill>
                <a:latin typeface="Calibri" panose="020F0502020204030204" pitchFamily="34" charset="0"/>
                <a:cs typeface="Calibri" panose="020F0502020204030204" pitchFamily="34" charset="0"/>
              </a:rPr>
              <a:t>Mercado de Financieros	        -92%</a:t>
            </a:r>
          </a:p>
          <a:p>
            <a:pPr algn="just">
              <a:buFont typeface="Arial" panose="020B0604020202020204" pitchFamily="34" charset="0"/>
              <a:buChar char="•"/>
            </a:pPr>
            <a:r>
              <a:rPr lang="es-CO" sz="1400" dirty="0">
                <a:solidFill>
                  <a:schemeClr val="tx1"/>
                </a:solidFill>
                <a:latin typeface="Calibri" panose="020F0502020204030204" pitchFamily="34" charset="0"/>
                <a:cs typeface="Calibri" panose="020F0502020204030204" pitchFamily="34" charset="0"/>
              </a:rPr>
              <a:t>Mercado de Gas	     +100%</a:t>
            </a:r>
          </a:p>
          <a:p>
            <a:pPr algn="just">
              <a:buFont typeface="Arial" panose="020B0604020202020204" pitchFamily="34" charset="0"/>
              <a:buChar char="•"/>
            </a:pPr>
            <a:r>
              <a:rPr lang="es-CO" sz="1400" dirty="0">
                <a:solidFill>
                  <a:schemeClr val="tx1"/>
                </a:solidFill>
                <a:latin typeface="Calibri" panose="020F0502020204030204" pitchFamily="34" charset="0"/>
                <a:cs typeface="Calibri" panose="020F0502020204030204" pitchFamily="34" charset="0"/>
              </a:rPr>
              <a:t>Convenios		         -71%</a:t>
            </a:r>
          </a:p>
        </p:txBody>
      </p:sp>
      <p:sp>
        <p:nvSpPr>
          <p:cNvPr id="46" name="45 CuadroTexto"/>
          <p:cNvSpPr txBox="1"/>
          <p:nvPr/>
        </p:nvSpPr>
        <p:spPr>
          <a:xfrm>
            <a:off x="7295682" y="3790882"/>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18</a:t>
            </a:r>
            <a:endParaRPr lang="es-CO" sz="2599" dirty="0">
              <a:solidFill>
                <a:srgbClr val="002060"/>
              </a:solidFill>
            </a:endParaRPr>
          </a:p>
        </p:txBody>
      </p:sp>
      <p:sp>
        <p:nvSpPr>
          <p:cNvPr id="47" name="46 CuadroTexto"/>
          <p:cNvSpPr txBox="1"/>
          <p:nvPr/>
        </p:nvSpPr>
        <p:spPr>
          <a:xfrm>
            <a:off x="769555" y="3798717"/>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17</a:t>
            </a:r>
            <a:endParaRPr lang="es-CO" sz="2599" dirty="0">
              <a:solidFill>
                <a:srgbClr val="002060"/>
              </a:solidFill>
            </a:endParaRPr>
          </a:p>
        </p:txBody>
      </p:sp>
      <p:sp>
        <p:nvSpPr>
          <p:cNvPr id="48" name="47 CuadroTexto"/>
          <p:cNvSpPr txBox="1"/>
          <p:nvPr/>
        </p:nvSpPr>
        <p:spPr>
          <a:xfrm>
            <a:off x="1507609" y="3799867"/>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16</a:t>
            </a:r>
            <a:endParaRPr lang="es-CO" sz="2599" dirty="0">
              <a:solidFill>
                <a:srgbClr val="002060"/>
              </a:solidFill>
            </a:endParaRPr>
          </a:p>
        </p:txBody>
      </p:sp>
      <p:sp>
        <p:nvSpPr>
          <p:cNvPr id="49" name="48 CuadroTexto"/>
          <p:cNvSpPr txBox="1"/>
          <p:nvPr/>
        </p:nvSpPr>
        <p:spPr>
          <a:xfrm>
            <a:off x="2233845" y="3794184"/>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15</a:t>
            </a:r>
            <a:endParaRPr lang="es-CO" sz="2599" dirty="0">
              <a:solidFill>
                <a:srgbClr val="002060"/>
              </a:solidFill>
            </a:endParaRPr>
          </a:p>
        </p:txBody>
      </p:sp>
      <p:sp>
        <p:nvSpPr>
          <p:cNvPr id="56" name="55 CuadroTexto"/>
          <p:cNvSpPr txBox="1"/>
          <p:nvPr/>
        </p:nvSpPr>
        <p:spPr>
          <a:xfrm>
            <a:off x="2967307" y="3794384"/>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16</a:t>
            </a:r>
            <a:endParaRPr lang="es-CO" sz="2599" dirty="0">
              <a:solidFill>
                <a:srgbClr val="002060"/>
              </a:solidFill>
            </a:endParaRPr>
          </a:p>
        </p:txBody>
      </p:sp>
      <p:sp>
        <p:nvSpPr>
          <p:cNvPr id="57" name="56 CuadroTexto"/>
          <p:cNvSpPr txBox="1"/>
          <p:nvPr/>
        </p:nvSpPr>
        <p:spPr>
          <a:xfrm>
            <a:off x="3654259" y="3800067"/>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19</a:t>
            </a:r>
            <a:endParaRPr lang="es-CO" sz="2599" dirty="0">
              <a:solidFill>
                <a:srgbClr val="002060"/>
              </a:solidFill>
            </a:endParaRPr>
          </a:p>
        </p:txBody>
      </p:sp>
      <p:sp>
        <p:nvSpPr>
          <p:cNvPr id="58" name="57 CuadroTexto"/>
          <p:cNvSpPr txBox="1"/>
          <p:nvPr/>
        </p:nvSpPr>
        <p:spPr>
          <a:xfrm>
            <a:off x="4343364" y="3791202"/>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20</a:t>
            </a:r>
            <a:endParaRPr lang="es-CO" sz="2599" dirty="0">
              <a:solidFill>
                <a:srgbClr val="002060"/>
              </a:solidFill>
            </a:endParaRPr>
          </a:p>
        </p:txBody>
      </p:sp>
      <p:sp>
        <p:nvSpPr>
          <p:cNvPr id="59" name="58 CuadroTexto"/>
          <p:cNvSpPr txBox="1"/>
          <p:nvPr/>
        </p:nvSpPr>
        <p:spPr>
          <a:xfrm>
            <a:off x="5063990" y="3794384"/>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22</a:t>
            </a:r>
            <a:endParaRPr lang="es-CO" sz="2599" dirty="0">
              <a:solidFill>
                <a:srgbClr val="002060"/>
              </a:solidFill>
            </a:endParaRPr>
          </a:p>
        </p:txBody>
      </p:sp>
      <p:sp>
        <p:nvSpPr>
          <p:cNvPr id="60" name="59 CuadroTexto"/>
          <p:cNvSpPr txBox="1"/>
          <p:nvPr/>
        </p:nvSpPr>
        <p:spPr>
          <a:xfrm>
            <a:off x="5823415" y="3806414"/>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28</a:t>
            </a:r>
            <a:endParaRPr lang="es-CO" sz="2599" dirty="0">
              <a:solidFill>
                <a:srgbClr val="002060"/>
              </a:solidFill>
            </a:endParaRPr>
          </a:p>
        </p:txBody>
      </p:sp>
      <p:sp>
        <p:nvSpPr>
          <p:cNvPr id="61" name="60 CuadroTexto"/>
          <p:cNvSpPr txBox="1"/>
          <p:nvPr/>
        </p:nvSpPr>
        <p:spPr>
          <a:xfrm>
            <a:off x="6539254" y="3794384"/>
            <a:ext cx="418530" cy="335926"/>
          </a:xfrm>
          <a:prstGeom prst="rect">
            <a:avLst/>
          </a:prstGeom>
          <a:noFill/>
          <a:ln w="15875">
            <a:solidFill>
              <a:schemeClr val="accent1"/>
            </a:solidFill>
          </a:ln>
        </p:spPr>
        <p:txBody>
          <a:bodyPr wrap="square" lIns="0" tIns="0" rIns="0" bIns="0" rtlCol="0">
            <a:spAutoFit/>
          </a:bodyPr>
          <a:lstStyle/>
          <a:p>
            <a:pPr algn="ctr">
              <a:lnSpc>
                <a:spcPct val="120000"/>
              </a:lnSpc>
            </a:pPr>
            <a:r>
              <a:rPr lang="es-CO" sz="1819" dirty="0">
                <a:solidFill>
                  <a:srgbClr val="002060"/>
                </a:solidFill>
              </a:rPr>
              <a:t>27</a:t>
            </a:r>
          </a:p>
        </p:txBody>
      </p:sp>
      <p:graphicFrame>
        <p:nvGraphicFramePr>
          <p:cNvPr id="30" name="Gráfico 29"/>
          <p:cNvGraphicFramePr>
            <a:graphicFrameLocks/>
          </p:cNvGraphicFramePr>
          <p:nvPr>
            <p:extLst>
              <p:ext uri="{D42A27DB-BD31-4B8C-83A1-F6EECF244321}">
                <p14:modId xmlns:p14="http://schemas.microsoft.com/office/powerpoint/2010/main" xmlns="" val="2603412445"/>
              </p:ext>
            </p:extLst>
          </p:nvPr>
        </p:nvGraphicFramePr>
        <p:xfrm>
          <a:off x="183156" y="4055551"/>
          <a:ext cx="7865084" cy="23226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Gráfico 30"/>
          <p:cNvGraphicFramePr>
            <a:graphicFrameLocks/>
          </p:cNvGraphicFramePr>
          <p:nvPr>
            <p:extLst>
              <p:ext uri="{D42A27DB-BD31-4B8C-83A1-F6EECF244321}">
                <p14:modId xmlns:p14="http://schemas.microsoft.com/office/powerpoint/2010/main" xmlns="" val="1008246547"/>
              </p:ext>
            </p:extLst>
          </p:nvPr>
        </p:nvGraphicFramePr>
        <p:xfrm>
          <a:off x="8292634" y="1401287"/>
          <a:ext cx="3354917"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xmlns="" val="146473801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Ingresos y Costos 2015, 2016 y 2017 a Junio</a:t>
            </a:r>
          </a:p>
        </p:txBody>
      </p:sp>
      <p:sp>
        <p:nvSpPr>
          <p:cNvPr id="19" name="Rectángulo 18"/>
          <p:cNvSpPr/>
          <p:nvPr/>
        </p:nvSpPr>
        <p:spPr>
          <a:xfrm>
            <a:off x="322054" y="866040"/>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Registro de Facturas</a:t>
            </a:r>
          </a:p>
        </p:txBody>
      </p:sp>
      <p:sp>
        <p:nvSpPr>
          <p:cNvPr id="20" name="Rectángulo 19"/>
          <p:cNvSpPr/>
          <p:nvPr/>
        </p:nvSpPr>
        <p:spPr>
          <a:xfrm>
            <a:off x="3969789" y="905075"/>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Compras Públicas</a:t>
            </a:r>
          </a:p>
        </p:txBody>
      </p:sp>
      <p:sp>
        <p:nvSpPr>
          <p:cNvPr id="21" name="Rectángulo 20"/>
          <p:cNvSpPr/>
          <p:nvPr/>
        </p:nvSpPr>
        <p:spPr>
          <a:xfrm>
            <a:off x="1078675" y="3514522"/>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OMAS</a:t>
            </a:r>
          </a:p>
        </p:txBody>
      </p:sp>
      <p:sp>
        <p:nvSpPr>
          <p:cNvPr id="25" name="Rectángulo 24"/>
          <p:cNvSpPr/>
          <p:nvPr/>
        </p:nvSpPr>
        <p:spPr>
          <a:xfrm>
            <a:off x="7061942" y="3533305"/>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Gas</a:t>
            </a:r>
          </a:p>
        </p:txBody>
      </p:sp>
      <p:sp>
        <p:nvSpPr>
          <p:cNvPr id="18" name="Rectangle 4"/>
          <p:cNvSpPr>
            <a:spLocks noChangeArrowheads="1"/>
          </p:cNvSpPr>
          <p:nvPr/>
        </p:nvSpPr>
        <p:spPr bwMode="auto">
          <a:xfrm>
            <a:off x="27297" y="6462496"/>
            <a:ext cx="4105316" cy="299889"/>
          </a:xfrm>
          <a:prstGeom prst="rect">
            <a:avLst/>
          </a:prstGeom>
          <a:noFill/>
          <a:ln w="9525">
            <a:noFill/>
            <a:miter lim="800000"/>
            <a:headEnd/>
            <a:tailEnd/>
          </a:ln>
          <a:effectLst/>
        </p:spPr>
        <p:txBody>
          <a:bodyPr vert="horz" wrap="square" lIns="118809" tIns="59404" rIns="118809" bIns="59404" numCol="1" anchor="ctr" anchorCtr="0" compatLnSpc="1">
            <a:prstTxWarp prst="textNoShape">
              <a:avLst/>
            </a:prstTxWarp>
            <a:spAutoFit/>
          </a:bodyPr>
          <a:lstStyle/>
          <a:p>
            <a:pPr defTabSz="1188080"/>
            <a:r>
              <a:rPr lang="es-ES_tradnl" sz="1169" b="1" dirty="0">
                <a:solidFill>
                  <a:srgbClr val="094784"/>
                </a:solidFill>
                <a:latin typeface="+mn-lt"/>
                <a:ea typeface="Calibri" pitchFamily="34" charset="0"/>
                <a:cs typeface="Times New Roman" pitchFamily="18" charset="0"/>
              </a:rPr>
              <a:t>Valor total de los negocios en millones de pesos  </a:t>
            </a:r>
          </a:p>
        </p:txBody>
      </p:sp>
      <p:graphicFrame>
        <p:nvGraphicFramePr>
          <p:cNvPr id="24" name="2 Gráfico"/>
          <p:cNvGraphicFramePr/>
          <p:nvPr>
            <p:extLst>
              <p:ext uri="{D42A27DB-BD31-4B8C-83A1-F6EECF244321}">
                <p14:modId xmlns:p14="http://schemas.microsoft.com/office/powerpoint/2010/main" xmlns="" val="2869461840"/>
              </p:ext>
            </p:extLst>
          </p:nvPr>
        </p:nvGraphicFramePr>
        <p:xfrm>
          <a:off x="415676" y="1383973"/>
          <a:ext cx="3554114" cy="21100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3 Gráfico"/>
          <p:cNvGraphicFramePr/>
          <p:nvPr>
            <p:extLst>
              <p:ext uri="{D42A27DB-BD31-4B8C-83A1-F6EECF244321}">
                <p14:modId xmlns:p14="http://schemas.microsoft.com/office/powerpoint/2010/main" xmlns="" val="1178830656"/>
              </p:ext>
            </p:extLst>
          </p:nvPr>
        </p:nvGraphicFramePr>
        <p:xfrm>
          <a:off x="4061361" y="1383973"/>
          <a:ext cx="3740727" cy="21100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4 Gráfico"/>
          <p:cNvGraphicFramePr/>
          <p:nvPr>
            <p:extLst>
              <p:ext uri="{D42A27DB-BD31-4B8C-83A1-F6EECF244321}">
                <p14:modId xmlns:p14="http://schemas.microsoft.com/office/powerpoint/2010/main" xmlns="" val="129851078"/>
              </p:ext>
            </p:extLst>
          </p:nvPr>
        </p:nvGraphicFramePr>
        <p:xfrm>
          <a:off x="6879074" y="4012981"/>
          <a:ext cx="4275117" cy="245522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6 Gráfico"/>
          <p:cNvGraphicFramePr/>
          <p:nvPr>
            <p:extLst>
              <p:ext uri="{D42A27DB-BD31-4B8C-83A1-F6EECF244321}">
                <p14:modId xmlns:p14="http://schemas.microsoft.com/office/powerpoint/2010/main" xmlns="" val="4193950266"/>
              </p:ext>
            </p:extLst>
          </p:nvPr>
        </p:nvGraphicFramePr>
        <p:xfrm>
          <a:off x="1157064" y="4019286"/>
          <a:ext cx="4261630" cy="2442614"/>
        </p:xfrm>
        <a:graphic>
          <a:graphicData uri="http://schemas.openxmlformats.org/drawingml/2006/chart">
            <c:chart xmlns:c="http://schemas.openxmlformats.org/drawingml/2006/chart" xmlns:r="http://schemas.openxmlformats.org/officeDocument/2006/relationships" r:id="rId6"/>
          </a:graphicData>
        </a:graphic>
      </p:graphicFrame>
      <p:sp>
        <p:nvSpPr>
          <p:cNvPr id="29" name="Rectángulo 19"/>
          <p:cNvSpPr/>
          <p:nvPr/>
        </p:nvSpPr>
        <p:spPr>
          <a:xfrm>
            <a:off x="8124064" y="903100"/>
            <a:ext cx="3383126"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Convenios</a:t>
            </a:r>
          </a:p>
        </p:txBody>
      </p:sp>
      <p:graphicFrame>
        <p:nvGraphicFramePr>
          <p:cNvPr id="33" name="5 Gráfico"/>
          <p:cNvGraphicFramePr/>
          <p:nvPr>
            <p:extLst>
              <p:ext uri="{D42A27DB-BD31-4B8C-83A1-F6EECF244321}">
                <p14:modId xmlns:p14="http://schemas.microsoft.com/office/powerpoint/2010/main" xmlns="" val="4116570132"/>
              </p:ext>
            </p:extLst>
          </p:nvPr>
        </p:nvGraphicFramePr>
        <p:xfrm>
          <a:off x="7802088" y="1370233"/>
          <a:ext cx="3930733" cy="213755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xmlns="" val="88770393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934049" y="2892332"/>
            <a:ext cx="10560679" cy="2225263"/>
          </a:xfrm>
        </p:spPr>
        <p:txBody>
          <a:bodyPr/>
          <a:lstStyle/>
          <a:p>
            <a:pPr lvl="0"/>
            <a:r>
              <a:rPr lang="es-ES" sz="5200" dirty="0" smtClean="0"/>
              <a:t>5. </a:t>
            </a:r>
            <a:r>
              <a:rPr lang="es-CO" sz="5200" dirty="0" smtClean="0">
                <a:latin typeface="Calibri" pitchFamily="34" charset="0"/>
              </a:rPr>
              <a:t>Revisión cronograma del plan de trabajo del Comité II Semestre.</a:t>
            </a:r>
            <a:r>
              <a:rPr lang="es-CO" sz="5200" dirty="0"/>
              <a:t/>
            </a:r>
            <a:br>
              <a:rPr lang="es-CO" sz="5200" dirty="0"/>
            </a:br>
            <a:r>
              <a:rPr lang="es-CO" sz="5200" dirty="0">
                <a:latin typeface="Calibri" pitchFamily="34" charset="0"/>
              </a:rPr>
              <a:t/>
            </a:r>
            <a:br>
              <a:rPr lang="es-CO" sz="5200" dirty="0">
                <a:latin typeface="Calibri" pitchFamily="34" charset="0"/>
              </a:rPr>
            </a:br>
            <a:r>
              <a:rPr lang="es-CO" sz="5200" dirty="0" smtClean="0">
                <a:latin typeface="Calibri" pitchFamily="34" charset="0"/>
              </a:rPr>
              <a:t> </a:t>
            </a:r>
            <a:r>
              <a:rPr lang="es-CO" sz="5200" dirty="0"/>
              <a:t/>
            </a:r>
            <a:br>
              <a:rPr lang="es-CO" sz="5200" dirty="0"/>
            </a:br>
            <a:endParaRPr lang="en-US" sz="5200" dirty="0"/>
          </a:p>
        </p:txBody>
      </p:sp>
    </p:spTree>
    <p:extLst>
      <p:ext uri="{BB962C8B-B14F-4D97-AF65-F5344CB8AC3E}">
        <p14:creationId xmlns:p14="http://schemas.microsoft.com/office/powerpoint/2010/main" xmlns="" val="264930015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p:cNvSpPr/>
          <p:nvPr/>
        </p:nvSpPr>
        <p:spPr>
          <a:xfrm>
            <a:off x="0" y="71236"/>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Aspectos Financieros Bolsa</a:t>
            </a:r>
          </a:p>
          <a:p>
            <a:pPr eaLnBrk="0" hangingPunct="0">
              <a:lnSpc>
                <a:spcPct val="85000"/>
              </a:lnSpc>
            </a:pPr>
            <a:r>
              <a:rPr lang="es-CO" sz="2400" dirty="0">
                <a:solidFill>
                  <a:srgbClr val="002060"/>
                </a:solidFill>
                <a:latin typeface="+mj-lt"/>
                <a:cs typeface="Calibri" panose="020F0502020204030204" pitchFamily="34" charset="0"/>
              </a:rPr>
              <a:t>Acumulado Junio 2016 vs Junio 2017</a:t>
            </a:r>
          </a:p>
        </p:txBody>
      </p:sp>
      <p:sp>
        <p:nvSpPr>
          <p:cNvPr id="16" name="Rectángulo 15"/>
          <p:cNvSpPr/>
          <p:nvPr/>
        </p:nvSpPr>
        <p:spPr>
          <a:xfrm>
            <a:off x="3978704" y="1020434"/>
            <a:ext cx="4313740" cy="471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Distribución de Ingresos 2017</a:t>
            </a:r>
          </a:p>
        </p:txBody>
      </p:sp>
      <p:sp>
        <p:nvSpPr>
          <p:cNvPr id="19" name="Rectángulo 18"/>
          <p:cNvSpPr/>
          <p:nvPr/>
        </p:nvSpPr>
        <p:spPr>
          <a:xfrm>
            <a:off x="400632" y="3806734"/>
            <a:ext cx="3578071"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Gastos</a:t>
            </a:r>
          </a:p>
        </p:txBody>
      </p:sp>
      <p:sp>
        <p:nvSpPr>
          <p:cNvPr id="18" name="Rectángulo 17"/>
          <p:cNvSpPr/>
          <p:nvPr/>
        </p:nvSpPr>
        <p:spPr>
          <a:xfrm>
            <a:off x="400633" y="1003764"/>
            <a:ext cx="3951074"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Ingresos</a:t>
            </a:r>
          </a:p>
        </p:txBody>
      </p:sp>
      <p:sp>
        <p:nvSpPr>
          <p:cNvPr id="22" name="Rectángulo 21"/>
          <p:cNvSpPr/>
          <p:nvPr/>
        </p:nvSpPr>
        <p:spPr>
          <a:xfrm>
            <a:off x="3978703" y="3836367"/>
            <a:ext cx="4310262" cy="368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Distribución de Gastos 2017</a:t>
            </a:r>
          </a:p>
        </p:txBody>
      </p:sp>
      <p:sp>
        <p:nvSpPr>
          <p:cNvPr id="6" name="CuadroTexto 5"/>
          <p:cNvSpPr txBox="1"/>
          <p:nvPr/>
        </p:nvSpPr>
        <p:spPr>
          <a:xfrm>
            <a:off x="1313379" y="1440501"/>
            <a:ext cx="1604542" cy="251928"/>
          </a:xfrm>
          <a:prstGeom prst="rect">
            <a:avLst/>
          </a:prstGeom>
          <a:noFill/>
        </p:spPr>
        <p:txBody>
          <a:bodyPr wrap="none" lIns="0" tIns="0" rIns="0" bIns="0" rtlCol="0">
            <a:spAutoFit/>
          </a:bodyPr>
          <a:lstStyle/>
          <a:p>
            <a:pPr>
              <a:lnSpc>
                <a:spcPct val="120000"/>
              </a:lnSpc>
            </a:pPr>
            <a:r>
              <a:rPr lang="es-CO" sz="1364" b="1" dirty="0">
                <a:solidFill>
                  <a:srgbClr val="002060"/>
                </a:solidFill>
                <a:latin typeface="Calibri" panose="020F0502020204030204" pitchFamily="34" charset="0"/>
                <a:cs typeface="Calibri" panose="020F0502020204030204" pitchFamily="34" charset="0"/>
              </a:rPr>
              <a:t>Variación 16-17: +25%</a:t>
            </a:r>
          </a:p>
        </p:txBody>
      </p:sp>
      <p:sp>
        <p:nvSpPr>
          <p:cNvPr id="21" name="CuadroTexto 20"/>
          <p:cNvSpPr txBox="1"/>
          <p:nvPr/>
        </p:nvSpPr>
        <p:spPr>
          <a:xfrm>
            <a:off x="2373045" y="4531709"/>
            <a:ext cx="1570879" cy="251928"/>
          </a:xfrm>
          <a:prstGeom prst="rect">
            <a:avLst/>
          </a:prstGeom>
          <a:noFill/>
        </p:spPr>
        <p:txBody>
          <a:bodyPr wrap="none" lIns="0" tIns="0" rIns="0" bIns="0" rtlCol="0">
            <a:spAutoFit/>
          </a:bodyPr>
          <a:lstStyle/>
          <a:p>
            <a:pPr>
              <a:lnSpc>
                <a:spcPct val="120000"/>
              </a:lnSpc>
            </a:pPr>
            <a:r>
              <a:rPr lang="es-CO" sz="1364" b="1" dirty="0">
                <a:solidFill>
                  <a:srgbClr val="002060"/>
                </a:solidFill>
                <a:latin typeface="Calibri" panose="020F0502020204030204" pitchFamily="34" charset="0"/>
                <a:cs typeface="Calibri" panose="020F0502020204030204" pitchFamily="34" charset="0"/>
              </a:rPr>
              <a:t>Variación 16-17: -14%</a:t>
            </a:r>
          </a:p>
        </p:txBody>
      </p:sp>
      <p:sp>
        <p:nvSpPr>
          <p:cNvPr id="28" name="Rectangle 4"/>
          <p:cNvSpPr>
            <a:spLocks noChangeArrowheads="1"/>
          </p:cNvSpPr>
          <p:nvPr/>
        </p:nvSpPr>
        <p:spPr bwMode="auto">
          <a:xfrm>
            <a:off x="0" y="6617973"/>
            <a:ext cx="2857994" cy="299889"/>
          </a:xfrm>
          <a:prstGeom prst="rect">
            <a:avLst/>
          </a:prstGeom>
          <a:noFill/>
          <a:ln w="9525">
            <a:noFill/>
            <a:miter lim="800000"/>
            <a:headEnd/>
            <a:tailEnd/>
          </a:ln>
          <a:effectLst/>
        </p:spPr>
        <p:txBody>
          <a:bodyPr vert="horz" wrap="square" lIns="118809" tIns="59404" rIns="118809" bIns="59404" numCol="1" anchor="ctr" anchorCtr="0" compatLnSpc="1">
            <a:prstTxWarp prst="textNoShape">
              <a:avLst/>
            </a:prstTxWarp>
            <a:spAutoFit/>
          </a:bodyPr>
          <a:lstStyle/>
          <a:p>
            <a:pPr defTabSz="1188080"/>
            <a:r>
              <a:rPr lang="es-ES_tradnl" sz="1169" dirty="0">
                <a:solidFill>
                  <a:srgbClr val="002060"/>
                </a:solidFill>
                <a:ea typeface="Calibri" pitchFamily="34" charset="0"/>
                <a:cs typeface="Times New Roman" pitchFamily="18" charset="0"/>
              </a:rPr>
              <a:t>Cifras en COP miles de millones</a:t>
            </a:r>
          </a:p>
        </p:txBody>
      </p:sp>
      <p:graphicFrame>
        <p:nvGraphicFramePr>
          <p:cNvPr id="14" name="Diagrama 13"/>
          <p:cNvGraphicFramePr/>
          <p:nvPr>
            <p:extLst>
              <p:ext uri="{D42A27DB-BD31-4B8C-83A1-F6EECF244321}">
                <p14:modId xmlns:p14="http://schemas.microsoft.com/office/powerpoint/2010/main" xmlns="" val="2383515933"/>
              </p:ext>
            </p:extLst>
          </p:nvPr>
        </p:nvGraphicFramePr>
        <p:xfrm>
          <a:off x="8137985" y="1479211"/>
          <a:ext cx="3640362" cy="2833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ángulo 16"/>
          <p:cNvSpPr/>
          <p:nvPr/>
        </p:nvSpPr>
        <p:spPr>
          <a:xfrm>
            <a:off x="8137985" y="996573"/>
            <a:ext cx="3570623"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Resultados</a:t>
            </a:r>
          </a:p>
        </p:txBody>
      </p:sp>
      <p:sp>
        <p:nvSpPr>
          <p:cNvPr id="26" name="Rectángulo 25"/>
          <p:cNvSpPr/>
          <p:nvPr/>
        </p:nvSpPr>
        <p:spPr>
          <a:xfrm>
            <a:off x="7968605" y="4401102"/>
            <a:ext cx="3909380" cy="2319416"/>
          </a:xfrm>
          <a:prstGeom prst="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wrap="square" lIns="297021" tIns="297021" rIns="297021" bIns="297021" rtlCol="0" anchor="ctr">
            <a:spAutoFit/>
          </a:bodyPr>
          <a:lstStyle/>
          <a:p>
            <a:pPr algn="ctr"/>
            <a:r>
              <a:rPr lang="es-CO" sz="1819" b="1" dirty="0">
                <a:solidFill>
                  <a:schemeClr val="tx1"/>
                </a:solidFill>
                <a:latin typeface="Calibri" panose="020F0502020204030204" pitchFamily="34" charset="0"/>
                <a:cs typeface="Calibri" panose="020F0502020204030204" pitchFamily="34" charset="0"/>
              </a:rPr>
              <a:t>Cifras Importantes</a:t>
            </a:r>
            <a:r>
              <a:rPr lang="es-CO" sz="1819" dirty="0">
                <a:solidFill>
                  <a:schemeClr val="tx1"/>
                </a:solidFill>
                <a:latin typeface="Calibri" panose="020F0502020204030204" pitchFamily="34" charset="0"/>
                <a:cs typeface="Calibri" panose="020F0502020204030204" pitchFamily="34" charset="0"/>
              </a:rPr>
              <a:t>: </a:t>
            </a:r>
          </a:p>
          <a:p>
            <a:pPr algn="just">
              <a:spcBef>
                <a:spcPts val="0"/>
              </a:spcBef>
              <a:buFont typeface="Arial" panose="020B0604020202020204" pitchFamily="34" charset="0"/>
              <a:buChar char="•"/>
            </a:pPr>
            <a:r>
              <a:rPr lang="es-CO" sz="1429" dirty="0">
                <a:solidFill>
                  <a:schemeClr val="tx1"/>
                </a:solidFill>
                <a:latin typeface="Calibri" panose="020F0502020204030204" pitchFamily="34" charset="0"/>
                <a:cs typeface="Calibri" panose="020F0502020204030204" pitchFamily="34" charset="0"/>
              </a:rPr>
              <a:t>Activos de </a:t>
            </a:r>
            <a:r>
              <a:rPr lang="es-CO" sz="1819" b="1" dirty="0">
                <a:solidFill>
                  <a:schemeClr val="tx1"/>
                </a:solidFill>
                <a:latin typeface="Calibri" panose="020F0502020204030204" pitchFamily="34" charset="0"/>
                <a:cs typeface="Calibri" panose="020F0502020204030204" pitchFamily="34" charset="0"/>
              </a:rPr>
              <a:t>84.597 millones</a:t>
            </a:r>
            <a:r>
              <a:rPr lang="es-CO" sz="1429" dirty="0">
                <a:solidFill>
                  <a:schemeClr val="tx1"/>
                </a:solidFill>
                <a:latin typeface="Calibri" panose="020F0502020204030204" pitchFamily="34" charset="0"/>
                <a:cs typeface="Calibri" panose="020F0502020204030204" pitchFamily="34" charset="0"/>
              </a:rPr>
              <a:t>, el principal activo son las inversiones por valor de $58.540 millones equivalente al 69% del activo.</a:t>
            </a:r>
          </a:p>
          <a:p>
            <a:pPr algn="just">
              <a:spcBef>
                <a:spcPts val="0"/>
              </a:spcBef>
              <a:buFont typeface="Arial" panose="020B0604020202020204" pitchFamily="34" charset="0"/>
              <a:buChar char="•"/>
            </a:pPr>
            <a:r>
              <a:rPr lang="es-CO" sz="1429" dirty="0">
                <a:solidFill>
                  <a:schemeClr val="tx1"/>
                </a:solidFill>
                <a:latin typeface="Calibri" panose="020F0502020204030204" pitchFamily="34" charset="0"/>
                <a:cs typeface="Calibri" panose="020F0502020204030204" pitchFamily="34" charset="0"/>
              </a:rPr>
              <a:t>Nivel de endeudamiento del 0%</a:t>
            </a:r>
          </a:p>
          <a:p>
            <a:pPr algn="just">
              <a:spcBef>
                <a:spcPts val="0"/>
              </a:spcBef>
              <a:buFont typeface="Arial" panose="020B0604020202020204" pitchFamily="34" charset="0"/>
              <a:buChar char="•"/>
            </a:pPr>
            <a:r>
              <a:rPr lang="es-CO" sz="1429" dirty="0">
                <a:solidFill>
                  <a:schemeClr val="tx1"/>
                </a:solidFill>
                <a:latin typeface="Calibri" panose="020F0502020204030204" pitchFamily="34" charset="0"/>
                <a:cs typeface="Calibri" panose="020F0502020204030204" pitchFamily="34" charset="0"/>
              </a:rPr>
              <a:t>Patrimonio de </a:t>
            </a:r>
            <a:r>
              <a:rPr lang="es-CO" sz="1819" b="1" dirty="0">
                <a:solidFill>
                  <a:schemeClr val="tx1"/>
                </a:solidFill>
                <a:latin typeface="Calibri" panose="020F0502020204030204" pitchFamily="34" charset="0"/>
                <a:cs typeface="Calibri" panose="020F0502020204030204" pitchFamily="34" charset="0"/>
              </a:rPr>
              <a:t>$70.066 millones </a:t>
            </a:r>
            <a:endParaRPr lang="es-CO" sz="1429" b="1" dirty="0">
              <a:solidFill>
                <a:schemeClr val="tx1"/>
              </a:solidFill>
              <a:latin typeface="Calibri" panose="020F0502020204030204" pitchFamily="34" charset="0"/>
              <a:cs typeface="Calibri" panose="020F0502020204030204" pitchFamily="34" charset="0"/>
              <a:sym typeface="Wingdings" panose="05000000000000000000" pitchFamily="2" charset="2"/>
            </a:endParaRPr>
          </a:p>
        </p:txBody>
      </p:sp>
      <p:graphicFrame>
        <p:nvGraphicFramePr>
          <p:cNvPr id="20" name="Gráfico 19"/>
          <p:cNvGraphicFramePr>
            <a:graphicFrameLocks/>
          </p:cNvGraphicFramePr>
          <p:nvPr>
            <p:extLst>
              <p:ext uri="{D42A27DB-BD31-4B8C-83A1-F6EECF244321}">
                <p14:modId xmlns:p14="http://schemas.microsoft.com/office/powerpoint/2010/main" xmlns="" val="88391760"/>
              </p:ext>
            </p:extLst>
          </p:nvPr>
        </p:nvGraphicFramePr>
        <p:xfrm>
          <a:off x="149821" y="1331166"/>
          <a:ext cx="4572000" cy="207602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3" name="Gráfico 22"/>
          <p:cNvGraphicFramePr>
            <a:graphicFrameLocks/>
          </p:cNvGraphicFramePr>
          <p:nvPr>
            <p:extLst>
              <p:ext uri="{D42A27DB-BD31-4B8C-83A1-F6EECF244321}">
                <p14:modId xmlns:p14="http://schemas.microsoft.com/office/powerpoint/2010/main" xmlns="" val="3439691833"/>
              </p:ext>
            </p:extLst>
          </p:nvPr>
        </p:nvGraphicFramePr>
        <p:xfrm>
          <a:off x="205556" y="4192514"/>
          <a:ext cx="4572000" cy="207602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4" name="Gráfico 23"/>
          <p:cNvGraphicFramePr>
            <a:graphicFrameLocks/>
          </p:cNvGraphicFramePr>
          <p:nvPr>
            <p:extLst>
              <p:ext uri="{D42A27DB-BD31-4B8C-83A1-F6EECF244321}">
                <p14:modId xmlns:p14="http://schemas.microsoft.com/office/powerpoint/2010/main" xmlns="" val="3753787054"/>
              </p:ext>
            </p:extLst>
          </p:nvPr>
        </p:nvGraphicFramePr>
        <p:xfrm>
          <a:off x="4232787" y="1215796"/>
          <a:ext cx="3905198" cy="249403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5" name="Gráfico 24"/>
          <p:cNvGraphicFramePr>
            <a:graphicFrameLocks/>
          </p:cNvGraphicFramePr>
          <p:nvPr>
            <p:extLst>
              <p:ext uri="{D42A27DB-BD31-4B8C-83A1-F6EECF244321}">
                <p14:modId xmlns:p14="http://schemas.microsoft.com/office/powerpoint/2010/main" xmlns="" val="2530916264"/>
              </p:ext>
            </p:extLst>
          </p:nvPr>
        </p:nvGraphicFramePr>
        <p:xfrm>
          <a:off x="4181235" y="4054741"/>
          <a:ext cx="3905198" cy="249403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xmlns="" val="3278522028"/>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2044817" y="1905001"/>
            <a:ext cx="8750562" cy="2225262"/>
          </a:xfrm>
        </p:spPr>
        <p:txBody>
          <a:bodyPr/>
          <a:lstStyle/>
          <a:p>
            <a:pPr lvl="0"/>
            <a:r>
              <a:rPr lang="es-CO" dirty="0" smtClean="0"/>
              <a:t>Estado y comportamiento Líneas de Negocio </a:t>
            </a:r>
            <a:endParaRPr lang="es-CO" dirty="0"/>
          </a:p>
        </p:txBody>
      </p:sp>
    </p:spTree>
    <p:extLst>
      <p:ext uri="{BB962C8B-B14F-4D97-AF65-F5344CB8AC3E}">
        <p14:creationId xmlns:p14="http://schemas.microsoft.com/office/powerpoint/2010/main" xmlns="" val="3120695480"/>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Gráfico 33"/>
          <p:cNvGraphicFramePr>
            <a:graphicFrameLocks/>
          </p:cNvGraphicFramePr>
          <p:nvPr>
            <p:extLst/>
          </p:nvPr>
        </p:nvGraphicFramePr>
        <p:xfrm>
          <a:off x="3848023" y="1392753"/>
          <a:ext cx="4476643" cy="222312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Mercados Administrados por la Bolsa </a:t>
            </a:r>
          </a:p>
          <a:p>
            <a:pPr eaLnBrk="0" hangingPunct="0">
              <a:lnSpc>
                <a:spcPct val="85000"/>
              </a:lnSpc>
            </a:pPr>
            <a:r>
              <a:rPr lang="es-CO" sz="2400" dirty="0">
                <a:solidFill>
                  <a:srgbClr val="002060"/>
                </a:solidFill>
                <a:latin typeface="+mj-lt"/>
                <a:cs typeface="Calibri" panose="020F0502020204030204" pitchFamily="34" charset="0"/>
              </a:rPr>
              <a:t>Volumen Negociado -  Acumulado a Junio 2016 vs Junio 2017</a:t>
            </a:r>
          </a:p>
        </p:txBody>
      </p:sp>
      <p:graphicFrame>
        <p:nvGraphicFramePr>
          <p:cNvPr id="17" name="Diagrama 16"/>
          <p:cNvGraphicFramePr/>
          <p:nvPr>
            <p:extLst>
              <p:ext uri="{D42A27DB-BD31-4B8C-83A1-F6EECF244321}">
                <p14:modId xmlns:p14="http://schemas.microsoft.com/office/powerpoint/2010/main" xmlns="" val="1123822726"/>
              </p:ext>
            </p:extLst>
          </p:nvPr>
        </p:nvGraphicFramePr>
        <p:xfrm>
          <a:off x="8463821" y="1734453"/>
          <a:ext cx="2993279" cy="49372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Rectángulo 18"/>
          <p:cNvSpPr/>
          <p:nvPr/>
        </p:nvSpPr>
        <p:spPr>
          <a:xfrm>
            <a:off x="322054" y="917151"/>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Registro de Facturas</a:t>
            </a:r>
          </a:p>
        </p:txBody>
      </p:sp>
      <p:sp>
        <p:nvSpPr>
          <p:cNvPr id="20" name="Rectángulo 19"/>
          <p:cNvSpPr/>
          <p:nvPr/>
        </p:nvSpPr>
        <p:spPr>
          <a:xfrm>
            <a:off x="3969789" y="905075"/>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Compras Públicas</a:t>
            </a:r>
          </a:p>
        </p:txBody>
      </p:sp>
      <p:sp>
        <p:nvSpPr>
          <p:cNvPr id="21" name="Rectángulo 20"/>
          <p:cNvSpPr/>
          <p:nvPr/>
        </p:nvSpPr>
        <p:spPr>
          <a:xfrm>
            <a:off x="415676" y="3509346"/>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Financieros</a:t>
            </a:r>
          </a:p>
        </p:txBody>
      </p:sp>
      <p:sp>
        <p:nvSpPr>
          <p:cNvPr id="22" name="Rectángulo 21"/>
          <p:cNvSpPr/>
          <p:nvPr/>
        </p:nvSpPr>
        <p:spPr>
          <a:xfrm>
            <a:off x="7933761" y="1077380"/>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Resultados </a:t>
            </a:r>
          </a:p>
          <a:p>
            <a:pPr algn="ctr"/>
            <a:r>
              <a:rPr lang="es-CO" sz="2079" b="1" dirty="0">
                <a:solidFill>
                  <a:srgbClr val="002060"/>
                </a:solidFill>
                <a:latin typeface="Calibri" panose="020F0502020204030204" pitchFamily="34" charset="0"/>
                <a:cs typeface="Calibri" panose="020F0502020204030204" pitchFamily="34" charset="0"/>
              </a:rPr>
              <a:t>Enero – Junio 2017</a:t>
            </a:r>
          </a:p>
        </p:txBody>
      </p:sp>
      <p:sp>
        <p:nvSpPr>
          <p:cNvPr id="25" name="Rectángulo 24"/>
          <p:cNvSpPr/>
          <p:nvPr/>
        </p:nvSpPr>
        <p:spPr>
          <a:xfrm>
            <a:off x="4135863" y="3528736"/>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Gas</a:t>
            </a:r>
          </a:p>
        </p:txBody>
      </p:sp>
      <p:sp>
        <p:nvSpPr>
          <p:cNvPr id="30" name="1 CuadroTexto"/>
          <p:cNvSpPr txBox="1"/>
          <p:nvPr/>
        </p:nvSpPr>
        <p:spPr>
          <a:xfrm>
            <a:off x="1455047" y="3858584"/>
            <a:ext cx="1759392" cy="26391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0000"/>
              </a:lnSpc>
            </a:pPr>
            <a:r>
              <a:rPr lang="es-CO" sz="1429" b="1" dirty="0">
                <a:solidFill>
                  <a:srgbClr val="002060"/>
                </a:solidFill>
                <a:latin typeface="Calibri" panose="020F0502020204030204" pitchFamily="34" charset="0"/>
                <a:cs typeface="Calibri" panose="020F0502020204030204" pitchFamily="34" charset="0"/>
              </a:rPr>
              <a:t>Variación 16-17: +4%</a:t>
            </a:r>
          </a:p>
        </p:txBody>
      </p:sp>
      <p:sp>
        <p:nvSpPr>
          <p:cNvPr id="18" name="Rectangle 4"/>
          <p:cNvSpPr>
            <a:spLocks noChangeArrowheads="1"/>
          </p:cNvSpPr>
          <p:nvPr/>
        </p:nvSpPr>
        <p:spPr bwMode="auto">
          <a:xfrm>
            <a:off x="27297" y="6372535"/>
            <a:ext cx="5644530" cy="479810"/>
          </a:xfrm>
          <a:prstGeom prst="rect">
            <a:avLst/>
          </a:prstGeom>
          <a:noFill/>
          <a:ln w="9525">
            <a:noFill/>
            <a:miter lim="800000"/>
            <a:headEnd/>
            <a:tailEnd/>
          </a:ln>
          <a:effectLst/>
        </p:spPr>
        <p:txBody>
          <a:bodyPr vert="horz" wrap="square" lIns="118809" tIns="59404" rIns="118809" bIns="59404" numCol="1" anchor="ctr" anchorCtr="0" compatLnSpc="1">
            <a:prstTxWarp prst="textNoShape">
              <a:avLst/>
            </a:prstTxWarp>
            <a:spAutoFit/>
          </a:bodyPr>
          <a:lstStyle/>
          <a:p>
            <a:pPr defTabSz="1188080"/>
            <a:r>
              <a:rPr lang="es-ES_tradnl" sz="1169" dirty="0">
                <a:solidFill>
                  <a:srgbClr val="094784"/>
                </a:solidFill>
                <a:ea typeface="Calibri" pitchFamily="34" charset="0"/>
                <a:cs typeface="Times New Roman" pitchFamily="18" charset="0"/>
              </a:rPr>
              <a:t>Valor total de los negocios en millones de pesos  </a:t>
            </a:r>
          </a:p>
          <a:p>
            <a:pPr defTabSz="1188080"/>
            <a:r>
              <a:rPr lang="es-ES_tradnl" sz="1169" dirty="0">
                <a:solidFill>
                  <a:srgbClr val="094784"/>
                </a:solidFill>
                <a:ea typeface="Calibri" pitchFamily="34" charset="0"/>
                <a:cs typeface="Times New Roman" pitchFamily="18" charset="0"/>
              </a:rPr>
              <a:t>Mercado de Gas en millones USD  </a:t>
            </a:r>
            <a:endParaRPr lang="es-ES_tradnl" sz="2079" dirty="0">
              <a:solidFill>
                <a:srgbClr val="094784"/>
              </a:solidFill>
              <a:cs typeface="Arial" pitchFamily="34" charset="0"/>
            </a:endParaRPr>
          </a:p>
        </p:txBody>
      </p:sp>
      <p:sp>
        <p:nvSpPr>
          <p:cNvPr id="15" name="1 CuadroTexto"/>
          <p:cNvSpPr txBox="1"/>
          <p:nvPr/>
        </p:nvSpPr>
        <p:spPr>
          <a:xfrm>
            <a:off x="5289619" y="3856147"/>
            <a:ext cx="1759404" cy="26391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0000"/>
              </a:lnSpc>
            </a:pPr>
            <a:r>
              <a:rPr lang="es-CO" sz="1429" b="1" dirty="0">
                <a:solidFill>
                  <a:srgbClr val="002060"/>
                </a:solidFill>
                <a:latin typeface="Calibri" panose="020F0502020204030204" pitchFamily="34" charset="0"/>
                <a:cs typeface="Calibri" panose="020F0502020204030204" pitchFamily="34" charset="0"/>
              </a:rPr>
              <a:t>Variación 16-17: -32%</a:t>
            </a:r>
          </a:p>
        </p:txBody>
      </p:sp>
      <p:sp>
        <p:nvSpPr>
          <p:cNvPr id="23" name="CuadroTexto 5"/>
          <p:cNvSpPr txBox="1"/>
          <p:nvPr/>
        </p:nvSpPr>
        <p:spPr>
          <a:xfrm>
            <a:off x="1470412" y="1314629"/>
            <a:ext cx="1482714" cy="251928"/>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0000"/>
              </a:lnSpc>
            </a:pPr>
            <a:r>
              <a:rPr lang="es-CO" sz="1364" b="1" dirty="0">
                <a:solidFill>
                  <a:srgbClr val="002060"/>
                </a:solidFill>
                <a:latin typeface="Calibri" panose="020F0502020204030204" pitchFamily="34" charset="0"/>
                <a:cs typeface="Calibri" panose="020F0502020204030204" pitchFamily="34" charset="0"/>
              </a:rPr>
              <a:t>Variación 16-17: -7%</a:t>
            </a:r>
          </a:p>
        </p:txBody>
      </p:sp>
      <p:sp>
        <p:nvSpPr>
          <p:cNvPr id="32" name="1 CuadroTexto"/>
          <p:cNvSpPr txBox="1"/>
          <p:nvPr/>
        </p:nvSpPr>
        <p:spPr>
          <a:xfrm>
            <a:off x="4613574" y="1311998"/>
            <a:ext cx="1959876" cy="26391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0000"/>
              </a:lnSpc>
            </a:pPr>
            <a:r>
              <a:rPr lang="es-CO" sz="1429" b="1" dirty="0">
                <a:solidFill>
                  <a:srgbClr val="002060"/>
                </a:solidFill>
                <a:latin typeface="Calibri" panose="020F0502020204030204" pitchFamily="34" charset="0"/>
                <a:cs typeface="Calibri" panose="020F0502020204030204" pitchFamily="34" charset="0"/>
              </a:rPr>
              <a:t>Variación 16-17: +247%</a:t>
            </a:r>
          </a:p>
        </p:txBody>
      </p:sp>
      <p:graphicFrame>
        <p:nvGraphicFramePr>
          <p:cNvPr id="31" name="Gráfico 30"/>
          <p:cNvGraphicFramePr>
            <a:graphicFrameLocks/>
          </p:cNvGraphicFramePr>
          <p:nvPr>
            <p:extLst/>
          </p:nvPr>
        </p:nvGraphicFramePr>
        <p:xfrm>
          <a:off x="95249" y="1437597"/>
          <a:ext cx="3874541" cy="217827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5" name="Gráfico 34"/>
          <p:cNvGraphicFramePr>
            <a:graphicFrameLocks/>
          </p:cNvGraphicFramePr>
          <p:nvPr>
            <p:extLst/>
          </p:nvPr>
        </p:nvGraphicFramePr>
        <p:xfrm>
          <a:off x="202492" y="4013501"/>
          <a:ext cx="3927318" cy="235903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6" name="Gráfico 35"/>
          <p:cNvGraphicFramePr>
            <a:graphicFrameLocks/>
          </p:cNvGraphicFramePr>
          <p:nvPr>
            <p:extLst/>
          </p:nvPr>
        </p:nvGraphicFramePr>
        <p:xfrm>
          <a:off x="4325056" y="4316023"/>
          <a:ext cx="3720187" cy="201751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xmlns="" val="233935971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áfico 26"/>
          <p:cNvGraphicFramePr>
            <a:graphicFrameLocks/>
          </p:cNvGraphicFramePr>
          <p:nvPr>
            <p:extLst>
              <p:ext uri="{D42A27DB-BD31-4B8C-83A1-F6EECF244321}">
                <p14:modId xmlns:p14="http://schemas.microsoft.com/office/powerpoint/2010/main" xmlns="" val="3156638303"/>
              </p:ext>
            </p:extLst>
          </p:nvPr>
        </p:nvGraphicFramePr>
        <p:xfrm>
          <a:off x="3925503" y="1057294"/>
          <a:ext cx="3792698" cy="2304928"/>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ángulo 13"/>
          <p:cNvSpPr/>
          <p:nvPr/>
        </p:nvSpPr>
        <p:spPr>
          <a:xfrm>
            <a:off x="31466" y="51337"/>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Mercados Administrados por la Bolsa</a:t>
            </a:r>
          </a:p>
          <a:p>
            <a:pPr eaLnBrk="0" hangingPunct="0">
              <a:lnSpc>
                <a:spcPct val="85000"/>
              </a:lnSpc>
            </a:pPr>
            <a:r>
              <a:rPr lang="es-CO" sz="2400" dirty="0">
                <a:solidFill>
                  <a:srgbClr val="002060"/>
                </a:solidFill>
                <a:latin typeface="+mj-lt"/>
                <a:cs typeface="Calibri" panose="020F0502020204030204" pitchFamily="34" charset="0"/>
              </a:rPr>
              <a:t>Volumen Negociado</a:t>
            </a:r>
          </a:p>
        </p:txBody>
      </p:sp>
      <p:graphicFrame>
        <p:nvGraphicFramePr>
          <p:cNvPr id="17" name="Diagrama 16"/>
          <p:cNvGraphicFramePr/>
          <p:nvPr>
            <p:extLst>
              <p:ext uri="{D42A27DB-BD31-4B8C-83A1-F6EECF244321}">
                <p14:modId xmlns:p14="http://schemas.microsoft.com/office/powerpoint/2010/main" xmlns="" val="1956441410"/>
              </p:ext>
            </p:extLst>
          </p:nvPr>
        </p:nvGraphicFramePr>
        <p:xfrm>
          <a:off x="7794555" y="2417777"/>
          <a:ext cx="3985735" cy="29702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Rectángulo 18"/>
          <p:cNvSpPr/>
          <p:nvPr/>
        </p:nvSpPr>
        <p:spPr>
          <a:xfrm>
            <a:off x="346014" y="794839"/>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Registro de Facturas</a:t>
            </a:r>
          </a:p>
        </p:txBody>
      </p:sp>
      <p:sp>
        <p:nvSpPr>
          <p:cNvPr id="20" name="Rectángulo 19"/>
          <p:cNvSpPr/>
          <p:nvPr/>
        </p:nvSpPr>
        <p:spPr>
          <a:xfrm>
            <a:off x="3985735" y="796043"/>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Compras Públicas</a:t>
            </a:r>
          </a:p>
        </p:txBody>
      </p:sp>
      <p:sp>
        <p:nvSpPr>
          <p:cNvPr id="21" name="Rectángulo 20"/>
          <p:cNvSpPr/>
          <p:nvPr/>
        </p:nvSpPr>
        <p:spPr>
          <a:xfrm>
            <a:off x="1" y="3402085"/>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Financieros</a:t>
            </a:r>
          </a:p>
        </p:txBody>
      </p:sp>
      <p:sp>
        <p:nvSpPr>
          <p:cNvPr id="22" name="Rectángulo 21"/>
          <p:cNvSpPr/>
          <p:nvPr/>
        </p:nvSpPr>
        <p:spPr>
          <a:xfrm>
            <a:off x="7977150" y="1616904"/>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Resultados </a:t>
            </a:r>
          </a:p>
          <a:p>
            <a:pPr algn="ctr"/>
            <a:r>
              <a:rPr lang="es-CO" sz="2079" b="1" dirty="0">
                <a:solidFill>
                  <a:srgbClr val="002060"/>
                </a:solidFill>
                <a:latin typeface="Calibri" panose="020F0502020204030204" pitchFamily="34" charset="0"/>
                <a:cs typeface="Calibri" panose="020F0502020204030204" pitchFamily="34" charset="0"/>
              </a:rPr>
              <a:t>Enero – Junio 2017</a:t>
            </a:r>
          </a:p>
        </p:txBody>
      </p:sp>
      <p:sp>
        <p:nvSpPr>
          <p:cNvPr id="25" name="Rectángulo 24"/>
          <p:cNvSpPr/>
          <p:nvPr/>
        </p:nvSpPr>
        <p:spPr>
          <a:xfrm>
            <a:off x="3985735" y="3419552"/>
            <a:ext cx="3909380" cy="46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97021" tIns="297021" rIns="297021" bIns="297021" rtlCol="0" anchor="ctr">
            <a:noAutofit/>
          </a:bodyPr>
          <a:lstStyle/>
          <a:p>
            <a:pPr algn="ctr"/>
            <a:r>
              <a:rPr lang="es-CO" sz="2079" b="1" dirty="0">
                <a:solidFill>
                  <a:srgbClr val="002060"/>
                </a:solidFill>
                <a:latin typeface="Calibri" panose="020F0502020204030204" pitchFamily="34" charset="0"/>
                <a:cs typeface="Calibri" panose="020F0502020204030204" pitchFamily="34" charset="0"/>
              </a:rPr>
              <a:t>Mercado de Gas</a:t>
            </a:r>
          </a:p>
        </p:txBody>
      </p:sp>
      <p:sp>
        <p:nvSpPr>
          <p:cNvPr id="15" name="1 CuadroTexto"/>
          <p:cNvSpPr txBox="1"/>
          <p:nvPr/>
        </p:nvSpPr>
        <p:spPr>
          <a:xfrm>
            <a:off x="4910288" y="1144189"/>
            <a:ext cx="1809135" cy="26391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0000"/>
              </a:lnSpc>
            </a:pPr>
            <a:r>
              <a:rPr lang="es-CO" sz="1429" b="1" dirty="0">
                <a:solidFill>
                  <a:srgbClr val="002060"/>
                </a:solidFill>
                <a:latin typeface="Calibri" panose="020F0502020204030204" pitchFamily="34" charset="0"/>
                <a:cs typeface="Calibri" panose="020F0502020204030204" pitchFamily="34" charset="0"/>
              </a:rPr>
              <a:t>Variación 08-16: +25%</a:t>
            </a:r>
          </a:p>
        </p:txBody>
      </p:sp>
      <p:sp>
        <p:nvSpPr>
          <p:cNvPr id="18" name="Rectangle 4"/>
          <p:cNvSpPr>
            <a:spLocks noChangeArrowheads="1"/>
          </p:cNvSpPr>
          <p:nvPr/>
        </p:nvSpPr>
        <p:spPr bwMode="auto">
          <a:xfrm>
            <a:off x="-46585" y="5996844"/>
            <a:ext cx="5644530" cy="839652"/>
          </a:xfrm>
          <a:prstGeom prst="rect">
            <a:avLst/>
          </a:prstGeom>
          <a:noFill/>
          <a:ln w="9525">
            <a:noFill/>
            <a:miter lim="800000"/>
            <a:headEnd/>
            <a:tailEnd/>
          </a:ln>
          <a:effectLst/>
        </p:spPr>
        <p:txBody>
          <a:bodyPr vert="horz" wrap="square" lIns="118809" tIns="59404" rIns="118809" bIns="59404" numCol="1" anchor="ctr" anchorCtr="0" compatLnSpc="1">
            <a:prstTxWarp prst="textNoShape">
              <a:avLst/>
            </a:prstTxWarp>
            <a:spAutoFit/>
          </a:bodyPr>
          <a:lstStyle/>
          <a:p>
            <a:pPr fontAlgn="base">
              <a:spcBef>
                <a:spcPct val="0"/>
              </a:spcBef>
              <a:spcAft>
                <a:spcPct val="0"/>
              </a:spcAft>
            </a:pPr>
            <a:r>
              <a:rPr lang="es-ES_tradnl" sz="1169" dirty="0">
                <a:solidFill>
                  <a:srgbClr val="002060"/>
                </a:solidFill>
                <a:ea typeface="Calibri" pitchFamily="34" charset="0"/>
                <a:cs typeface="Times New Roman" pitchFamily="18" charset="0"/>
              </a:rPr>
              <a:t>Cifras en COP millones </a:t>
            </a:r>
          </a:p>
          <a:p>
            <a:pPr fontAlgn="base">
              <a:spcBef>
                <a:spcPct val="0"/>
              </a:spcBef>
              <a:spcAft>
                <a:spcPct val="0"/>
              </a:spcAft>
            </a:pPr>
            <a:r>
              <a:rPr lang="es-ES_tradnl" sz="1169" dirty="0">
                <a:solidFill>
                  <a:srgbClr val="002060"/>
                </a:solidFill>
                <a:ea typeface="Calibri" pitchFamily="34" charset="0"/>
                <a:cs typeface="Times New Roman" pitchFamily="18" charset="0"/>
              </a:rPr>
              <a:t>Mercado de Gas en millones USD</a:t>
            </a:r>
          </a:p>
          <a:p>
            <a:pPr defTabSz="1188080"/>
            <a:r>
              <a:rPr lang="es-ES_tradnl" sz="1169" dirty="0">
                <a:solidFill>
                  <a:srgbClr val="002060"/>
                </a:solidFill>
                <a:ea typeface="Calibri" pitchFamily="34" charset="0"/>
                <a:cs typeface="Times New Roman" pitchFamily="18" charset="0"/>
              </a:rPr>
              <a:t>2008 a 2016 año completo  y 2017 con corte a junio de 2017</a:t>
            </a:r>
          </a:p>
          <a:p>
            <a:pPr defTabSz="1188080"/>
            <a:r>
              <a:rPr lang="es-ES_tradnl" sz="1169" dirty="0">
                <a:solidFill>
                  <a:srgbClr val="002060"/>
                </a:solidFill>
                <a:ea typeface="Calibri" pitchFamily="34" charset="0"/>
                <a:cs typeface="Times New Roman" pitchFamily="18" charset="0"/>
              </a:rPr>
              <a:t> </a:t>
            </a:r>
            <a:endParaRPr lang="es-ES_tradnl" sz="2079" dirty="0">
              <a:solidFill>
                <a:srgbClr val="002060"/>
              </a:solidFill>
              <a:cs typeface="Arial" pitchFamily="34" charset="0"/>
            </a:endParaRPr>
          </a:p>
        </p:txBody>
      </p:sp>
      <p:graphicFrame>
        <p:nvGraphicFramePr>
          <p:cNvPr id="26" name="Gráfico 25"/>
          <p:cNvGraphicFramePr>
            <a:graphicFrameLocks/>
          </p:cNvGraphicFramePr>
          <p:nvPr>
            <p:extLst>
              <p:ext uri="{D42A27DB-BD31-4B8C-83A1-F6EECF244321}">
                <p14:modId xmlns:p14="http://schemas.microsoft.com/office/powerpoint/2010/main" xmlns="" val="3998584654"/>
              </p:ext>
            </p:extLst>
          </p:nvPr>
        </p:nvGraphicFramePr>
        <p:xfrm>
          <a:off x="92803" y="1112956"/>
          <a:ext cx="3892932" cy="227398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1" name="Gráfico 30"/>
          <p:cNvGraphicFramePr>
            <a:graphicFrameLocks/>
          </p:cNvGraphicFramePr>
          <p:nvPr>
            <p:extLst>
              <p:ext uri="{D42A27DB-BD31-4B8C-83A1-F6EECF244321}">
                <p14:modId xmlns:p14="http://schemas.microsoft.com/office/powerpoint/2010/main" xmlns="" val="4130776611"/>
              </p:ext>
            </p:extLst>
          </p:nvPr>
        </p:nvGraphicFramePr>
        <p:xfrm>
          <a:off x="1" y="3485436"/>
          <a:ext cx="4023503" cy="2428057"/>
        </p:xfrm>
        <a:graphic>
          <a:graphicData uri="http://schemas.openxmlformats.org/drawingml/2006/chart">
            <c:chart xmlns:c="http://schemas.openxmlformats.org/drawingml/2006/chart" xmlns:r="http://schemas.openxmlformats.org/officeDocument/2006/relationships" r:id="rId10"/>
          </a:graphicData>
        </a:graphic>
      </p:graphicFrame>
      <p:sp>
        <p:nvSpPr>
          <p:cNvPr id="32" name="1 CuadroTexto"/>
          <p:cNvSpPr txBox="1"/>
          <p:nvPr/>
        </p:nvSpPr>
        <p:spPr>
          <a:xfrm>
            <a:off x="5343693" y="3770925"/>
            <a:ext cx="1759405" cy="263936"/>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0000"/>
              </a:lnSpc>
            </a:pPr>
            <a:r>
              <a:rPr lang="es-CO" sz="1100" b="1" dirty="0">
                <a:solidFill>
                  <a:srgbClr val="002060"/>
                </a:solidFill>
                <a:latin typeface="Calibri" panose="020F0502020204030204" pitchFamily="34" charset="0"/>
                <a:cs typeface="Calibri" panose="020F0502020204030204" pitchFamily="34" charset="0"/>
              </a:rPr>
              <a:t>Variación </a:t>
            </a:r>
            <a:r>
              <a:rPr lang="es-CO" b="1" dirty="0">
                <a:solidFill>
                  <a:srgbClr val="002060"/>
                </a:solidFill>
                <a:latin typeface="Calibri" panose="020F0502020204030204" pitchFamily="34" charset="0"/>
                <a:cs typeface="Calibri" panose="020F0502020204030204" pitchFamily="34" charset="0"/>
              </a:rPr>
              <a:t>1</a:t>
            </a:r>
            <a:r>
              <a:rPr lang="es-CO" sz="1100" b="1" dirty="0">
                <a:solidFill>
                  <a:srgbClr val="002060"/>
                </a:solidFill>
                <a:latin typeface="Calibri" panose="020F0502020204030204" pitchFamily="34" charset="0"/>
                <a:cs typeface="Calibri" panose="020F0502020204030204" pitchFamily="34" charset="0"/>
              </a:rPr>
              <a:t>5-16: -13%</a:t>
            </a:r>
          </a:p>
        </p:txBody>
      </p:sp>
      <p:graphicFrame>
        <p:nvGraphicFramePr>
          <p:cNvPr id="33" name="Gráfico 32"/>
          <p:cNvGraphicFramePr>
            <a:graphicFrameLocks/>
          </p:cNvGraphicFramePr>
          <p:nvPr>
            <p:extLst>
              <p:ext uri="{D42A27DB-BD31-4B8C-83A1-F6EECF244321}">
                <p14:modId xmlns:p14="http://schemas.microsoft.com/office/powerpoint/2010/main" xmlns="" val="1406894697"/>
              </p:ext>
            </p:extLst>
          </p:nvPr>
        </p:nvGraphicFramePr>
        <p:xfrm>
          <a:off x="4255394" y="4097298"/>
          <a:ext cx="3228905" cy="1837109"/>
        </p:xfrm>
        <a:graphic>
          <a:graphicData uri="http://schemas.openxmlformats.org/drawingml/2006/chart">
            <c:chart xmlns:c="http://schemas.openxmlformats.org/drawingml/2006/chart" xmlns:r="http://schemas.openxmlformats.org/officeDocument/2006/relationships" r:id="rId11"/>
          </a:graphicData>
        </a:graphic>
      </p:graphicFrame>
      <p:sp>
        <p:nvSpPr>
          <p:cNvPr id="34" name="1 CuadroTexto"/>
          <p:cNvSpPr txBox="1"/>
          <p:nvPr/>
        </p:nvSpPr>
        <p:spPr>
          <a:xfrm>
            <a:off x="1520149" y="1135610"/>
            <a:ext cx="1809135" cy="26391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0000"/>
              </a:lnSpc>
            </a:pPr>
            <a:r>
              <a:rPr lang="es-CO" sz="1429" b="1" dirty="0">
                <a:solidFill>
                  <a:srgbClr val="002060"/>
                </a:solidFill>
                <a:latin typeface="Calibri" panose="020F0502020204030204" pitchFamily="34" charset="0"/>
                <a:cs typeface="Calibri" panose="020F0502020204030204" pitchFamily="34" charset="0"/>
              </a:rPr>
              <a:t>Variación 08-16: +54%</a:t>
            </a:r>
          </a:p>
        </p:txBody>
      </p:sp>
      <p:sp>
        <p:nvSpPr>
          <p:cNvPr id="35" name="1 CuadroTexto"/>
          <p:cNvSpPr txBox="1"/>
          <p:nvPr/>
        </p:nvSpPr>
        <p:spPr>
          <a:xfrm>
            <a:off x="1088301" y="3770925"/>
            <a:ext cx="1809135" cy="26391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0000"/>
              </a:lnSpc>
            </a:pPr>
            <a:r>
              <a:rPr lang="es-CO" sz="1429" b="1" dirty="0">
                <a:solidFill>
                  <a:srgbClr val="002060"/>
                </a:solidFill>
                <a:latin typeface="Calibri" panose="020F0502020204030204" pitchFamily="34" charset="0"/>
                <a:cs typeface="Calibri" panose="020F0502020204030204" pitchFamily="34" charset="0"/>
              </a:rPr>
              <a:t>Variación 08-16: -76%</a:t>
            </a:r>
          </a:p>
        </p:txBody>
      </p:sp>
    </p:spTree>
    <p:extLst>
      <p:ext uri="{BB962C8B-B14F-4D97-AF65-F5344CB8AC3E}">
        <p14:creationId xmlns:p14="http://schemas.microsoft.com/office/powerpoint/2010/main" xmlns="" val="223259068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Valor total del Registro de Facturas</a:t>
            </a:r>
          </a:p>
          <a:p>
            <a:pPr eaLnBrk="0" hangingPunct="0">
              <a:lnSpc>
                <a:spcPct val="85000"/>
              </a:lnSpc>
            </a:pPr>
            <a:r>
              <a:rPr lang="es-CO" sz="2400" dirty="0">
                <a:solidFill>
                  <a:srgbClr val="002060"/>
                </a:solidFill>
                <a:latin typeface="+mj-lt"/>
                <a:cs typeface="Calibri" panose="020F0502020204030204" pitchFamily="34" charset="0"/>
              </a:rPr>
              <a:t>2014 -2016 “Año total”</a:t>
            </a:r>
          </a:p>
        </p:txBody>
      </p:sp>
      <p:graphicFrame>
        <p:nvGraphicFramePr>
          <p:cNvPr id="5" name="Gráfico 4"/>
          <p:cNvGraphicFramePr/>
          <p:nvPr>
            <p:extLst>
              <p:ext uri="{D42A27DB-BD31-4B8C-83A1-F6EECF244321}">
                <p14:modId xmlns:p14="http://schemas.microsoft.com/office/powerpoint/2010/main" xmlns="" val="2889903991"/>
              </p:ext>
            </p:extLst>
          </p:nvPr>
        </p:nvGraphicFramePr>
        <p:xfrm>
          <a:off x="0" y="1021976"/>
          <a:ext cx="11880850" cy="58360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73095265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Valor total del Registro de Facturas</a:t>
            </a:r>
          </a:p>
          <a:p>
            <a:pPr eaLnBrk="0" hangingPunct="0">
              <a:lnSpc>
                <a:spcPct val="85000"/>
              </a:lnSpc>
            </a:pPr>
            <a:r>
              <a:rPr lang="es-CO" sz="2400" dirty="0">
                <a:solidFill>
                  <a:srgbClr val="002060"/>
                </a:solidFill>
                <a:latin typeface="+mj-lt"/>
                <a:cs typeface="Calibri" panose="020F0502020204030204" pitchFamily="34" charset="0"/>
              </a:rPr>
              <a:t>2014 -2017 “Corte Primer Semestre”</a:t>
            </a:r>
          </a:p>
        </p:txBody>
      </p:sp>
      <p:graphicFrame>
        <p:nvGraphicFramePr>
          <p:cNvPr id="4" name="Gráfico 3"/>
          <p:cNvGraphicFramePr/>
          <p:nvPr>
            <p:extLst>
              <p:ext uri="{D42A27DB-BD31-4B8C-83A1-F6EECF244321}">
                <p14:modId xmlns:p14="http://schemas.microsoft.com/office/powerpoint/2010/main" xmlns="" val="2177301847"/>
              </p:ext>
            </p:extLst>
          </p:nvPr>
        </p:nvGraphicFramePr>
        <p:xfrm>
          <a:off x="0" y="1035424"/>
          <a:ext cx="11880850" cy="58225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41695635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Valor total de MCP</a:t>
            </a:r>
          </a:p>
          <a:p>
            <a:pPr eaLnBrk="0" hangingPunct="0">
              <a:lnSpc>
                <a:spcPct val="85000"/>
              </a:lnSpc>
            </a:pPr>
            <a:r>
              <a:rPr lang="es-CO" sz="2400" dirty="0">
                <a:solidFill>
                  <a:srgbClr val="002060"/>
                </a:solidFill>
                <a:latin typeface="+mj-lt"/>
                <a:cs typeface="Calibri" panose="020F0502020204030204" pitchFamily="34" charset="0"/>
              </a:rPr>
              <a:t>2014 -2016 “Año total”</a:t>
            </a:r>
          </a:p>
        </p:txBody>
      </p:sp>
      <p:graphicFrame>
        <p:nvGraphicFramePr>
          <p:cNvPr id="5" name="Gráfico 4"/>
          <p:cNvGraphicFramePr/>
          <p:nvPr>
            <p:extLst>
              <p:ext uri="{D42A27DB-BD31-4B8C-83A1-F6EECF244321}">
                <p14:modId xmlns:p14="http://schemas.microsoft.com/office/powerpoint/2010/main" xmlns="" val="2391727211"/>
              </p:ext>
            </p:extLst>
          </p:nvPr>
        </p:nvGraphicFramePr>
        <p:xfrm>
          <a:off x="0" y="1021976"/>
          <a:ext cx="11880850" cy="58360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72067895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Valor total de MCP</a:t>
            </a:r>
          </a:p>
          <a:p>
            <a:pPr eaLnBrk="0" hangingPunct="0">
              <a:lnSpc>
                <a:spcPct val="85000"/>
              </a:lnSpc>
            </a:pPr>
            <a:r>
              <a:rPr lang="es-CO" sz="2400" dirty="0">
                <a:solidFill>
                  <a:srgbClr val="002060"/>
                </a:solidFill>
                <a:latin typeface="+mj-lt"/>
                <a:cs typeface="Calibri" panose="020F0502020204030204" pitchFamily="34" charset="0"/>
              </a:rPr>
              <a:t>2014 -2017 “Corte Primer Semestre</a:t>
            </a:r>
            <a:r>
              <a:rPr lang="es-CO" sz="3600" dirty="0">
                <a:solidFill>
                  <a:srgbClr val="002060"/>
                </a:solidFill>
                <a:latin typeface="+mj-lt"/>
                <a:cs typeface="Calibri" panose="020F0502020204030204" pitchFamily="34" charset="0"/>
              </a:rPr>
              <a:t>”</a:t>
            </a:r>
          </a:p>
        </p:txBody>
      </p:sp>
      <p:graphicFrame>
        <p:nvGraphicFramePr>
          <p:cNvPr id="4" name="Gráfico 3"/>
          <p:cNvGraphicFramePr/>
          <p:nvPr>
            <p:extLst>
              <p:ext uri="{D42A27DB-BD31-4B8C-83A1-F6EECF244321}">
                <p14:modId xmlns:p14="http://schemas.microsoft.com/office/powerpoint/2010/main" xmlns="" val="133140000"/>
              </p:ext>
            </p:extLst>
          </p:nvPr>
        </p:nvGraphicFramePr>
        <p:xfrm>
          <a:off x="0" y="1035424"/>
          <a:ext cx="11880850" cy="58225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46162037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Valor total Otras </a:t>
            </a:r>
            <a:r>
              <a:rPr lang="es-CO" sz="3600" dirty="0" err="1">
                <a:solidFill>
                  <a:srgbClr val="002060"/>
                </a:solidFill>
                <a:latin typeface="+mj-lt"/>
                <a:cs typeface="Calibri" panose="020F0502020204030204" pitchFamily="34" charset="0"/>
              </a:rPr>
              <a:t>OMA’s</a:t>
            </a:r>
            <a:endParaRPr lang="es-CO" sz="3600" dirty="0">
              <a:solidFill>
                <a:srgbClr val="002060"/>
              </a:solidFill>
              <a:latin typeface="+mj-lt"/>
              <a:cs typeface="Calibri" panose="020F0502020204030204" pitchFamily="34" charset="0"/>
            </a:endParaRPr>
          </a:p>
          <a:p>
            <a:pPr eaLnBrk="0" hangingPunct="0">
              <a:lnSpc>
                <a:spcPct val="85000"/>
              </a:lnSpc>
            </a:pPr>
            <a:r>
              <a:rPr lang="es-CO" sz="2400" dirty="0">
                <a:solidFill>
                  <a:srgbClr val="002060"/>
                </a:solidFill>
                <a:latin typeface="+mj-lt"/>
                <a:cs typeface="Calibri" panose="020F0502020204030204" pitchFamily="34" charset="0"/>
              </a:rPr>
              <a:t>2014 -2016 “Año total”</a:t>
            </a:r>
          </a:p>
        </p:txBody>
      </p:sp>
      <p:graphicFrame>
        <p:nvGraphicFramePr>
          <p:cNvPr id="5" name="Gráfico 4"/>
          <p:cNvGraphicFramePr/>
          <p:nvPr>
            <p:extLst>
              <p:ext uri="{D42A27DB-BD31-4B8C-83A1-F6EECF244321}">
                <p14:modId xmlns:p14="http://schemas.microsoft.com/office/powerpoint/2010/main" xmlns="" val="449482895"/>
              </p:ext>
            </p:extLst>
          </p:nvPr>
        </p:nvGraphicFramePr>
        <p:xfrm>
          <a:off x="0" y="906708"/>
          <a:ext cx="11880850" cy="59512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87874805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Valor total Otras </a:t>
            </a:r>
            <a:r>
              <a:rPr lang="es-CO" sz="3600" dirty="0" err="1">
                <a:solidFill>
                  <a:srgbClr val="002060"/>
                </a:solidFill>
                <a:latin typeface="+mj-lt"/>
                <a:cs typeface="Calibri" panose="020F0502020204030204" pitchFamily="34" charset="0"/>
              </a:rPr>
              <a:t>OMA’s</a:t>
            </a:r>
            <a:endParaRPr lang="es-CO" sz="3600" dirty="0">
              <a:solidFill>
                <a:srgbClr val="002060"/>
              </a:solidFill>
              <a:latin typeface="+mj-lt"/>
              <a:cs typeface="Calibri" panose="020F0502020204030204" pitchFamily="34" charset="0"/>
            </a:endParaRPr>
          </a:p>
          <a:p>
            <a:pPr eaLnBrk="0" hangingPunct="0">
              <a:lnSpc>
                <a:spcPct val="85000"/>
              </a:lnSpc>
            </a:pPr>
            <a:r>
              <a:rPr lang="es-CO" sz="2400" dirty="0">
                <a:solidFill>
                  <a:srgbClr val="002060"/>
                </a:solidFill>
                <a:latin typeface="+mj-lt"/>
                <a:cs typeface="Calibri" panose="020F0502020204030204" pitchFamily="34" charset="0"/>
              </a:rPr>
              <a:t>2014 -2017 “Corte Primer Semestre”</a:t>
            </a:r>
          </a:p>
        </p:txBody>
      </p:sp>
      <p:graphicFrame>
        <p:nvGraphicFramePr>
          <p:cNvPr id="4" name="Gráfico 3"/>
          <p:cNvGraphicFramePr/>
          <p:nvPr>
            <p:extLst>
              <p:ext uri="{D42A27DB-BD31-4B8C-83A1-F6EECF244321}">
                <p14:modId xmlns:p14="http://schemas.microsoft.com/office/powerpoint/2010/main" xmlns="" val="2864068261"/>
              </p:ext>
            </p:extLst>
          </p:nvPr>
        </p:nvGraphicFramePr>
        <p:xfrm>
          <a:off x="0" y="1035424"/>
          <a:ext cx="11880850" cy="58225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41914922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idx="28"/>
          </p:nvPr>
        </p:nvSpPr>
        <p:spPr>
          <a:xfrm>
            <a:off x="354848" y="186280"/>
            <a:ext cx="9501823" cy="837302"/>
          </a:xfrm>
        </p:spPr>
        <p:txBody>
          <a:bodyPr/>
          <a:lstStyle/>
          <a:p>
            <a:r>
              <a:rPr lang="es-ES" b="1" dirty="0" smtClean="0">
                <a:solidFill>
                  <a:srgbClr val="3A8386"/>
                </a:solidFill>
                <a:latin typeface="Calibri" pitchFamily="34" charset="0"/>
                <a:ea typeface="+mj-ea"/>
                <a:cs typeface="+mj-cs"/>
              </a:rPr>
              <a:t>5. </a:t>
            </a:r>
            <a:r>
              <a:rPr lang="es-CO" b="1" dirty="0" smtClean="0">
                <a:solidFill>
                  <a:srgbClr val="3A8386"/>
                </a:solidFill>
                <a:latin typeface="Calibri" pitchFamily="34" charset="0"/>
                <a:ea typeface="+mj-ea"/>
                <a:cs typeface="+mj-cs"/>
              </a:rPr>
              <a:t>Revisión cronograma del plan de trabajo del Comité II Semestre.</a:t>
            </a:r>
          </a:p>
        </p:txBody>
      </p:sp>
      <p:pic>
        <p:nvPicPr>
          <p:cNvPr id="1027" name="Picture 3"/>
          <p:cNvPicPr>
            <a:picLocks noChangeAspect="1" noChangeArrowheads="1"/>
          </p:cNvPicPr>
          <p:nvPr/>
        </p:nvPicPr>
        <p:blipFill>
          <a:blip r:embed="rId2" cstate="print"/>
          <a:srcRect/>
          <a:stretch>
            <a:fillRect/>
          </a:stretch>
        </p:blipFill>
        <p:spPr bwMode="auto">
          <a:xfrm>
            <a:off x="881063" y="1080732"/>
            <a:ext cx="10053444" cy="5548668"/>
          </a:xfrm>
          <a:prstGeom prst="rect">
            <a:avLst/>
          </a:prstGeom>
          <a:noFill/>
          <a:ln w="9525">
            <a:noFill/>
            <a:miter lim="800000"/>
            <a:headEnd/>
            <a:tailEnd/>
          </a:ln>
          <a:effectLst/>
        </p:spPr>
      </p:pic>
    </p:spTree>
  </p:cSld>
  <p:clrMapOvr>
    <a:masterClrMapping/>
  </p:clrMapOvr>
  <p:transition spd="slow">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BMC, Disponible Simple Sin </a:t>
            </a:r>
            <a:r>
              <a:rPr lang="es-CO" sz="3600" dirty="0" err="1">
                <a:solidFill>
                  <a:srgbClr val="002060"/>
                </a:solidFill>
                <a:latin typeface="+mj-lt"/>
                <a:cs typeface="Calibri" panose="020F0502020204030204" pitchFamily="34" charset="0"/>
              </a:rPr>
              <a:t>Adm</a:t>
            </a:r>
            <a:r>
              <a:rPr lang="es-CO" sz="3600" dirty="0">
                <a:solidFill>
                  <a:srgbClr val="002060"/>
                </a:solidFill>
                <a:latin typeface="+mj-lt"/>
                <a:cs typeface="Calibri" panose="020F0502020204030204" pitchFamily="34" charset="0"/>
              </a:rPr>
              <a:t> de Garantías</a:t>
            </a:r>
          </a:p>
          <a:p>
            <a:pPr eaLnBrk="0" hangingPunct="0">
              <a:lnSpc>
                <a:spcPct val="85000"/>
              </a:lnSpc>
            </a:pPr>
            <a:r>
              <a:rPr lang="es-CO" sz="2400" dirty="0">
                <a:solidFill>
                  <a:srgbClr val="002060"/>
                </a:solidFill>
                <a:latin typeface="+mj-lt"/>
                <a:cs typeface="Calibri" panose="020F0502020204030204" pitchFamily="34" charset="0"/>
              </a:rPr>
              <a:t>2014-2016 “Año total”</a:t>
            </a:r>
          </a:p>
        </p:txBody>
      </p:sp>
      <p:graphicFrame>
        <p:nvGraphicFramePr>
          <p:cNvPr id="4" name="Gráfico 3"/>
          <p:cNvGraphicFramePr/>
          <p:nvPr>
            <p:extLst>
              <p:ext uri="{D42A27DB-BD31-4B8C-83A1-F6EECF244321}">
                <p14:modId xmlns:p14="http://schemas.microsoft.com/office/powerpoint/2010/main" xmlns="" val="2380229509"/>
              </p:ext>
            </p:extLst>
          </p:nvPr>
        </p:nvGraphicFramePr>
        <p:xfrm>
          <a:off x="0" y="1130615"/>
          <a:ext cx="11880850" cy="57273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30390749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BMC, Disponible Simple Sin </a:t>
            </a:r>
            <a:r>
              <a:rPr lang="es-CO" sz="3600" dirty="0" err="1">
                <a:solidFill>
                  <a:srgbClr val="002060"/>
                </a:solidFill>
                <a:latin typeface="+mj-lt"/>
                <a:cs typeface="Calibri" panose="020F0502020204030204" pitchFamily="34" charset="0"/>
              </a:rPr>
              <a:t>Adm</a:t>
            </a:r>
            <a:r>
              <a:rPr lang="es-CO" sz="3600" dirty="0">
                <a:solidFill>
                  <a:srgbClr val="002060"/>
                </a:solidFill>
                <a:latin typeface="+mj-lt"/>
                <a:cs typeface="Calibri" panose="020F0502020204030204" pitchFamily="34" charset="0"/>
              </a:rPr>
              <a:t> de Garantías</a:t>
            </a:r>
          </a:p>
          <a:p>
            <a:pPr eaLnBrk="0" hangingPunct="0">
              <a:lnSpc>
                <a:spcPct val="85000"/>
              </a:lnSpc>
            </a:pPr>
            <a:r>
              <a:rPr lang="es-CO" sz="2400" dirty="0">
                <a:solidFill>
                  <a:srgbClr val="002060"/>
                </a:solidFill>
                <a:latin typeface="+mj-lt"/>
                <a:cs typeface="Calibri" panose="020F0502020204030204" pitchFamily="34" charset="0"/>
              </a:rPr>
              <a:t>2014-2017 “Corte Primer Semestre”</a:t>
            </a:r>
          </a:p>
        </p:txBody>
      </p:sp>
      <p:graphicFrame>
        <p:nvGraphicFramePr>
          <p:cNvPr id="4" name="Gráfico 3"/>
          <p:cNvGraphicFramePr/>
          <p:nvPr>
            <p:extLst>
              <p:ext uri="{D42A27DB-BD31-4B8C-83A1-F6EECF244321}">
                <p14:modId xmlns:p14="http://schemas.microsoft.com/office/powerpoint/2010/main" xmlns="" val="3674346381"/>
              </p:ext>
            </p:extLst>
          </p:nvPr>
        </p:nvGraphicFramePr>
        <p:xfrm>
          <a:off x="0" y="906708"/>
          <a:ext cx="11880849" cy="59512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82529643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Forward Simple</a:t>
            </a:r>
          </a:p>
          <a:p>
            <a:pPr eaLnBrk="0" hangingPunct="0">
              <a:lnSpc>
                <a:spcPct val="85000"/>
              </a:lnSpc>
            </a:pPr>
            <a:r>
              <a:rPr lang="es-CO" sz="2400" dirty="0">
                <a:solidFill>
                  <a:srgbClr val="002060"/>
                </a:solidFill>
                <a:latin typeface="+mj-lt"/>
                <a:cs typeface="Calibri" panose="020F0502020204030204" pitchFamily="34" charset="0"/>
              </a:rPr>
              <a:t>2014-2016 “Año Total ”</a:t>
            </a:r>
          </a:p>
        </p:txBody>
      </p:sp>
      <p:graphicFrame>
        <p:nvGraphicFramePr>
          <p:cNvPr id="4" name="Gráfico 3"/>
          <p:cNvGraphicFramePr/>
          <p:nvPr>
            <p:extLst>
              <p:ext uri="{D42A27DB-BD31-4B8C-83A1-F6EECF244321}">
                <p14:modId xmlns:p14="http://schemas.microsoft.com/office/powerpoint/2010/main" xmlns="" val="4176229543"/>
              </p:ext>
            </p:extLst>
          </p:nvPr>
        </p:nvGraphicFramePr>
        <p:xfrm>
          <a:off x="0" y="906708"/>
          <a:ext cx="11880849" cy="59512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31898304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Forward Simple</a:t>
            </a:r>
          </a:p>
          <a:p>
            <a:pPr eaLnBrk="0" hangingPunct="0">
              <a:lnSpc>
                <a:spcPct val="85000"/>
              </a:lnSpc>
            </a:pPr>
            <a:r>
              <a:rPr lang="es-CO" sz="2400" dirty="0">
                <a:solidFill>
                  <a:srgbClr val="002060"/>
                </a:solidFill>
                <a:latin typeface="+mj-lt"/>
                <a:cs typeface="Calibri" panose="020F0502020204030204" pitchFamily="34" charset="0"/>
              </a:rPr>
              <a:t>2014-2017 “Corte Primer Semestre”</a:t>
            </a:r>
          </a:p>
        </p:txBody>
      </p:sp>
      <p:graphicFrame>
        <p:nvGraphicFramePr>
          <p:cNvPr id="5" name="Gráfico 4"/>
          <p:cNvGraphicFramePr/>
          <p:nvPr>
            <p:extLst>
              <p:ext uri="{D42A27DB-BD31-4B8C-83A1-F6EECF244321}">
                <p14:modId xmlns:p14="http://schemas.microsoft.com/office/powerpoint/2010/main" xmlns="" val="2685726717"/>
              </p:ext>
            </p:extLst>
          </p:nvPr>
        </p:nvGraphicFramePr>
        <p:xfrm>
          <a:off x="0" y="906708"/>
          <a:ext cx="11880849" cy="59512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15196243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Forward Simple sin </a:t>
            </a:r>
            <a:r>
              <a:rPr lang="es-CO" sz="3600" dirty="0" err="1">
                <a:solidFill>
                  <a:srgbClr val="002060"/>
                </a:solidFill>
                <a:latin typeface="+mj-lt"/>
                <a:cs typeface="Calibri" panose="020F0502020204030204" pitchFamily="34" charset="0"/>
              </a:rPr>
              <a:t>adm</a:t>
            </a:r>
            <a:r>
              <a:rPr lang="es-CO" sz="3600" dirty="0">
                <a:solidFill>
                  <a:srgbClr val="002060"/>
                </a:solidFill>
                <a:latin typeface="+mj-lt"/>
                <a:cs typeface="Calibri" panose="020F0502020204030204" pitchFamily="34" charset="0"/>
              </a:rPr>
              <a:t> de Garantías</a:t>
            </a:r>
          </a:p>
          <a:p>
            <a:pPr eaLnBrk="0" hangingPunct="0">
              <a:lnSpc>
                <a:spcPct val="85000"/>
              </a:lnSpc>
            </a:pPr>
            <a:r>
              <a:rPr lang="es-CO" sz="2400" dirty="0">
                <a:solidFill>
                  <a:srgbClr val="002060"/>
                </a:solidFill>
                <a:latin typeface="+mj-lt"/>
                <a:cs typeface="Calibri" panose="020F0502020204030204" pitchFamily="34" charset="0"/>
              </a:rPr>
              <a:t>2014-2016 “Año Total”</a:t>
            </a:r>
          </a:p>
        </p:txBody>
      </p:sp>
      <p:graphicFrame>
        <p:nvGraphicFramePr>
          <p:cNvPr id="5" name="Gráfico 4"/>
          <p:cNvGraphicFramePr/>
          <p:nvPr>
            <p:extLst>
              <p:ext uri="{D42A27DB-BD31-4B8C-83A1-F6EECF244321}">
                <p14:modId xmlns:p14="http://schemas.microsoft.com/office/powerpoint/2010/main" xmlns="" val="68763794"/>
              </p:ext>
            </p:extLst>
          </p:nvPr>
        </p:nvGraphicFramePr>
        <p:xfrm>
          <a:off x="0" y="1008529"/>
          <a:ext cx="11880850" cy="58494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407098113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Forward Simple sin </a:t>
            </a:r>
            <a:r>
              <a:rPr lang="es-CO" sz="3600" dirty="0" err="1">
                <a:solidFill>
                  <a:srgbClr val="002060"/>
                </a:solidFill>
                <a:latin typeface="+mj-lt"/>
                <a:cs typeface="Calibri" panose="020F0502020204030204" pitchFamily="34" charset="0"/>
              </a:rPr>
              <a:t>adm</a:t>
            </a:r>
            <a:r>
              <a:rPr lang="es-CO" sz="3600" dirty="0">
                <a:solidFill>
                  <a:srgbClr val="002060"/>
                </a:solidFill>
                <a:latin typeface="+mj-lt"/>
                <a:cs typeface="Calibri" panose="020F0502020204030204" pitchFamily="34" charset="0"/>
              </a:rPr>
              <a:t> de Garantías</a:t>
            </a:r>
          </a:p>
          <a:p>
            <a:pPr eaLnBrk="0" hangingPunct="0">
              <a:lnSpc>
                <a:spcPct val="85000"/>
              </a:lnSpc>
            </a:pPr>
            <a:r>
              <a:rPr lang="es-CO" sz="2400" dirty="0">
                <a:solidFill>
                  <a:srgbClr val="002060"/>
                </a:solidFill>
                <a:latin typeface="+mj-lt"/>
                <a:cs typeface="Calibri" panose="020F0502020204030204" pitchFamily="34" charset="0"/>
              </a:rPr>
              <a:t>2014-2017 “Corte Primer Semestre”</a:t>
            </a:r>
          </a:p>
        </p:txBody>
      </p:sp>
      <p:graphicFrame>
        <p:nvGraphicFramePr>
          <p:cNvPr id="4" name="Gráfico 3"/>
          <p:cNvGraphicFramePr/>
          <p:nvPr>
            <p:extLst>
              <p:ext uri="{D42A27DB-BD31-4B8C-83A1-F6EECF244321}">
                <p14:modId xmlns:p14="http://schemas.microsoft.com/office/powerpoint/2010/main" xmlns="" val="3216883168"/>
              </p:ext>
            </p:extLst>
          </p:nvPr>
        </p:nvGraphicFramePr>
        <p:xfrm>
          <a:off x="1" y="1076827"/>
          <a:ext cx="11880850" cy="57811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368537567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fr-FR" sz="3600" dirty="0">
                <a:solidFill>
                  <a:srgbClr val="002060"/>
                </a:solidFill>
                <a:latin typeface="+mj-lt"/>
                <a:cs typeface="Calibri" panose="020F0502020204030204" pitchFamily="34" charset="0"/>
              </a:rPr>
              <a:t>Disponibles </a:t>
            </a:r>
            <a:r>
              <a:rPr lang="fr-FR" sz="3600" dirty="0" err="1">
                <a:solidFill>
                  <a:srgbClr val="002060"/>
                </a:solidFill>
                <a:latin typeface="+mj-lt"/>
                <a:cs typeface="Calibri" panose="020F0502020204030204" pitchFamily="34" charset="0"/>
              </a:rPr>
              <a:t>MCP</a:t>
            </a:r>
            <a:endParaRPr lang="fr-FR" sz="3600" dirty="0">
              <a:solidFill>
                <a:srgbClr val="002060"/>
              </a:solidFill>
              <a:latin typeface="+mj-lt"/>
              <a:cs typeface="Calibri" panose="020F0502020204030204" pitchFamily="34" charset="0"/>
            </a:endParaRPr>
          </a:p>
          <a:p>
            <a:pPr eaLnBrk="0" hangingPunct="0">
              <a:lnSpc>
                <a:spcPct val="85000"/>
              </a:lnSpc>
            </a:pPr>
            <a:r>
              <a:rPr lang="fr-FR" sz="2400" dirty="0">
                <a:solidFill>
                  <a:srgbClr val="002060"/>
                </a:solidFill>
                <a:latin typeface="+mj-lt"/>
                <a:cs typeface="Calibri" panose="020F0502020204030204" pitchFamily="34" charset="0"/>
              </a:rPr>
              <a:t>2014-2016 « </a:t>
            </a:r>
            <a:r>
              <a:rPr lang="fr-FR" sz="2400" dirty="0" err="1">
                <a:solidFill>
                  <a:srgbClr val="002060"/>
                </a:solidFill>
                <a:latin typeface="+mj-lt"/>
                <a:cs typeface="Calibri" panose="020F0502020204030204" pitchFamily="34" charset="0"/>
              </a:rPr>
              <a:t>Año</a:t>
            </a:r>
            <a:r>
              <a:rPr lang="fr-FR" sz="2400" dirty="0">
                <a:solidFill>
                  <a:srgbClr val="002060"/>
                </a:solidFill>
                <a:latin typeface="+mj-lt"/>
                <a:cs typeface="Calibri" panose="020F0502020204030204" pitchFamily="34" charset="0"/>
              </a:rPr>
              <a:t> Total »</a:t>
            </a:r>
            <a:endParaRPr lang="es-CO" sz="2400" dirty="0">
              <a:solidFill>
                <a:srgbClr val="002060"/>
              </a:solidFill>
              <a:latin typeface="+mj-lt"/>
              <a:cs typeface="Calibri" panose="020F0502020204030204" pitchFamily="34" charset="0"/>
            </a:endParaRPr>
          </a:p>
        </p:txBody>
      </p:sp>
      <p:graphicFrame>
        <p:nvGraphicFramePr>
          <p:cNvPr id="4" name="Gráfico 3"/>
          <p:cNvGraphicFramePr/>
          <p:nvPr>
            <p:extLst>
              <p:ext uri="{D42A27DB-BD31-4B8C-83A1-F6EECF244321}">
                <p14:modId xmlns:p14="http://schemas.microsoft.com/office/powerpoint/2010/main" xmlns="" val="2191299677"/>
              </p:ext>
            </p:extLst>
          </p:nvPr>
        </p:nvGraphicFramePr>
        <p:xfrm>
          <a:off x="0" y="1062318"/>
          <a:ext cx="11880849" cy="57956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96380451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fr-FR" sz="3600" dirty="0">
                <a:solidFill>
                  <a:srgbClr val="002060"/>
                </a:solidFill>
                <a:latin typeface="+mj-lt"/>
                <a:cs typeface="Calibri" panose="020F0502020204030204" pitchFamily="34" charset="0"/>
              </a:rPr>
              <a:t>Disponibles </a:t>
            </a:r>
            <a:r>
              <a:rPr lang="fr-FR" sz="3600" dirty="0" err="1">
                <a:solidFill>
                  <a:srgbClr val="002060"/>
                </a:solidFill>
                <a:latin typeface="+mj-lt"/>
                <a:cs typeface="Calibri" panose="020F0502020204030204" pitchFamily="34" charset="0"/>
              </a:rPr>
              <a:t>MCP</a:t>
            </a:r>
            <a:endParaRPr lang="fr-FR" sz="3600" dirty="0">
              <a:solidFill>
                <a:srgbClr val="002060"/>
              </a:solidFill>
              <a:latin typeface="+mj-lt"/>
              <a:cs typeface="Calibri" panose="020F0502020204030204" pitchFamily="34" charset="0"/>
            </a:endParaRPr>
          </a:p>
          <a:p>
            <a:pPr eaLnBrk="0" hangingPunct="0">
              <a:lnSpc>
                <a:spcPct val="85000"/>
              </a:lnSpc>
            </a:pPr>
            <a:r>
              <a:rPr lang="fr-FR" sz="2400" dirty="0">
                <a:solidFill>
                  <a:srgbClr val="002060"/>
                </a:solidFill>
                <a:latin typeface="+mj-lt"/>
                <a:cs typeface="Calibri" panose="020F0502020204030204" pitchFamily="34" charset="0"/>
              </a:rPr>
              <a:t>2014-2017 « Corte Primer Semestre »</a:t>
            </a:r>
            <a:endParaRPr lang="es-CO" sz="2400" dirty="0">
              <a:solidFill>
                <a:srgbClr val="002060"/>
              </a:solidFill>
              <a:latin typeface="+mj-lt"/>
              <a:cs typeface="Calibri" panose="020F0502020204030204" pitchFamily="34" charset="0"/>
            </a:endParaRPr>
          </a:p>
        </p:txBody>
      </p:sp>
      <p:graphicFrame>
        <p:nvGraphicFramePr>
          <p:cNvPr id="5" name="Gráfico 4"/>
          <p:cNvGraphicFramePr/>
          <p:nvPr>
            <p:extLst>
              <p:ext uri="{D42A27DB-BD31-4B8C-83A1-F6EECF244321}">
                <p14:modId xmlns:p14="http://schemas.microsoft.com/office/powerpoint/2010/main" xmlns="" val="4057926494"/>
              </p:ext>
            </p:extLst>
          </p:nvPr>
        </p:nvGraphicFramePr>
        <p:xfrm>
          <a:off x="0" y="906709"/>
          <a:ext cx="11779624" cy="59512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74156908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1101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Forward </a:t>
            </a:r>
            <a:r>
              <a:rPr lang="es-CO" sz="3600" dirty="0" err="1">
                <a:solidFill>
                  <a:srgbClr val="002060"/>
                </a:solidFill>
                <a:latin typeface="+mj-lt"/>
                <a:cs typeface="Calibri" panose="020F0502020204030204" pitchFamily="34" charset="0"/>
              </a:rPr>
              <a:t>MCP</a:t>
            </a:r>
            <a:endParaRPr lang="es-CO" sz="3600" dirty="0">
              <a:solidFill>
                <a:srgbClr val="002060"/>
              </a:solidFill>
              <a:latin typeface="+mj-lt"/>
              <a:cs typeface="Calibri" panose="020F0502020204030204" pitchFamily="34" charset="0"/>
            </a:endParaRPr>
          </a:p>
          <a:p>
            <a:pPr eaLnBrk="0" hangingPunct="0">
              <a:lnSpc>
                <a:spcPct val="85000"/>
              </a:lnSpc>
            </a:pPr>
            <a:r>
              <a:rPr lang="es-CO" sz="2400" dirty="0">
                <a:solidFill>
                  <a:srgbClr val="002060"/>
                </a:solidFill>
                <a:latin typeface="+mj-lt"/>
                <a:cs typeface="Calibri" panose="020F0502020204030204" pitchFamily="34" charset="0"/>
              </a:rPr>
              <a:t>2014-2016 “Año Total ”</a:t>
            </a:r>
          </a:p>
        </p:txBody>
      </p:sp>
      <p:graphicFrame>
        <p:nvGraphicFramePr>
          <p:cNvPr id="4" name="Gráfico 3"/>
          <p:cNvGraphicFramePr/>
          <p:nvPr>
            <p:extLst>
              <p:ext uri="{D42A27DB-BD31-4B8C-83A1-F6EECF244321}">
                <p14:modId xmlns:p14="http://schemas.microsoft.com/office/powerpoint/2010/main" xmlns="" val="2269841411"/>
              </p:ext>
            </p:extLst>
          </p:nvPr>
        </p:nvGraphicFramePr>
        <p:xfrm>
          <a:off x="0" y="1080655"/>
          <a:ext cx="11880849" cy="57773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415528676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1101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es-CO" sz="3600" dirty="0">
                <a:solidFill>
                  <a:srgbClr val="002060"/>
                </a:solidFill>
                <a:latin typeface="+mj-lt"/>
                <a:cs typeface="Calibri" panose="020F0502020204030204" pitchFamily="34" charset="0"/>
              </a:rPr>
              <a:t>Forward </a:t>
            </a:r>
            <a:r>
              <a:rPr lang="es-CO" sz="3600" dirty="0" err="1">
                <a:solidFill>
                  <a:srgbClr val="002060"/>
                </a:solidFill>
                <a:latin typeface="+mj-lt"/>
                <a:cs typeface="Calibri" panose="020F0502020204030204" pitchFamily="34" charset="0"/>
              </a:rPr>
              <a:t>MCP</a:t>
            </a:r>
            <a:endParaRPr lang="es-CO" sz="3600" dirty="0">
              <a:solidFill>
                <a:srgbClr val="002060"/>
              </a:solidFill>
              <a:latin typeface="+mj-lt"/>
              <a:cs typeface="Calibri" panose="020F0502020204030204" pitchFamily="34" charset="0"/>
            </a:endParaRPr>
          </a:p>
          <a:p>
            <a:pPr eaLnBrk="0" hangingPunct="0">
              <a:lnSpc>
                <a:spcPct val="85000"/>
              </a:lnSpc>
            </a:pPr>
            <a:r>
              <a:rPr lang="es-CO" sz="2400" dirty="0">
                <a:solidFill>
                  <a:srgbClr val="002060"/>
                </a:solidFill>
                <a:latin typeface="+mj-lt"/>
                <a:cs typeface="Calibri" panose="020F0502020204030204" pitchFamily="34" charset="0"/>
              </a:rPr>
              <a:t>2014-2017 “Corte Primer Semestre”</a:t>
            </a:r>
          </a:p>
        </p:txBody>
      </p:sp>
      <p:graphicFrame>
        <p:nvGraphicFramePr>
          <p:cNvPr id="5" name="Gráfico 4"/>
          <p:cNvGraphicFramePr/>
          <p:nvPr>
            <p:extLst>
              <p:ext uri="{D42A27DB-BD31-4B8C-83A1-F6EECF244321}">
                <p14:modId xmlns:p14="http://schemas.microsoft.com/office/powerpoint/2010/main" xmlns="" val="1090958617"/>
              </p:ext>
            </p:extLst>
          </p:nvPr>
        </p:nvGraphicFramePr>
        <p:xfrm>
          <a:off x="0" y="1080655"/>
          <a:ext cx="11880849" cy="57773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60172865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Marcador de texto"/>
          <p:cNvSpPr txBox="1">
            <a:spLocks/>
          </p:cNvSpPr>
          <p:nvPr/>
        </p:nvSpPr>
        <p:spPr>
          <a:xfrm>
            <a:off x="0" y="95909"/>
            <a:ext cx="10098723" cy="1320487"/>
          </a:xfrm>
          <a:prstGeom prst="rect">
            <a:avLst/>
          </a:prstGeom>
        </p:spPr>
        <p:txBody>
          <a:bodyPr/>
          <a:lstStyle/>
          <a:p>
            <a:pPr marL="0" marR="0" lvl="0" indent="0" algn="l" defTabSz="984250" rtl="0" eaLnBrk="0" fontAlgn="base" latinLnBrk="0" hangingPunct="0">
              <a:lnSpc>
                <a:spcPct val="120000"/>
              </a:lnSpc>
              <a:spcBef>
                <a:spcPts val="650"/>
              </a:spcBef>
              <a:spcAft>
                <a:spcPts val="1288"/>
              </a:spcAft>
              <a:buClrTx/>
              <a:buSzTx/>
              <a:buFont typeface="Arial" charset="0"/>
              <a:buChar char="​"/>
              <a:tabLst/>
              <a:defRPr/>
            </a:pPr>
            <a:r>
              <a:rPr kumimoji="0" lang="es-CO" sz="3600" b="1" i="0" u="none" strike="noStrike" kern="1200" cap="none" spc="0" normalizeH="0" baseline="0" noProof="0" dirty="0" smtClean="0">
                <a:ln>
                  <a:noFill/>
                </a:ln>
                <a:solidFill>
                  <a:srgbClr val="3A8386"/>
                </a:solidFill>
                <a:effectLst/>
                <a:uLnTx/>
                <a:uFillTx/>
                <a:latin typeface="Calibri" pitchFamily="34" charset="0"/>
                <a:ea typeface="+mj-ea"/>
                <a:cs typeface="+mj-cs"/>
              </a:rPr>
              <a:t>5. Revisión del Cronograma de plan</a:t>
            </a:r>
            <a:r>
              <a:rPr kumimoji="0" lang="es-CO" sz="3600" b="1" i="0" u="none" strike="noStrike" kern="1200" cap="none" spc="0" normalizeH="0" noProof="0" dirty="0" smtClean="0">
                <a:ln>
                  <a:noFill/>
                </a:ln>
                <a:solidFill>
                  <a:srgbClr val="3A8386"/>
                </a:solidFill>
                <a:effectLst/>
                <a:uLnTx/>
                <a:uFillTx/>
                <a:latin typeface="Calibri" pitchFamily="34" charset="0"/>
                <a:ea typeface="+mj-ea"/>
                <a:cs typeface="+mj-cs"/>
              </a:rPr>
              <a:t> de trabajo del Comité II Semestre</a:t>
            </a:r>
            <a:r>
              <a:rPr kumimoji="0" lang="es-CO" sz="3600" b="1" i="0" u="none" strike="noStrike" kern="1200" cap="none" spc="0" normalizeH="0" baseline="0" noProof="0" dirty="0" smtClean="0">
                <a:ln>
                  <a:noFill/>
                </a:ln>
                <a:solidFill>
                  <a:srgbClr val="3A8386"/>
                </a:solidFill>
                <a:effectLst/>
                <a:uLnTx/>
                <a:uFillTx/>
                <a:latin typeface="Calibri" pitchFamily="34" charset="0"/>
                <a:ea typeface="+mj-ea"/>
                <a:cs typeface="+mj-cs"/>
              </a:rPr>
              <a:t>.</a:t>
            </a:r>
          </a:p>
        </p:txBody>
      </p:sp>
      <p:graphicFrame>
        <p:nvGraphicFramePr>
          <p:cNvPr id="4" name="3 Diagrama"/>
          <p:cNvGraphicFramePr/>
          <p:nvPr/>
        </p:nvGraphicFramePr>
        <p:xfrm>
          <a:off x="1167513" y="1677653"/>
          <a:ext cx="9424287" cy="4620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nb-NO" sz="3600" dirty="0">
                <a:solidFill>
                  <a:srgbClr val="002060"/>
                </a:solidFill>
                <a:latin typeface="+mj-lt"/>
                <a:cs typeface="Calibri" panose="020F0502020204030204" pitchFamily="34" charset="0"/>
              </a:rPr>
              <a:t>Forward Simple con FAG</a:t>
            </a:r>
          </a:p>
          <a:p>
            <a:pPr eaLnBrk="0" hangingPunct="0">
              <a:lnSpc>
                <a:spcPct val="85000"/>
              </a:lnSpc>
            </a:pPr>
            <a:r>
              <a:rPr lang="nb-NO" sz="2400" dirty="0">
                <a:solidFill>
                  <a:srgbClr val="002060"/>
                </a:solidFill>
                <a:latin typeface="+mj-lt"/>
                <a:cs typeface="Calibri" panose="020F0502020204030204" pitchFamily="34" charset="0"/>
              </a:rPr>
              <a:t>2014-2016 «Año Total»</a:t>
            </a:r>
          </a:p>
        </p:txBody>
      </p:sp>
      <p:graphicFrame>
        <p:nvGraphicFramePr>
          <p:cNvPr id="4" name="Gráfico 3"/>
          <p:cNvGraphicFramePr/>
          <p:nvPr>
            <p:extLst>
              <p:ext uri="{D42A27DB-BD31-4B8C-83A1-F6EECF244321}">
                <p14:modId xmlns:p14="http://schemas.microsoft.com/office/powerpoint/2010/main" xmlns="" val="3402316663"/>
              </p:ext>
            </p:extLst>
          </p:nvPr>
        </p:nvGraphicFramePr>
        <p:xfrm>
          <a:off x="0" y="906708"/>
          <a:ext cx="11779623" cy="59512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56058580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nb-NO" sz="3600" dirty="0">
                <a:solidFill>
                  <a:srgbClr val="002060"/>
                </a:solidFill>
                <a:latin typeface="+mj-lt"/>
                <a:cs typeface="Calibri" panose="020F0502020204030204" pitchFamily="34" charset="0"/>
              </a:rPr>
              <a:t>Forward Simple con FAG</a:t>
            </a:r>
          </a:p>
          <a:p>
            <a:pPr eaLnBrk="0" hangingPunct="0">
              <a:lnSpc>
                <a:spcPct val="85000"/>
              </a:lnSpc>
            </a:pPr>
            <a:r>
              <a:rPr lang="nb-NO" sz="2400" dirty="0">
                <a:solidFill>
                  <a:srgbClr val="002060"/>
                </a:solidFill>
                <a:latin typeface="+mj-lt"/>
                <a:cs typeface="Calibri" panose="020F0502020204030204" pitchFamily="34" charset="0"/>
              </a:rPr>
              <a:t>2014-2017 «Corte Primer Semestre»</a:t>
            </a:r>
          </a:p>
        </p:txBody>
      </p:sp>
      <p:graphicFrame>
        <p:nvGraphicFramePr>
          <p:cNvPr id="5" name="Gráfico 4"/>
          <p:cNvGraphicFramePr/>
          <p:nvPr>
            <p:extLst>
              <p:ext uri="{D42A27DB-BD31-4B8C-83A1-F6EECF244321}">
                <p14:modId xmlns:p14="http://schemas.microsoft.com/office/powerpoint/2010/main" xmlns="" val="3616088214"/>
              </p:ext>
            </p:extLst>
          </p:nvPr>
        </p:nvGraphicFramePr>
        <p:xfrm>
          <a:off x="0" y="1021976"/>
          <a:ext cx="11880849" cy="58360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75358166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nb-NO" sz="3600" dirty="0">
                <a:solidFill>
                  <a:srgbClr val="002060"/>
                </a:solidFill>
                <a:latin typeface="+mj-lt"/>
                <a:cs typeface="Calibri" panose="020F0502020204030204" pitchFamily="34" charset="0"/>
              </a:rPr>
              <a:t>Mercado Secundario de REPO sobre  CDM</a:t>
            </a:r>
          </a:p>
          <a:p>
            <a:pPr eaLnBrk="0" hangingPunct="0">
              <a:lnSpc>
                <a:spcPct val="85000"/>
              </a:lnSpc>
            </a:pPr>
            <a:r>
              <a:rPr lang="nb-NO" sz="2400" dirty="0">
                <a:solidFill>
                  <a:srgbClr val="002060"/>
                </a:solidFill>
                <a:latin typeface="+mj-lt"/>
                <a:cs typeface="Calibri" panose="020F0502020204030204" pitchFamily="34" charset="0"/>
              </a:rPr>
              <a:t>2014-2016 «Año Total»</a:t>
            </a:r>
          </a:p>
        </p:txBody>
      </p:sp>
      <p:graphicFrame>
        <p:nvGraphicFramePr>
          <p:cNvPr id="5" name="Gráfico 4"/>
          <p:cNvGraphicFramePr/>
          <p:nvPr>
            <p:extLst>
              <p:ext uri="{D42A27DB-BD31-4B8C-83A1-F6EECF244321}">
                <p14:modId xmlns:p14="http://schemas.microsoft.com/office/powerpoint/2010/main" xmlns="" val="3006533055"/>
              </p:ext>
            </p:extLst>
          </p:nvPr>
        </p:nvGraphicFramePr>
        <p:xfrm>
          <a:off x="107576" y="1021976"/>
          <a:ext cx="11773273" cy="58360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79373598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nb-NO" sz="3600" dirty="0">
                <a:solidFill>
                  <a:srgbClr val="002060"/>
                </a:solidFill>
                <a:latin typeface="+mj-lt"/>
                <a:cs typeface="Calibri" panose="020F0502020204030204" pitchFamily="34" charset="0"/>
              </a:rPr>
              <a:t>Mercado Secundario de REPO sobre  CDM</a:t>
            </a:r>
          </a:p>
          <a:p>
            <a:pPr eaLnBrk="0" hangingPunct="0">
              <a:lnSpc>
                <a:spcPct val="85000"/>
              </a:lnSpc>
            </a:pPr>
            <a:r>
              <a:rPr lang="nb-NO" sz="2400" dirty="0">
                <a:solidFill>
                  <a:srgbClr val="002060"/>
                </a:solidFill>
                <a:latin typeface="+mj-lt"/>
                <a:cs typeface="Calibri" panose="020F0502020204030204" pitchFamily="34" charset="0"/>
              </a:rPr>
              <a:t>2014-2017 «Corte Primer Semestre»</a:t>
            </a:r>
          </a:p>
        </p:txBody>
      </p:sp>
      <p:graphicFrame>
        <p:nvGraphicFramePr>
          <p:cNvPr id="4" name="Gráfico 3"/>
          <p:cNvGraphicFramePr/>
          <p:nvPr>
            <p:extLst>
              <p:ext uri="{D42A27DB-BD31-4B8C-83A1-F6EECF244321}">
                <p14:modId xmlns:p14="http://schemas.microsoft.com/office/powerpoint/2010/main" xmlns="" val="652121032"/>
              </p:ext>
            </p:extLst>
          </p:nvPr>
        </p:nvGraphicFramePr>
        <p:xfrm>
          <a:off x="0" y="906708"/>
          <a:ext cx="11880849" cy="59512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406549577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nb-NO" sz="3600" dirty="0">
                <a:solidFill>
                  <a:srgbClr val="002060"/>
                </a:solidFill>
                <a:latin typeface="+mj-lt"/>
                <a:cs typeface="Calibri" panose="020F0502020204030204" pitchFamily="34" charset="0"/>
              </a:rPr>
              <a:t>REPO sobre CDM</a:t>
            </a:r>
          </a:p>
          <a:p>
            <a:pPr eaLnBrk="0" hangingPunct="0">
              <a:lnSpc>
                <a:spcPct val="85000"/>
              </a:lnSpc>
            </a:pPr>
            <a:r>
              <a:rPr lang="nb-NO" sz="2400" dirty="0">
                <a:solidFill>
                  <a:srgbClr val="002060"/>
                </a:solidFill>
                <a:latin typeface="+mj-lt"/>
                <a:cs typeface="Calibri" panose="020F0502020204030204" pitchFamily="34" charset="0"/>
              </a:rPr>
              <a:t>2014-2016 «Año Total»</a:t>
            </a:r>
          </a:p>
        </p:txBody>
      </p:sp>
      <p:graphicFrame>
        <p:nvGraphicFramePr>
          <p:cNvPr id="4" name="Gráfico 3"/>
          <p:cNvGraphicFramePr/>
          <p:nvPr>
            <p:extLst>
              <p:ext uri="{D42A27DB-BD31-4B8C-83A1-F6EECF244321}">
                <p14:modId xmlns:p14="http://schemas.microsoft.com/office/powerpoint/2010/main" xmlns="" val="203743503"/>
              </p:ext>
            </p:extLst>
          </p:nvPr>
        </p:nvGraphicFramePr>
        <p:xfrm>
          <a:off x="0" y="1035424"/>
          <a:ext cx="11880849" cy="58225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01923851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nb-NO" sz="3600" dirty="0">
                <a:solidFill>
                  <a:srgbClr val="002060"/>
                </a:solidFill>
                <a:latin typeface="+mj-lt"/>
                <a:cs typeface="Calibri" panose="020F0502020204030204" pitchFamily="34" charset="0"/>
              </a:rPr>
              <a:t>REPO sobre CDM</a:t>
            </a:r>
          </a:p>
          <a:p>
            <a:pPr eaLnBrk="0" hangingPunct="0">
              <a:lnSpc>
                <a:spcPct val="85000"/>
              </a:lnSpc>
            </a:pPr>
            <a:r>
              <a:rPr lang="nb-NO" sz="2400" dirty="0">
                <a:solidFill>
                  <a:srgbClr val="002060"/>
                </a:solidFill>
                <a:latin typeface="+mj-lt"/>
                <a:cs typeface="Calibri" panose="020F0502020204030204" pitchFamily="34" charset="0"/>
              </a:rPr>
              <a:t>2014-2017 «Corte Primer Semestre»</a:t>
            </a:r>
          </a:p>
        </p:txBody>
      </p:sp>
      <p:graphicFrame>
        <p:nvGraphicFramePr>
          <p:cNvPr id="5" name="Gráfico 4"/>
          <p:cNvGraphicFramePr/>
          <p:nvPr>
            <p:extLst>
              <p:ext uri="{D42A27DB-BD31-4B8C-83A1-F6EECF244321}">
                <p14:modId xmlns:p14="http://schemas.microsoft.com/office/powerpoint/2010/main" xmlns="" val="1163931688"/>
              </p:ext>
            </p:extLst>
          </p:nvPr>
        </p:nvGraphicFramePr>
        <p:xfrm>
          <a:off x="0" y="1008529"/>
          <a:ext cx="11880849" cy="58494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378926590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nb-NO" sz="3600" dirty="0">
                <a:solidFill>
                  <a:srgbClr val="002060"/>
                </a:solidFill>
                <a:latin typeface="+mj-lt"/>
                <a:cs typeface="Calibri" panose="020F0502020204030204" pitchFamily="34" charset="0"/>
              </a:rPr>
              <a:t>REPO sobre CDM con FAG</a:t>
            </a:r>
          </a:p>
          <a:p>
            <a:pPr eaLnBrk="0" hangingPunct="0">
              <a:lnSpc>
                <a:spcPct val="85000"/>
              </a:lnSpc>
            </a:pPr>
            <a:r>
              <a:rPr lang="nb-NO" sz="2400" dirty="0">
                <a:solidFill>
                  <a:srgbClr val="002060"/>
                </a:solidFill>
                <a:latin typeface="+mj-lt"/>
                <a:cs typeface="Calibri" panose="020F0502020204030204" pitchFamily="34" charset="0"/>
              </a:rPr>
              <a:t>2014-2016 «Año Total»	</a:t>
            </a:r>
          </a:p>
        </p:txBody>
      </p:sp>
      <p:graphicFrame>
        <p:nvGraphicFramePr>
          <p:cNvPr id="5" name="Gráfico 4"/>
          <p:cNvGraphicFramePr/>
          <p:nvPr>
            <p:extLst>
              <p:ext uri="{D42A27DB-BD31-4B8C-83A1-F6EECF244321}">
                <p14:modId xmlns:p14="http://schemas.microsoft.com/office/powerpoint/2010/main" xmlns="" val="3445301917"/>
              </p:ext>
            </p:extLst>
          </p:nvPr>
        </p:nvGraphicFramePr>
        <p:xfrm>
          <a:off x="0" y="1035424"/>
          <a:ext cx="11880849" cy="58225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26951277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0" y="-20975"/>
            <a:ext cx="9588347" cy="927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eaLnBrk="0" hangingPunct="0">
              <a:lnSpc>
                <a:spcPct val="85000"/>
              </a:lnSpc>
            </a:pPr>
            <a:r>
              <a:rPr lang="nb-NO" sz="3600" dirty="0">
                <a:solidFill>
                  <a:srgbClr val="002060"/>
                </a:solidFill>
                <a:latin typeface="+mj-lt"/>
                <a:cs typeface="Calibri" panose="020F0502020204030204" pitchFamily="34" charset="0"/>
              </a:rPr>
              <a:t>REPO sobre CDM con FAG</a:t>
            </a:r>
          </a:p>
          <a:p>
            <a:pPr eaLnBrk="0" hangingPunct="0">
              <a:lnSpc>
                <a:spcPct val="85000"/>
              </a:lnSpc>
            </a:pPr>
            <a:r>
              <a:rPr lang="nb-NO" sz="2400" dirty="0">
                <a:solidFill>
                  <a:srgbClr val="002060"/>
                </a:solidFill>
                <a:latin typeface="+mj-lt"/>
                <a:cs typeface="Calibri" panose="020F0502020204030204" pitchFamily="34" charset="0"/>
              </a:rPr>
              <a:t>2014-2017 «Corte Primer Semestre»</a:t>
            </a:r>
            <a:r>
              <a:rPr lang="nb-NO" sz="3600" dirty="0">
                <a:solidFill>
                  <a:srgbClr val="002060"/>
                </a:solidFill>
                <a:latin typeface="+mj-lt"/>
                <a:cs typeface="Calibri" panose="020F0502020204030204" pitchFamily="34" charset="0"/>
              </a:rPr>
              <a:t>	</a:t>
            </a:r>
          </a:p>
        </p:txBody>
      </p:sp>
      <p:graphicFrame>
        <p:nvGraphicFramePr>
          <p:cNvPr id="4" name="Gráfico 3"/>
          <p:cNvGraphicFramePr/>
          <p:nvPr>
            <p:extLst>
              <p:ext uri="{D42A27DB-BD31-4B8C-83A1-F6EECF244321}">
                <p14:modId xmlns:p14="http://schemas.microsoft.com/office/powerpoint/2010/main" xmlns="" val="1095008632"/>
              </p:ext>
            </p:extLst>
          </p:nvPr>
        </p:nvGraphicFramePr>
        <p:xfrm>
          <a:off x="0" y="1035424"/>
          <a:ext cx="11880849" cy="58225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71546172"/>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sz="4800" dirty="0" smtClean="0"/>
              <a:t>Avances en Estrategia Corporativa</a:t>
            </a:r>
            <a:endParaRPr lang="es-CO" sz="4800" dirty="0"/>
          </a:p>
        </p:txBody>
      </p:sp>
    </p:spTree>
    <p:extLst>
      <p:ext uri="{BB962C8B-B14F-4D97-AF65-F5344CB8AC3E}">
        <p14:creationId xmlns:p14="http://schemas.microsoft.com/office/powerpoint/2010/main" xmlns="" val="2077622770"/>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0383372" y="87511"/>
            <a:ext cx="1497482" cy="538352"/>
          </a:xfrm>
          <a:prstGeom prst="rect">
            <a:avLst/>
          </a:prstGeom>
          <a:noFill/>
          <a:ln w="9525">
            <a:noFill/>
            <a:miter lim="800000"/>
            <a:headEnd/>
            <a:tailEnd/>
          </a:ln>
          <a:effectLst/>
        </p:spPr>
      </p:pic>
      <p:pic>
        <p:nvPicPr>
          <p:cNvPr id="7" name="Imagen 6">
            <a:extLst>
              <a:ext uri="{FF2B5EF4-FFF2-40B4-BE49-F238E27FC236}">
                <a16:creationId xmlns:a16="http://schemas.microsoft.com/office/drawing/2014/main" xmlns="" id="{8EFF6ED1-A404-46DA-B5B2-180C62B5C568}"/>
              </a:ext>
            </a:extLst>
          </p:cNvPr>
          <p:cNvPicPr>
            <a:picLocks noChangeAspect="1"/>
          </p:cNvPicPr>
          <p:nvPr/>
        </p:nvPicPr>
        <p:blipFill>
          <a:blip r:embed="rId3" cstate="print"/>
          <a:stretch>
            <a:fillRect/>
          </a:stretch>
        </p:blipFill>
        <p:spPr>
          <a:xfrm>
            <a:off x="1" y="87511"/>
            <a:ext cx="11880854" cy="6770489"/>
          </a:xfrm>
          <a:prstGeom prst="rect">
            <a:avLst/>
          </a:prstGeom>
        </p:spPr>
      </p:pic>
      <p:sp>
        <p:nvSpPr>
          <p:cNvPr id="5" name="4 CuadroTexto"/>
          <p:cNvSpPr txBox="1"/>
          <p:nvPr/>
        </p:nvSpPr>
        <p:spPr>
          <a:xfrm>
            <a:off x="0" y="639003"/>
            <a:ext cx="5282936" cy="305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defPPr>
              <a:defRPr lang="en-US"/>
            </a:defPPr>
            <a:lvl1pPr eaLnBrk="0" hangingPunct="0">
              <a:lnSpc>
                <a:spcPct val="85000"/>
              </a:lnSpc>
              <a:defRPr sz="3600">
                <a:solidFill>
                  <a:srgbClr val="002060"/>
                </a:solidFill>
                <a:latin typeface="+mj-lt"/>
                <a:cs typeface="Calibri" panose="020F050202020403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endParaRPr lang="es-CO" dirty="0"/>
          </a:p>
        </p:txBody>
      </p:sp>
    </p:spTree>
    <p:extLst>
      <p:ext uri="{BB962C8B-B14F-4D97-AF65-F5344CB8AC3E}">
        <p14:creationId xmlns:p14="http://schemas.microsoft.com/office/powerpoint/2010/main" xmlns="" val="3846573928"/>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Marcador de texto"/>
          <p:cNvSpPr txBox="1">
            <a:spLocks/>
          </p:cNvSpPr>
          <p:nvPr/>
        </p:nvSpPr>
        <p:spPr>
          <a:xfrm>
            <a:off x="495300" y="470213"/>
            <a:ext cx="9603423" cy="882337"/>
          </a:xfrm>
          <a:prstGeom prst="rect">
            <a:avLst/>
          </a:prstGeom>
        </p:spPr>
        <p:txBody>
          <a:bodyPr/>
          <a:lstStyle/>
          <a:p>
            <a:pPr marL="0" marR="0" lvl="0" indent="0" algn="l" defTabSz="984250" rtl="0" eaLnBrk="0" fontAlgn="base" latinLnBrk="0" hangingPunct="0">
              <a:lnSpc>
                <a:spcPct val="120000"/>
              </a:lnSpc>
              <a:spcBef>
                <a:spcPts val="650"/>
              </a:spcBef>
              <a:spcAft>
                <a:spcPts val="1288"/>
              </a:spcAft>
              <a:buClrTx/>
              <a:buSzTx/>
              <a:buFont typeface="Arial" charset="0"/>
              <a:buChar char="​"/>
              <a:tabLst/>
              <a:defRPr/>
            </a:pPr>
            <a:r>
              <a:rPr lang="es-CO" sz="3600" b="1" dirty="0" smtClean="0">
                <a:solidFill>
                  <a:srgbClr val="3A8386"/>
                </a:solidFill>
                <a:latin typeface="Calibri" pitchFamily="34" charset="0"/>
                <a:ea typeface="+mj-ea"/>
                <a:cs typeface="+mj-cs"/>
              </a:rPr>
              <a:t>a. Definiciones de Políticas de Alta Gerencia.</a:t>
            </a:r>
            <a:endParaRPr kumimoji="0" lang="es-CO" sz="3600" b="1" i="0" u="none" strike="noStrike" kern="1200" cap="none" spc="0" normalizeH="0" baseline="0" noProof="0" dirty="0" smtClean="0">
              <a:ln>
                <a:noFill/>
              </a:ln>
              <a:solidFill>
                <a:srgbClr val="3A8386"/>
              </a:solidFill>
              <a:effectLst/>
              <a:uLnTx/>
              <a:uFillTx/>
              <a:latin typeface="Calibri" pitchFamily="34" charset="0"/>
              <a:ea typeface="+mj-ea"/>
              <a:cs typeface="+mj-cs"/>
            </a:endParaRPr>
          </a:p>
        </p:txBody>
      </p:sp>
      <p:sp>
        <p:nvSpPr>
          <p:cNvPr id="3" name="2 CuadroTexto"/>
          <p:cNvSpPr txBox="1"/>
          <p:nvPr/>
        </p:nvSpPr>
        <p:spPr>
          <a:xfrm>
            <a:off x="762000" y="1790700"/>
            <a:ext cx="9944100" cy="3644075"/>
          </a:xfrm>
          <a:prstGeom prst="rect">
            <a:avLst/>
          </a:prstGeom>
          <a:noFill/>
        </p:spPr>
        <p:txBody>
          <a:bodyPr wrap="square" lIns="0" tIns="0" rIns="0" bIns="0" rtlCol="0">
            <a:spAutoFit/>
          </a:bodyPr>
          <a:lstStyle/>
          <a:p>
            <a:pPr marL="0" lvl="2" indent="0">
              <a:buFont typeface="Wingdings" pitchFamily="2" charset="2"/>
              <a:buChar char="Ø"/>
            </a:pPr>
            <a:r>
              <a:rPr lang="es-ES" sz="2400" dirty="0" smtClean="0">
                <a:solidFill>
                  <a:srgbClr val="044990"/>
                </a:solidFill>
              </a:rPr>
              <a:t>  Diseño de Evaluación de desempeño – Agosto a Octubre.</a:t>
            </a:r>
          </a:p>
          <a:p>
            <a:pPr algn="just"/>
            <a:r>
              <a:rPr lang="es-ES" sz="2400" dirty="0" smtClean="0">
                <a:solidFill>
                  <a:srgbClr val="044990"/>
                </a:solidFill>
              </a:rPr>
              <a:t>	Mecanismo o proceso mediante el cual una organización mide 	según las métricas establecidas la contribución del Colaborador. </a:t>
            </a:r>
          </a:p>
          <a:p>
            <a:endParaRPr lang="es-CO" dirty="0" smtClean="0">
              <a:solidFill>
                <a:srgbClr val="044990"/>
              </a:solidFill>
            </a:endParaRPr>
          </a:p>
          <a:p>
            <a:pPr marL="0" lvl="2" indent="0">
              <a:buFont typeface="Wingdings" pitchFamily="2" charset="2"/>
              <a:buChar char="Ø"/>
            </a:pPr>
            <a:r>
              <a:rPr lang="es-ES" sz="2400" dirty="0" smtClean="0">
                <a:solidFill>
                  <a:srgbClr val="044990"/>
                </a:solidFill>
              </a:rPr>
              <a:t>  Salarial  - Agosto a Diciembre. </a:t>
            </a:r>
          </a:p>
          <a:p>
            <a:pPr marL="0" lvl="2" indent="0"/>
            <a:r>
              <a:rPr lang="es-ES" sz="2400" dirty="0" smtClean="0">
                <a:solidFill>
                  <a:srgbClr val="044990"/>
                </a:solidFill>
              </a:rPr>
              <a:t>	Propuesta de desembolso Bono variable de Alta Gerencia</a:t>
            </a:r>
          </a:p>
          <a:p>
            <a:pPr marL="0" lvl="2" indent="0"/>
            <a:endParaRPr lang="es-CO" dirty="0" smtClean="0">
              <a:solidFill>
                <a:srgbClr val="044990"/>
              </a:solidFill>
            </a:endParaRPr>
          </a:p>
          <a:p>
            <a:pPr marL="0" lvl="2" indent="0">
              <a:buFont typeface="Wingdings" pitchFamily="2" charset="2"/>
              <a:buChar char="Ø"/>
            </a:pPr>
            <a:r>
              <a:rPr lang="es-ES" sz="2400" dirty="0" smtClean="0">
                <a:solidFill>
                  <a:srgbClr val="044990"/>
                </a:solidFill>
              </a:rPr>
              <a:t>  Sucesión  -  Agosto a Diciembre.</a:t>
            </a:r>
          </a:p>
          <a:p>
            <a:pPr marL="0" lvl="2" indent="0"/>
            <a:r>
              <a:rPr lang="es-ES" sz="2400" dirty="0" smtClean="0">
                <a:solidFill>
                  <a:srgbClr val="044990"/>
                </a:solidFill>
              </a:rPr>
              <a:t>	incluido dentro de revisión de estructuras. </a:t>
            </a:r>
            <a:endParaRPr lang="es-CO" dirty="0" smtClean="0">
              <a:solidFill>
                <a:srgbClr val="044990"/>
              </a:solidFill>
            </a:endParaRPr>
          </a:p>
          <a:p>
            <a:pPr>
              <a:lnSpc>
                <a:spcPct val="120000"/>
              </a:lnSpc>
            </a:pPr>
            <a:endParaRPr lang="es-CO" sz="2400" dirty="0">
              <a:solidFill>
                <a:srgbClr val="044990"/>
              </a:solidFill>
            </a:endParaRPr>
          </a:p>
        </p:txBody>
      </p:sp>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txBox="1">
            <a:spLocks/>
          </p:cNvSpPr>
          <p:nvPr/>
        </p:nvSpPr>
        <p:spPr bwMode="auto">
          <a:xfrm>
            <a:off x="0" y="13526"/>
            <a:ext cx="9631814" cy="533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defPPr>
              <a:defRPr lang="en-US"/>
            </a:defPPr>
            <a:lvl1pPr eaLnBrk="0" hangingPunct="0">
              <a:lnSpc>
                <a:spcPct val="85000"/>
              </a:lnSpc>
              <a:defRPr sz="3600">
                <a:solidFill>
                  <a:srgbClr val="002060"/>
                </a:solidFill>
                <a:latin typeface="+mj-lt"/>
                <a:cs typeface="Calibri" panose="020F050202020403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s-CO" b="1" dirty="0" smtClean="0"/>
              <a:t>Horizonte 1 - Explotar</a:t>
            </a:r>
            <a:endParaRPr lang="es-CO" b="1" dirty="0"/>
          </a:p>
        </p:txBody>
      </p:sp>
      <p:sp>
        <p:nvSpPr>
          <p:cNvPr id="10" name="9 CuadroTexto"/>
          <p:cNvSpPr txBox="1"/>
          <p:nvPr/>
        </p:nvSpPr>
        <p:spPr>
          <a:xfrm>
            <a:off x="204716" y="546927"/>
            <a:ext cx="9689910" cy="886397"/>
          </a:xfrm>
          <a:prstGeom prst="rect">
            <a:avLst/>
          </a:prstGeom>
          <a:noFill/>
        </p:spPr>
        <p:txBody>
          <a:bodyPr wrap="square" lIns="0" tIns="0" rIns="0" bIns="0" rtlCol="0">
            <a:spAutoFit/>
          </a:bodyPr>
          <a:lstStyle/>
          <a:p>
            <a:pPr>
              <a:lnSpc>
                <a:spcPct val="120000"/>
              </a:lnSpc>
              <a:buFont typeface="Arial" pitchFamily="34" charset="0"/>
              <a:buChar char="•"/>
            </a:pPr>
            <a:r>
              <a:rPr lang="es-CO" sz="2400" dirty="0" smtClean="0">
                <a:solidFill>
                  <a:schemeClr val="accent5">
                    <a:lumMod val="75000"/>
                  </a:schemeClr>
                </a:solidFill>
              </a:rPr>
              <a:t>Registro de Facturas</a:t>
            </a:r>
          </a:p>
          <a:p>
            <a:pPr>
              <a:lnSpc>
                <a:spcPct val="120000"/>
              </a:lnSpc>
              <a:buFont typeface="Arial" pitchFamily="34" charset="0"/>
              <a:buChar char="•"/>
            </a:pPr>
            <a:r>
              <a:rPr lang="es-CO" sz="2400" dirty="0" smtClean="0">
                <a:solidFill>
                  <a:schemeClr val="accent5">
                    <a:lumMod val="75000"/>
                  </a:schemeClr>
                </a:solidFill>
              </a:rPr>
              <a:t>Mercado de Compras Públicas</a:t>
            </a:r>
            <a:endParaRPr lang="es-CO" sz="2400" dirty="0">
              <a:solidFill>
                <a:schemeClr val="accent5">
                  <a:lumMod val="75000"/>
                </a:schemeClr>
              </a:solidFill>
            </a:endParaRPr>
          </a:p>
        </p:txBody>
      </p:sp>
      <p:sp>
        <p:nvSpPr>
          <p:cNvPr id="11" name="1 Título"/>
          <p:cNvSpPr txBox="1">
            <a:spLocks/>
          </p:cNvSpPr>
          <p:nvPr/>
        </p:nvSpPr>
        <p:spPr bwMode="auto">
          <a:xfrm>
            <a:off x="0" y="1622945"/>
            <a:ext cx="9631814" cy="533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defPPr>
              <a:defRPr lang="en-US"/>
            </a:defPPr>
            <a:lvl1pPr eaLnBrk="0" hangingPunct="0">
              <a:lnSpc>
                <a:spcPct val="85000"/>
              </a:lnSpc>
              <a:defRPr sz="3600">
                <a:solidFill>
                  <a:srgbClr val="002060"/>
                </a:solidFill>
                <a:latin typeface="+mj-lt"/>
                <a:cs typeface="Calibri" panose="020F050202020403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s-CO" b="1" dirty="0" smtClean="0"/>
              <a:t>Horizonte 2 - Escalar</a:t>
            </a:r>
            <a:endParaRPr lang="es-CO" b="1" dirty="0"/>
          </a:p>
        </p:txBody>
      </p:sp>
      <p:sp>
        <p:nvSpPr>
          <p:cNvPr id="12" name="11 CuadroTexto"/>
          <p:cNvSpPr txBox="1"/>
          <p:nvPr/>
        </p:nvSpPr>
        <p:spPr>
          <a:xfrm>
            <a:off x="204716" y="2357555"/>
            <a:ext cx="9689910" cy="402418"/>
          </a:xfrm>
          <a:prstGeom prst="rect">
            <a:avLst/>
          </a:prstGeom>
          <a:noFill/>
        </p:spPr>
        <p:txBody>
          <a:bodyPr wrap="square" lIns="0" tIns="0" rIns="0" bIns="0" rtlCol="0">
            <a:spAutoFit/>
          </a:bodyPr>
          <a:lstStyle/>
          <a:p>
            <a:pPr>
              <a:lnSpc>
                <a:spcPct val="120000"/>
              </a:lnSpc>
              <a:buFont typeface="Arial" pitchFamily="34" charset="0"/>
              <a:buChar char="•"/>
            </a:pPr>
            <a:r>
              <a:rPr lang="es-CO" sz="2400" dirty="0" err="1" smtClean="0">
                <a:solidFill>
                  <a:schemeClr val="accent5">
                    <a:lumMod val="75000"/>
                  </a:schemeClr>
                </a:solidFill>
              </a:rPr>
              <a:t>OMAs</a:t>
            </a:r>
            <a:r>
              <a:rPr lang="es-CO" sz="2400" dirty="0" smtClean="0">
                <a:solidFill>
                  <a:schemeClr val="accent5">
                    <a:lumMod val="75000"/>
                  </a:schemeClr>
                </a:solidFill>
              </a:rPr>
              <a:t> </a:t>
            </a:r>
          </a:p>
        </p:txBody>
      </p:sp>
      <p:sp>
        <p:nvSpPr>
          <p:cNvPr id="13" name="1 Título"/>
          <p:cNvSpPr txBox="1">
            <a:spLocks/>
          </p:cNvSpPr>
          <p:nvPr/>
        </p:nvSpPr>
        <p:spPr bwMode="auto">
          <a:xfrm>
            <a:off x="0" y="3075862"/>
            <a:ext cx="9631814" cy="533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defPPr>
              <a:defRPr lang="en-US"/>
            </a:defPPr>
            <a:lvl1pPr eaLnBrk="0" hangingPunct="0">
              <a:lnSpc>
                <a:spcPct val="85000"/>
              </a:lnSpc>
              <a:defRPr sz="3600">
                <a:solidFill>
                  <a:srgbClr val="002060"/>
                </a:solidFill>
                <a:latin typeface="+mj-lt"/>
                <a:cs typeface="Calibri" panose="020F050202020403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s-CO" b="1" dirty="0" smtClean="0"/>
              <a:t>Horizonte 3 - Experimentar</a:t>
            </a:r>
            <a:endParaRPr lang="es-CO" b="1" dirty="0"/>
          </a:p>
        </p:txBody>
      </p:sp>
      <p:sp>
        <p:nvSpPr>
          <p:cNvPr id="14" name="13 CuadroTexto"/>
          <p:cNvSpPr txBox="1"/>
          <p:nvPr/>
        </p:nvSpPr>
        <p:spPr>
          <a:xfrm>
            <a:off x="204716" y="3609263"/>
            <a:ext cx="9689910" cy="1329595"/>
          </a:xfrm>
          <a:prstGeom prst="rect">
            <a:avLst/>
          </a:prstGeom>
          <a:noFill/>
        </p:spPr>
        <p:txBody>
          <a:bodyPr wrap="square" lIns="0" tIns="0" rIns="0" bIns="0" rtlCol="0">
            <a:spAutoFit/>
          </a:bodyPr>
          <a:lstStyle/>
          <a:p>
            <a:pPr>
              <a:lnSpc>
                <a:spcPct val="120000"/>
              </a:lnSpc>
              <a:buFont typeface="Arial" pitchFamily="34" charset="0"/>
              <a:buChar char="•"/>
            </a:pPr>
            <a:r>
              <a:rPr lang="es-CO" sz="2400" dirty="0" smtClean="0">
                <a:solidFill>
                  <a:schemeClr val="accent5">
                    <a:lumMod val="75000"/>
                  </a:schemeClr>
                </a:solidFill>
              </a:rPr>
              <a:t>Mercado de Carbono</a:t>
            </a:r>
          </a:p>
          <a:p>
            <a:pPr>
              <a:lnSpc>
                <a:spcPct val="120000"/>
              </a:lnSpc>
              <a:buFont typeface="Arial" pitchFamily="34" charset="0"/>
              <a:buChar char="•"/>
            </a:pPr>
            <a:r>
              <a:rPr lang="es-CO" sz="2400" dirty="0" smtClean="0">
                <a:solidFill>
                  <a:schemeClr val="accent5">
                    <a:lumMod val="75000"/>
                  </a:schemeClr>
                </a:solidFill>
              </a:rPr>
              <a:t>Mercado de gas</a:t>
            </a:r>
          </a:p>
          <a:p>
            <a:pPr>
              <a:lnSpc>
                <a:spcPct val="120000"/>
              </a:lnSpc>
              <a:buFont typeface="Arial" pitchFamily="34" charset="0"/>
              <a:buChar char="•"/>
            </a:pPr>
            <a:r>
              <a:rPr lang="es-CO" sz="2400" dirty="0" smtClean="0">
                <a:solidFill>
                  <a:schemeClr val="accent5">
                    <a:lumMod val="75000"/>
                  </a:schemeClr>
                </a:solidFill>
              </a:rPr>
              <a:t>Mercado de físicos privados</a:t>
            </a:r>
            <a:endParaRPr lang="es-CO" sz="2400" dirty="0">
              <a:solidFill>
                <a:schemeClr val="accent5">
                  <a:lumMod val="75000"/>
                </a:schemeClr>
              </a:solidFill>
            </a:endParaRPr>
          </a:p>
        </p:txBody>
      </p:sp>
      <p:sp>
        <p:nvSpPr>
          <p:cNvPr id="15" name="1 Título"/>
          <p:cNvSpPr txBox="1">
            <a:spLocks/>
          </p:cNvSpPr>
          <p:nvPr/>
        </p:nvSpPr>
        <p:spPr bwMode="auto">
          <a:xfrm>
            <a:off x="0" y="5171363"/>
            <a:ext cx="9631814" cy="533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defPPr>
              <a:defRPr lang="en-US"/>
            </a:defPPr>
            <a:lvl1pPr eaLnBrk="0" hangingPunct="0">
              <a:lnSpc>
                <a:spcPct val="85000"/>
              </a:lnSpc>
              <a:defRPr sz="3600">
                <a:solidFill>
                  <a:srgbClr val="002060"/>
                </a:solidFill>
                <a:latin typeface="+mj-lt"/>
                <a:cs typeface="Calibri" panose="020F050202020403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s-CO" b="1" dirty="0" smtClean="0"/>
              <a:t>Horizonte 4 - Explorar</a:t>
            </a:r>
            <a:endParaRPr lang="es-CO" b="1" dirty="0"/>
          </a:p>
        </p:txBody>
      </p:sp>
      <p:sp>
        <p:nvSpPr>
          <p:cNvPr id="16" name="15 CuadroTexto"/>
          <p:cNvSpPr txBox="1"/>
          <p:nvPr/>
        </p:nvSpPr>
        <p:spPr>
          <a:xfrm>
            <a:off x="204716" y="5704764"/>
            <a:ext cx="9689910" cy="886397"/>
          </a:xfrm>
          <a:prstGeom prst="rect">
            <a:avLst/>
          </a:prstGeom>
          <a:noFill/>
        </p:spPr>
        <p:txBody>
          <a:bodyPr wrap="square" lIns="0" tIns="0" rIns="0" bIns="0" rtlCol="0">
            <a:spAutoFit/>
          </a:bodyPr>
          <a:lstStyle/>
          <a:p>
            <a:pPr>
              <a:lnSpc>
                <a:spcPct val="120000"/>
              </a:lnSpc>
              <a:buFont typeface="Arial" pitchFamily="34" charset="0"/>
              <a:buChar char="•"/>
            </a:pPr>
            <a:r>
              <a:rPr lang="es-CO" sz="2400" dirty="0" smtClean="0">
                <a:solidFill>
                  <a:schemeClr val="accent5">
                    <a:lumMod val="75000"/>
                  </a:schemeClr>
                </a:solidFill>
              </a:rPr>
              <a:t>Mercado de facturas – </a:t>
            </a:r>
            <a:r>
              <a:rPr lang="es-CO" sz="2400" dirty="0" err="1" smtClean="0">
                <a:solidFill>
                  <a:schemeClr val="accent5">
                    <a:lumMod val="75000"/>
                  </a:schemeClr>
                </a:solidFill>
              </a:rPr>
              <a:t>Factoring</a:t>
            </a:r>
            <a:endParaRPr lang="es-CO" sz="2400" dirty="0" smtClean="0">
              <a:solidFill>
                <a:schemeClr val="accent5">
                  <a:lumMod val="75000"/>
                </a:schemeClr>
              </a:solidFill>
            </a:endParaRPr>
          </a:p>
          <a:p>
            <a:pPr>
              <a:lnSpc>
                <a:spcPct val="120000"/>
              </a:lnSpc>
              <a:buFont typeface="Arial" pitchFamily="34" charset="0"/>
              <a:buChar char="•"/>
            </a:pPr>
            <a:r>
              <a:rPr lang="es-CO" sz="2400" dirty="0" smtClean="0">
                <a:solidFill>
                  <a:schemeClr val="accent5">
                    <a:lumMod val="75000"/>
                  </a:schemeClr>
                </a:solidFill>
              </a:rPr>
              <a:t>Mercado pecuarios</a:t>
            </a:r>
            <a:endParaRPr lang="es-CO" sz="2400" dirty="0">
              <a:solidFill>
                <a:schemeClr val="accent5">
                  <a:lumMod val="75000"/>
                </a:schemeClr>
              </a:solidFill>
            </a:endParaRPr>
          </a:p>
        </p:txBody>
      </p:sp>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1086" y="13734"/>
            <a:ext cx="9466470" cy="89106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p>
            <a:pPr defTabSz="984250" eaLnBrk="0" fontAlgn="base" hangingPunct="0">
              <a:lnSpc>
                <a:spcPct val="85000"/>
              </a:lnSpc>
              <a:spcAft>
                <a:spcPct val="0"/>
              </a:spcAft>
            </a:pPr>
            <a:r>
              <a:rPr lang="es-CO" sz="3600" dirty="0">
                <a:solidFill>
                  <a:srgbClr val="002060"/>
                </a:solidFill>
                <a:latin typeface="+mj-lt"/>
                <a:cs typeface="Calibri" panose="020F0502020204030204" pitchFamily="34" charset="0"/>
              </a:rPr>
              <a:t>Portafolio de servicios</a:t>
            </a:r>
          </a:p>
        </p:txBody>
      </p:sp>
      <p:sp>
        <p:nvSpPr>
          <p:cNvPr id="13" name="CuadroTexto 12"/>
          <p:cNvSpPr txBox="1"/>
          <p:nvPr/>
        </p:nvSpPr>
        <p:spPr>
          <a:xfrm>
            <a:off x="846727" y="1603652"/>
            <a:ext cx="2486998" cy="809789"/>
          </a:xfrm>
          <a:prstGeom prst="rect">
            <a:avLst/>
          </a:prstGeom>
          <a:noFill/>
        </p:spPr>
        <p:txBody>
          <a:bodyPr wrap="square" rtlCol="0">
            <a:spAutoFit/>
          </a:bodyPr>
          <a:lstStyle/>
          <a:p>
            <a:pPr algn="ctr" defTabSz="891083" fontAlgn="auto">
              <a:spcBef>
                <a:spcPts val="0"/>
              </a:spcBef>
              <a:spcAft>
                <a:spcPts val="0"/>
              </a:spcAft>
            </a:pPr>
            <a:r>
              <a:rPr lang="es-CO" sz="2339" b="1" dirty="0">
                <a:solidFill>
                  <a:srgbClr val="0070C0"/>
                </a:solidFill>
                <a:latin typeface="Calibri" panose="020F0502020204030204"/>
                <a:cs typeface="+mn-cs"/>
              </a:rPr>
              <a:t>FINANCIACIÓN NO BANCARIA</a:t>
            </a:r>
          </a:p>
        </p:txBody>
      </p:sp>
      <p:sp>
        <p:nvSpPr>
          <p:cNvPr id="43" name="CuadroTexto 42"/>
          <p:cNvSpPr txBox="1"/>
          <p:nvPr/>
        </p:nvSpPr>
        <p:spPr>
          <a:xfrm>
            <a:off x="4619343" y="1583209"/>
            <a:ext cx="3167505" cy="809789"/>
          </a:xfrm>
          <a:prstGeom prst="rect">
            <a:avLst/>
          </a:prstGeom>
          <a:noFill/>
        </p:spPr>
        <p:txBody>
          <a:bodyPr wrap="square" rtlCol="0">
            <a:spAutoFit/>
          </a:bodyPr>
          <a:lstStyle/>
          <a:p>
            <a:pPr algn="ctr" defTabSz="891083" fontAlgn="auto">
              <a:spcBef>
                <a:spcPts val="0"/>
              </a:spcBef>
              <a:spcAft>
                <a:spcPts val="0"/>
              </a:spcAft>
            </a:pPr>
            <a:r>
              <a:rPr lang="es-CO" sz="2339" b="1" dirty="0">
                <a:solidFill>
                  <a:srgbClr val="0070C0"/>
                </a:solidFill>
                <a:latin typeface="Calibri" panose="020F0502020204030204"/>
                <a:cs typeface="+mn-cs"/>
              </a:rPr>
              <a:t>CREACIÓN DE MERCADOS EFICIENTES</a:t>
            </a:r>
          </a:p>
        </p:txBody>
      </p:sp>
      <p:sp>
        <p:nvSpPr>
          <p:cNvPr id="44" name="CuadroTexto 43"/>
          <p:cNvSpPr txBox="1"/>
          <p:nvPr/>
        </p:nvSpPr>
        <p:spPr>
          <a:xfrm>
            <a:off x="9384198" y="1655324"/>
            <a:ext cx="1793605" cy="389899"/>
          </a:xfrm>
          <a:prstGeom prst="rect">
            <a:avLst/>
          </a:prstGeom>
          <a:noFill/>
        </p:spPr>
        <p:txBody>
          <a:bodyPr wrap="square" rtlCol="0">
            <a:spAutoFit/>
          </a:bodyPr>
          <a:lstStyle/>
          <a:p>
            <a:pPr algn="ctr" defTabSz="891083" fontAlgn="auto">
              <a:spcBef>
                <a:spcPts val="0"/>
              </a:spcBef>
              <a:spcAft>
                <a:spcPts val="0"/>
              </a:spcAft>
            </a:pPr>
            <a:r>
              <a:rPr lang="es-CO" sz="1949" b="1" dirty="0">
                <a:solidFill>
                  <a:srgbClr val="0070C0"/>
                </a:solidFill>
                <a:latin typeface="Calibri" panose="020F0502020204030204"/>
                <a:cs typeface="+mn-cs"/>
              </a:rPr>
              <a:t>INFORMACIÓN</a:t>
            </a:r>
          </a:p>
        </p:txBody>
      </p:sp>
      <p:sp>
        <p:nvSpPr>
          <p:cNvPr id="51" name="CuadroTexto 50"/>
          <p:cNvSpPr txBox="1"/>
          <p:nvPr/>
        </p:nvSpPr>
        <p:spPr>
          <a:xfrm>
            <a:off x="4978" y="4307221"/>
            <a:ext cx="1969435" cy="1169696"/>
          </a:xfrm>
          <a:prstGeom prst="rect">
            <a:avLst/>
          </a:prstGeom>
          <a:noFill/>
        </p:spPr>
        <p:txBody>
          <a:bodyPr wrap="square" rtlCol="0">
            <a:spAutoFit/>
          </a:bodyPr>
          <a:lstStyle/>
          <a:p>
            <a:pPr algn="ctr" defTabSz="891083" fontAlgn="auto">
              <a:spcBef>
                <a:spcPts val="0"/>
              </a:spcBef>
              <a:spcAft>
                <a:spcPts val="0"/>
              </a:spcAft>
            </a:pPr>
            <a:r>
              <a:rPr lang="es-CO" sz="1754" dirty="0">
                <a:solidFill>
                  <a:srgbClr val="002060"/>
                </a:solidFill>
                <a:latin typeface="Calibri" panose="020F0502020204030204"/>
                <a:cs typeface="+mn-cs"/>
              </a:rPr>
              <a:t>OPERACIONES FORWARD CON PAGO ANTICIPADO Y GARANTÍA FAG</a:t>
            </a:r>
          </a:p>
        </p:txBody>
      </p:sp>
      <p:cxnSp>
        <p:nvCxnSpPr>
          <p:cNvPr id="18" name="Conector recto 17"/>
          <p:cNvCxnSpPr>
            <a:stCxn id="13" idx="2"/>
          </p:cNvCxnSpPr>
          <p:nvPr/>
        </p:nvCxnSpPr>
        <p:spPr>
          <a:xfrm>
            <a:off x="2090226" y="2413441"/>
            <a:ext cx="0" cy="2291957"/>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483210" y="3015857"/>
            <a:ext cx="1321076" cy="629836"/>
          </a:xfrm>
          <a:prstGeom prst="rect">
            <a:avLst/>
          </a:prstGeom>
          <a:noFill/>
        </p:spPr>
        <p:txBody>
          <a:bodyPr wrap="square" rtlCol="0">
            <a:spAutoFit/>
          </a:bodyPr>
          <a:lstStyle/>
          <a:p>
            <a:pPr algn="ctr" defTabSz="891083" fontAlgn="auto">
              <a:spcBef>
                <a:spcPts val="0"/>
              </a:spcBef>
              <a:spcAft>
                <a:spcPts val="0"/>
              </a:spcAft>
            </a:pPr>
            <a:r>
              <a:rPr lang="es-CO" sz="1754" dirty="0">
                <a:solidFill>
                  <a:srgbClr val="002060"/>
                </a:solidFill>
                <a:latin typeface="Calibri" panose="020F0502020204030204"/>
                <a:cs typeface="+mn-cs"/>
              </a:rPr>
              <a:t>SISTEMA DE REGISTRO</a:t>
            </a:r>
          </a:p>
        </p:txBody>
      </p:sp>
      <p:sp>
        <p:nvSpPr>
          <p:cNvPr id="58" name="CuadroTexto 57"/>
          <p:cNvSpPr txBox="1"/>
          <p:nvPr/>
        </p:nvSpPr>
        <p:spPr>
          <a:xfrm>
            <a:off x="2376163" y="3015857"/>
            <a:ext cx="1321076" cy="629836"/>
          </a:xfrm>
          <a:prstGeom prst="rect">
            <a:avLst/>
          </a:prstGeom>
          <a:noFill/>
        </p:spPr>
        <p:txBody>
          <a:bodyPr wrap="square" rtlCol="0">
            <a:spAutoFit/>
          </a:bodyPr>
          <a:lstStyle/>
          <a:p>
            <a:pPr algn="ctr" defTabSz="891083" fontAlgn="auto">
              <a:spcBef>
                <a:spcPts val="0"/>
              </a:spcBef>
              <a:spcAft>
                <a:spcPts val="0"/>
              </a:spcAft>
            </a:pPr>
            <a:r>
              <a:rPr lang="es-CO" sz="1754" dirty="0">
                <a:solidFill>
                  <a:srgbClr val="002060"/>
                </a:solidFill>
                <a:latin typeface="Calibri" panose="020F0502020204030204"/>
                <a:cs typeface="+mn-cs"/>
              </a:rPr>
              <a:t>REPOS SOBRE CDM</a:t>
            </a:r>
          </a:p>
        </p:txBody>
      </p:sp>
      <p:cxnSp>
        <p:nvCxnSpPr>
          <p:cNvPr id="23" name="Conector recto 22"/>
          <p:cNvCxnSpPr>
            <a:stCxn id="21" idx="3"/>
            <a:endCxn id="58" idx="1"/>
          </p:cNvCxnSpPr>
          <p:nvPr/>
        </p:nvCxnSpPr>
        <p:spPr>
          <a:xfrm>
            <a:off x="1804286" y="3330775"/>
            <a:ext cx="571877"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61" name="CuadroTexto 60"/>
          <p:cNvSpPr txBox="1"/>
          <p:nvPr/>
        </p:nvSpPr>
        <p:spPr>
          <a:xfrm>
            <a:off x="4552845" y="2942918"/>
            <a:ext cx="1513924" cy="899766"/>
          </a:xfrm>
          <a:prstGeom prst="rect">
            <a:avLst/>
          </a:prstGeom>
          <a:noFill/>
        </p:spPr>
        <p:txBody>
          <a:bodyPr wrap="square" rtlCol="0">
            <a:spAutoFit/>
          </a:bodyPr>
          <a:lstStyle/>
          <a:p>
            <a:pPr algn="ctr" defTabSz="891083" fontAlgn="auto">
              <a:spcBef>
                <a:spcPts val="0"/>
              </a:spcBef>
              <a:spcAft>
                <a:spcPts val="0"/>
              </a:spcAft>
            </a:pPr>
            <a:r>
              <a:rPr lang="es-CO" sz="1754" dirty="0">
                <a:solidFill>
                  <a:srgbClr val="002060"/>
                </a:solidFill>
                <a:latin typeface="Calibri" panose="020F0502020204030204"/>
                <a:cs typeface="+mn-cs"/>
              </a:rPr>
              <a:t>MERCADO DE COMPRAS PÚBLICAS</a:t>
            </a:r>
          </a:p>
        </p:txBody>
      </p:sp>
      <p:sp>
        <p:nvSpPr>
          <p:cNvPr id="62" name="CuadroTexto 61"/>
          <p:cNvSpPr txBox="1"/>
          <p:nvPr/>
        </p:nvSpPr>
        <p:spPr>
          <a:xfrm>
            <a:off x="6399274" y="2942918"/>
            <a:ext cx="1321076" cy="899766"/>
          </a:xfrm>
          <a:prstGeom prst="rect">
            <a:avLst/>
          </a:prstGeom>
          <a:noFill/>
        </p:spPr>
        <p:txBody>
          <a:bodyPr wrap="square" rtlCol="0">
            <a:spAutoFit/>
          </a:bodyPr>
          <a:lstStyle/>
          <a:p>
            <a:pPr algn="ctr" defTabSz="891083" fontAlgn="auto">
              <a:spcBef>
                <a:spcPts val="0"/>
              </a:spcBef>
              <a:spcAft>
                <a:spcPts val="0"/>
              </a:spcAft>
            </a:pPr>
            <a:r>
              <a:rPr lang="es-CO" sz="1754" dirty="0">
                <a:solidFill>
                  <a:srgbClr val="002060"/>
                </a:solidFill>
                <a:latin typeface="Calibri" panose="020F0502020204030204"/>
                <a:cs typeface="+mn-cs"/>
              </a:rPr>
              <a:t>GESTOR DEL MERCADO DE GAS</a:t>
            </a:r>
          </a:p>
        </p:txBody>
      </p:sp>
      <p:sp>
        <p:nvSpPr>
          <p:cNvPr id="63" name="CuadroTexto 62"/>
          <p:cNvSpPr txBox="1"/>
          <p:nvPr/>
        </p:nvSpPr>
        <p:spPr>
          <a:xfrm>
            <a:off x="4552845" y="4892069"/>
            <a:ext cx="1513924" cy="899766"/>
          </a:xfrm>
          <a:prstGeom prst="rect">
            <a:avLst/>
          </a:prstGeom>
          <a:noFill/>
        </p:spPr>
        <p:txBody>
          <a:bodyPr wrap="square" rtlCol="0">
            <a:spAutoFit/>
          </a:bodyPr>
          <a:lstStyle/>
          <a:p>
            <a:pPr algn="ctr" defTabSz="891083" fontAlgn="auto">
              <a:spcBef>
                <a:spcPts val="0"/>
              </a:spcBef>
              <a:spcAft>
                <a:spcPts val="0"/>
              </a:spcAft>
            </a:pPr>
            <a:r>
              <a:rPr lang="es-CO" sz="1754" dirty="0">
                <a:solidFill>
                  <a:srgbClr val="002060"/>
                </a:solidFill>
                <a:latin typeface="Calibri" panose="020F0502020204030204"/>
                <a:cs typeface="+mn-cs"/>
              </a:rPr>
              <a:t>OPERACIONES DISPONIBLES Y FORWARDS</a:t>
            </a:r>
          </a:p>
        </p:txBody>
      </p:sp>
      <p:sp>
        <p:nvSpPr>
          <p:cNvPr id="64" name="CuadroTexto 63"/>
          <p:cNvSpPr txBox="1"/>
          <p:nvPr/>
        </p:nvSpPr>
        <p:spPr>
          <a:xfrm>
            <a:off x="6434722" y="4885182"/>
            <a:ext cx="1352126" cy="899766"/>
          </a:xfrm>
          <a:prstGeom prst="rect">
            <a:avLst/>
          </a:prstGeom>
          <a:noFill/>
          <a:ln w="50800">
            <a:solidFill>
              <a:srgbClr val="00B050"/>
            </a:solidFill>
            <a:prstDash val="sysDash"/>
          </a:ln>
        </p:spPr>
        <p:txBody>
          <a:bodyPr wrap="square" rtlCol="0">
            <a:spAutoFit/>
          </a:bodyPr>
          <a:lstStyle/>
          <a:p>
            <a:pPr algn="ctr" defTabSz="891083" fontAlgn="auto">
              <a:spcBef>
                <a:spcPts val="0"/>
              </a:spcBef>
              <a:spcAft>
                <a:spcPts val="0"/>
              </a:spcAft>
            </a:pPr>
            <a:r>
              <a:rPr lang="es-CO" sz="1754" dirty="0">
                <a:solidFill>
                  <a:srgbClr val="002060"/>
                </a:solidFill>
                <a:latin typeface="Calibri" panose="020F0502020204030204"/>
                <a:cs typeface="+mn-cs"/>
              </a:rPr>
              <a:t>MERCADO DE CARBONO </a:t>
            </a:r>
          </a:p>
        </p:txBody>
      </p:sp>
      <p:cxnSp>
        <p:nvCxnSpPr>
          <p:cNvPr id="65" name="Conector recto 64"/>
          <p:cNvCxnSpPr>
            <a:stCxn id="43" idx="2"/>
          </p:cNvCxnSpPr>
          <p:nvPr/>
        </p:nvCxnSpPr>
        <p:spPr>
          <a:xfrm flipH="1">
            <a:off x="6188682" y="2392999"/>
            <a:ext cx="14414" cy="291062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Conector recto 66"/>
          <p:cNvCxnSpPr>
            <a:stCxn id="61" idx="3"/>
            <a:endCxn id="62" idx="1"/>
          </p:cNvCxnSpPr>
          <p:nvPr/>
        </p:nvCxnSpPr>
        <p:spPr>
          <a:xfrm>
            <a:off x="6066770" y="3392801"/>
            <a:ext cx="332505"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Conector recto 69"/>
          <p:cNvCxnSpPr/>
          <p:nvPr/>
        </p:nvCxnSpPr>
        <p:spPr>
          <a:xfrm flipV="1">
            <a:off x="6026870" y="5295166"/>
            <a:ext cx="367953"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79" name="CuadroTexto 78"/>
          <p:cNvSpPr txBox="1"/>
          <p:nvPr/>
        </p:nvSpPr>
        <p:spPr>
          <a:xfrm>
            <a:off x="9446287" y="2705830"/>
            <a:ext cx="1735651" cy="425758"/>
          </a:xfrm>
          <a:prstGeom prst="rect">
            <a:avLst/>
          </a:prstGeom>
          <a:noFill/>
        </p:spPr>
        <p:txBody>
          <a:bodyPr wrap="square" rtlCol="0">
            <a:spAutoFit/>
          </a:bodyPr>
          <a:lstStyle/>
          <a:p>
            <a:pPr defTabSz="891083" fontAlgn="auto">
              <a:lnSpc>
                <a:spcPts val="1325"/>
              </a:lnSpc>
              <a:spcBef>
                <a:spcPts val="0"/>
              </a:spcBef>
              <a:spcAft>
                <a:spcPts val="0"/>
              </a:spcAft>
            </a:pPr>
            <a:r>
              <a:rPr lang="es-ES_tradnl" sz="1657" dirty="0">
                <a:solidFill>
                  <a:srgbClr val="002060"/>
                </a:solidFill>
                <a:latin typeface="Calibri" panose="020F0502020204030204"/>
                <a:cs typeface="+mn-cs"/>
              </a:rPr>
              <a:t>VOLÚMENES </a:t>
            </a:r>
          </a:p>
          <a:p>
            <a:pPr algn="ctr" defTabSz="891083" fontAlgn="auto">
              <a:lnSpc>
                <a:spcPts val="1325"/>
              </a:lnSpc>
              <a:spcBef>
                <a:spcPts val="0"/>
              </a:spcBef>
              <a:spcAft>
                <a:spcPts val="0"/>
              </a:spcAft>
            </a:pPr>
            <a:r>
              <a:rPr lang="es-ES_tradnl" sz="1657" dirty="0">
                <a:solidFill>
                  <a:srgbClr val="002060"/>
                </a:solidFill>
                <a:latin typeface="Calibri" panose="020F0502020204030204"/>
                <a:cs typeface="+mn-cs"/>
              </a:rPr>
              <a:t>DE TRANSACCIÓN</a:t>
            </a:r>
          </a:p>
        </p:txBody>
      </p:sp>
      <p:sp>
        <p:nvSpPr>
          <p:cNvPr id="80" name="CuadroTexto 79"/>
          <p:cNvSpPr txBox="1"/>
          <p:nvPr/>
        </p:nvSpPr>
        <p:spPr>
          <a:xfrm>
            <a:off x="9450694" y="2157351"/>
            <a:ext cx="947194" cy="344910"/>
          </a:xfrm>
          <a:prstGeom prst="rect">
            <a:avLst/>
          </a:prstGeom>
          <a:noFill/>
        </p:spPr>
        <p:txBody>
          <a:bodyPr wrap="square" rtlCol="0">
            <a:spAutoFit/>
          </a:bodyPr>
          <a:lstStyle/>
          <a:p>
            <a:pPr defTabSz="891083" fontAlgn="auto">
              <a:spcBef>
                <a:spcPts val="0"/>
              </a:spcBef>
              <a:spcAft>
                <a:spcPts val="0"/>
              </a:spcAft>
            </a:pPr>
            <a:r>
              <a:rPr lang="es-ES_tradnl" sz="1657" dirty="0">
                <a:solidFill>
                  <a:srgbClr val="002060"/>
                </a:solidFill>
                <a:latin typeface="Calibri" panose="020F0502020204030204"/>
                <a:cs typeface="+mn-cs"/>
              </a:rPr>
              <a:t>PRECIOS</a:t>
            </a:r>
          </a:p>
        </p:txBody>
      </p:sp>
      <p:sp>
        <p:nvSpPr>
          <p:cNvPr id="81" name="CuadroTexto 80"/>
          <p:cNvSpPr txBox="1"/>
          <p:nvPr/>
        </p:nvSpPr>
        <p:spPr>
          <a:xfrm>
            <a:off x="9459587" y="3347023"/>
            <a:ext cx="1735651" cy="425758"/>
          </a:xfrm>
          <a:prstGeom prst="rect">
            <a:avLst/>
          </a:prstGeom>
          <a:noFill/>
        </p:spPr>
        <p:txBody>
          <a:bodyPr wrap="square" rtlCol="0">
            <a:spAutoFit/>
          </a:bodyPr>
          <a:lstStyle/>
          <a:p>
            <a:pPr defTabSz="891083" fontAlgn="auto">
              <a:lnSpc>
                <a:spcPts val="1325"/>
              </a:lnSpc>
              <a:spcBef>
                <a:spcPts val="0"/>
              </a:spcBef>
              <a:spcAft>
                <a:spcPts val="0"/>
              </a:spcAft>
            </a:pPr>
            <a:r>
              <a:rPr lang="es-ES" sz="1657" dirty="0">
                <a:solidFill>
                  <a:srgbClr val="002060"/>
                </a:solidFill>
                <a:latin typeface="Calibri" panose="020F0502020204030204"/>
                <a:cs typeface="+mn-cs"/>
              </a:rPr>
              <a:t>INFORMACIÓN </a:t>
            </a:r>
          </a:p>
          <a:p>
            <a:pPr defTabSz="891083" fontAlgn="auto">
              <a:lnSpc>
                <a:spcPts val="1325"/>
              </a:lnSpc>
              <a:spcBef>
                <a:spcPts val="0"/>
              </a:spcBef>
              <a:spcAft>
                <a:spcPts val="0"/>
              </a:spcAft>
            </a:pPr>
            <a:r>
              <a:rPr lang="es-ES" sz="1657" dirty="0">
                <a:solidFill>
                  <a:srgbClr val="002060"/>
                </a:solidFill>
                <a:latin typeface="Calibri" panose="020F0502020204030204"/>
                <a:cs typeface="+mn-cs"/>
              </a:rPr>
              <a:t>SECTORIAL</a:t>
            </a:r>
            <a:endParaRPr lang="es-ES_tradnl" sz="1657" dirty="0">
              <a:solidFill>
                <a:srgbClr val="002060"/>
              </a:solidFill>
              <a:latin typeface="Calibri" panose="020F0502020204030204"/>
              <a:cs typeface="+mn-cs"/>
            </a:endParaRPr>
          </a:p>
        </p:txBody>
      </p:sp>
      <p:sp>
        <p:nvSpPr>
          <p:cNvPr id="82" name="CuadroTexto 81"/>
          <p:cNvSpPr txBox="1"/>
          <p:nvPr/>
        </p:nvSpPr>
        <p:spPr>
          <a:xfrm>
            <a:off x="9444766" y="3989179"/>
            <a:ext cx="1849336" cy="425758"/>
          </a:xfrm>
          <a:prstGeom prst="rect">
            <a:avLst/>
          </a:prstGeom>
          <a:noFill/>
        </p:spPr>
        <p:txBody>
          <a:bodyPr wrap="square" rtlCol="0">
            <a:spAutoFit/>
          </a:bodyPr>
          <a:lstStyle/>
          <a:p>
            <a:pPr algn="just" defTabSz="891083" fontAlgn="auto">
              <a:lnSpc>
                <a:spcPts val="1325"/>
              </a:lnSpc>
              <a:spcBef>
                <a:spcPts val="0"/>
              </a:spcBef>
              <a:spcAft>
                <a:spcPts val="0"/>
              </a:spcAft>
            </a:pPr>
            <a:r>
              <a:rPr lang="es-ES" sz="1657" dirty="0">
                <a:solidFill>
                  <a:srgbClr val="002060"/>
                </a:solidFill>
                <a:latin typeface="Calibri" panose="020F0502020204030204"/>
                <a:cs typeface="+mn-cs"/>
              </a:rPr>
              <a:t>PRECIOS </a:t>
            </a:r>
          </a:p>
          <a:p>
            <a:pPr algn="just" defTabSz="891083" fontAlgn="auto">
              <a:lnSpc>
                <a:spcPts val="1325"/>
              </a:lnSpc>
              <a:spcBef>
                <a:spcPts val="0"/>
              </a:spcBef>
              <a:spcAft>
                <a:spcPts val="0"/>
              </a:spcAft>
            </a:pPr>
            <a:r>
              <a:rPr lang="es-ES" sz="1657" dirty="0">
                <a:solidFill>
                  <a:srgbClr val="002060"/>
                </a:solidFill>
                <a:latin typeface="Calibri" panose="020F0502020204030204"/>
                <a:cs typeface="+mn-cs"/>
              </a:rPr>
              <a:t>INTERNACIONALES</a:t>
            </a:r>
            <a:endParaRPr lang="es-ES_tradnl" sz="1657" dirty="0">
              <a:solidFill>
                <a:srgbClr val="002060"/>
              </a:solidFill>
              <a:latin typeface="Calibri" panose="020F0502020204030204"/>
              <a:cs typeface="+mn-cs"/>
            </a:endParaRPr>
          </a:p>
        </p:txBody>
      </p:sp>
      <p:sp>
        <p:nvSpPr>
          <p:cNvPr id="83" name="CuadroTexto 82"/>
          <p:cNvSpPr txBox="1"/>
          <p:nvPr/>
        </p:nvSpPr>
        <p:spPr>
          <a:xfrm>
            <a:off x="9442152" y="4705398"/>
            <a:ext cx="1735651" cy="425758"/>
          </a:xfrm>
          <a:prstGeom prst="rect">
            <a:avLst/>
          </a:prstGeom>
          <a:noFill/>
        </p:spPr>
        <p:txBody>
          <a:bodyPr wrap="square" rtlCol="0">
            <a:spAutoFit/>
          </a:bodyPr>
          <a:lstStyle/>
          <a:p>
            <a:pPr algn="just" defTabSz="891083" fontAlgn="auto">
              <a:lnSpc>
                <a:spcPts val="1325"/>
              </a:lnSpc>
              <a:spcBef>
                <a:spcPts val="0"/>
              </a:spcBef>
              <a:spcAft>
                <a:spcPts val="0"/>
              </a:spcAft>
            </a:pPr>
            <a:r>
              <a:rPr lang="es-ES_tradnl" sz="1657" dirty="0">
                <a:solidFill>
                  <a:srgbClr val="002060"/>
                </a:solidFill>
                <a:latin typeface="Calibri" panose="020F0502020204030204"/>
                <a:cs typeface="+mn-cs"/>
              </a:rPr>
              <a:t>INFORMACIÓN </a:t>
            </a:r>
          </a:p>
          <a:p>
            <a:pPr algn="just" defTabSz="891083" fontAlgn="auto">
              <a:lnSpc>
                <a:spcPts val="1325"/>
              </a:lnSpc>
              <a:spcBef>
                <a:spcPts val="0"/>
              </a:spcBef>
              <a:spcAft>
                <a:spcPts val="0"/>
              </a:spcAft>
            </a:pPr>
            <a:r>
              <a:rPr lang="es-ES_tradnl" sz="1657" dirty="0">
                <a:solidFill>
                  <a:srgbClr val="002060"/>
                </a:solidFill>
                <a:latin typeface="Calibri" panose="020F0502020204030204"/>
                <a:cs typeface="+mn-cs"/>
              </a:rPr>
              <a:t>DE FACTURACI</a:t>
            </a:r>
            <a:r>
              <a:rPr lang="es-ES" sz="1657" dirty="0">
                <a:solidFill>
                  <a:srgbClr val="002060"/>
                </a:solidFill>
                <a:latin typeface="Calibri" panose="020F0502020204030204"/>
                <a:cs typeface="+mn-cs"/>
              </a:rPr>
              <a:t>ÓN</a:t>
            </a:r>
            <a:endParaRPr lang="es-ES_tradnl" sz="1657" dirty="0">
              <a:solidFill>
                <a:srgbClr val="002060"/>
              </a:solidFill>
              <a:latin typeface="Calibri" panose="020F0502020204030204"/>
              <a:cs typeface="+mn-cs"/>
            </a:endParaRPr>
          </a:p>
        </p:txBody>
      </p:sp>
      <p:sp>
        <p:nvSpPr>
          <p:cNvPr id="84" name="CuadroTexto 83"/>
          <p:cNvSpPr txBox="1"/>
          <p:nvPr/>
        </p:nvSpPr>
        <p:spPr>
          <a:xfrm>
            <a:off x="9449824" y="5303618"/>
            <a:ext cx="1735651" cy="664827"/>
          </a:xfrm>
          <a:prstGeom prst="rect">
            <a:avLst/>
          </a:prstGeom>
          <a:noFill/>
        </p:spPr>
        <p:txBody>
          <a:bodyPr wrap="square" rtlCol="0">
            <a:spAutoFit/>
          </a:bodyPr>
          <a:lstStyle/>
          <a:p>
            <a:pPr algn="just" defTabSz="891083" fontAlgn="auto">
              <a:lnSpc>
                <a:spcPts val="1501"/>
              </a:lnSpc>
              <a:spcBef>
                <a:spcPts val="0"/>
              </a:spcBef>
              <a:spcAft>
                <a:spcPts val="0"/>
              </a:spcAft>
            </a:pPr>
            <a:r>
              <a:rPr lang="es-ES" sz="1657" dirty="0">
                <a:solidFill>
                  <a:srgbClr val="002060"/>
                </a:solidFill>
                <a:latin typeface="Calibri" panose="020F0502020204030204"/>
                <a:cs typeface="+mn-cs"/>
              </a:rPr>
              <a:t>ÍNDICES </a:t>
            </a:r>
          </a:p>
          <a:p>
            <a:pPr algn="just" defTabSz="891083" fontAlgn="auto">
              <a:lnSpc>
                <a:spcPts val="1501"/>
              </a:lnSpc>
              <a:spcBef>
                <a:spcPts val="0"/>
              </a:spcBef>
              <a:spcAft>
                <a:spcPts val="0"/>
              </a:spcAft>
            </a:pPr>
            <a:r>
              <a:rPr lang="es-ES" sz="1657" dirty="0">
                <a:solidFill>
                  <a:srgbClr val="002060"/>
                </a:solidFill>
                <a:latin typeface="Calibri" panose="020F0502020204030204"/>
                <a:cs typeface="+mn-cs"/>
              </a:rPr>
              <a:t>DE PRECIOS </a:t>
            </a:r>
          </a:p>
          <a:p>
            <a:pPr algn="just" defTabSz="891083" fontAlgn="auto">
              <a:lnSpc>
                <a:spcPts val="1501"/>
              </a:lnSpc>
              <a:spcBef>
                <a:spcPts val="0"/>
              </a:spcBef>
              <a:spcAft>
                <a:spcPts val="0"/>
              </a:spcAft>
            </a:pPr>
            <a:r>
              <a:rPr lang="es-ES" sz="1657" dirty="0">
                <a:solidFill>
                  <a:srgbClr val="002060"/>
                </a:solidFill>
                <a:latin typeface="Calibri" panose="020F0502020204030204"/>
                <a:cs typeface="+mn-cs"/>
              </a:rPr>
              <a:t>Y FINANCIEROS</a:t>
            </a:r>
            <a:endParaRPr lang="es-ES_tradnl" sz="1657" dirty="0">
              <a:solidFill>
                <a:srgbClr val="002060"/>
              </a:solidFill>
              <a:latin typeface="Calibri" panose="020F0502020204030204"/>
              <a:cs typeface="+mn-cs"/>
            </a:endParaRPr>
          </a:p>
        </p:txBody>
      </p:sp>
      <p:cxnSp>
        <p:nvCxnSpPr>
          <p:cNvPr id="246" name="Conector angular 245"/>
          <p:cNvCxnSpPr>
            <a:stCxn id="44" idx="1"/>
          </p:cNvCxnSpPr>
          <p:nvPr/>
        </p:nvCxnSpPr>
        <p:spPr>
          <a:xfrm rot="10800000" flipV="1">
            <a:off x="9163734" y="1850274"/>
            <a:ext cx="220467" cy="3785756"/>
          </a:xfrm>
          <a:prstGeom prst="bentConnector2">
            <a:avLst/>
          </a:prstGeom>
          <a:ln w="444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52" name="Conector recto 251"/>
          <p:cNvCxnSpPr>
            <a:endCxn id="84" idx="1"/>
          </p:cNvCxnSpPr>
          <p:nvPr/>
        </p:nvCxnSpPr>
        <p:spPr>
          <a:xfrm>
            <a:off x="9163724" y="5636032"/>
            <a:ext cx="286101" cy="1"/>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 name="Conector recto 111"/>
          <p:cNvCxnSpPr/>
          <p:nvPr/>
        </p:nvCxnSpPr>
        <p:spPr>
          <a:xfrm>
            <a:off x="9165939" y="4840280"/>
            <a:ext cx="286101" cy="1"/>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3" name="Conector recto 112"/>
          <p:cNvCxnSpPr/>
          <p:nvPr/>
        </p:nvCxnSpPr>
        <p:spPr>
          <a:xfrm>
            <a:off x="9181455" y="4124324"/>
            <a:ext cx="286101" cy="1"/>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4" name="Conector recto 113"/>
          <p:cNvCxnSpPr/>
          <p:nvPr/>
        </p:nvCxnSpPr>
        <p:spPr>
          <a:xfrm>
            <a:off x="9157070" y="3501464"/>
            <a:ext cx="286101" cy="1"/>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5" name="Conector recto 114"/>
          <p:cNvCxnSpPr/>
          <p:nvPr/>
        </p:nvCxnSpPr>
        <p:spPr>
          <a:xfrm>
            <a:off x="9172583" y="2905201"/>
            <a:ext cx="286101" cy="1"/>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6" name="Conector recto 115"/>
          <p:cNvCxnSpPr/>
          <p:nvPr/>
        </p:nvCxnSpPr>
        <p:spPr>
          <a:xfrm>
            <a:off x="9174799" y="2335540"/>
            <a:ext cx="286101" cy="1"/>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2349776" y="4428618"/>
            <a:ext cx="1438331" cy="629836"/>
          </a:xfrm>
          <a:prstGeom prst="rect">
            <a:avLst/>
          </a:prstGeom>
          <a:noFill/>
          <a:ln w="50800">
            <a:solidFill>
              <a:srgbClr val="00B050"/>
            </a:solidFill>
            <a:prstDash val="sysDash"/>
          </a:ln>
        </p:spPr>
        <p:txBody>
          <a:bodyPr wrap="square" rtlCol="0" anchor="ctr" anchorCtr="0">
            <a:spAutoFit/>
          </a:bodyPr>
          <a:lstStyle/>
          <a:p>
            <a:pPr algn="ctr" defTabSz="891083" fontAlgn="auto">
              <a:spcBef>
                <a:spcPts val="0"/>
              </a:spcBef>
              <a:spcAft>
                <a:spcPts val="0"/>
              </a:spcAft>
            </a:pPr>
            <a:r>
              <a:rPr lang="es-CO" sz="1754" dirty="0">
                <a:solidFill>
                  <a:srgbClr val="002060"/>
                </a:solidFill>
                <a:latin typeface="Calibri" panose="020F0502020204030204"/>
                <a:cs typeface="+mn-cs"/>
              </a:rPr>
              <a:t>MERCADO DE FACTURAS</a:t>
            </a:r>
          </a:p>
        </p:txBody>
      </p:sp>
      <p:cxnSp>
        <p:nvCxnSpPr>
          <p:cNvPr id="41" name="Conector recto 40"/>
          <p:cNvCxnSpPr/>
          <p:nvPr/>
        </p:nvCxnSpPr>
        <p:spPr>
          <a:xfrm flipV="1">
            <a:off x="1899597" y="4728481"/>
            <a:ext cx="420975"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0217728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CuadroTexto"/>
          <p:cNvSpPr txBox="1"/>
          <p:nvPr/>
        </p:nvSpPr>
        <p:spPr>
          <a:xfrm>
            <a:off x="0" y="1"/>
            <a:ext cx="9559636" cy="934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lvl1pPr eaLnBrk="0" latinLnBrk="0" hangingPunct="0">
              <a:lnSpc>
                <a:spcPct val="85000"/>
              </a:lnSpc>
              <a:buNone/>
              <a:defRPr sz="3600">
                <a:solidFill>
                  <a:srgbClr val="002060"/>
                </a:solidFill>
                <a:latin typeface="+mj-lt"/>
                <a:cs typeface="Calibri" panose="020F050202020403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s-CO" dirty="0"/>
              <a:t>1. Mercado de carbono</a:t>
            </a:r>
          </a:p>
        </p:txBody>
      </p:sp>
      <p:sp>
        <p:nvSpPr>
          <p:cNvPr id="3" name="Rectángulo 2"/>
          <p:cNvSpPr/>
          <p:nvPr/>
        </p:nvSpPr>
        <p:spPr>
          <a:xfrm>
            <a:off x="3753607" y="1227901"/>
            <a:ext cx="7841360" cy="1439703"/>
          </a:xfrm>
          <a:prstGeom prst="rect">
            <a:avLst/>
          </a:prstGeom>
          <a:solidFill>
            <a:srgbClr val="6BADF5"/>
          </a:solidFill>
        </p:spPr>
        <p:txBody>
          <a:bodyPr wrap="square" lIns="89104" tIns="44552" rIns="89104" bIns="44552">
            <a:spAutoFit/>
          </a:bodyPr>
          <a:lstStyle/>
          <a:p>
            <a:pPr algn="just" defTabSz="891083" fontAlgn="auto">
              <a:spcBef>
                <a:spcPts val="0"/>
              </a:spcBef>
              <a:spcAft>
                <a:spcPts val="0"/>
              </a:spcAft>
            </a:pPr>
            <a:endParaRPr lang="es-ES" sz="1754" dirty="0">
              <a:solidFill>
                <a:prstClr val="black"/>
              </a:solidFill>
              <a:latin typeface="Franklin Gothic Book" panose="020B0503020102020204"/>
              <a:cs typeface="+mn-cs"/>
            </a:endParaRPr>
          </a:p>
          <a:p>
            <a:pPr algn="just" defTabSz="891083" fontAlgn="auto">
              <a:spcBef>
                <a:spcPts val="0"/>
              </a:spcBef>
              <a:spcAft>
                <a:spcPts val="0"/>
              </a:spcAft>
            </a:pPr>
            <a:r>
              <a:rPr lang="es-ES" sz="1754" dirty="0">
                <a:solidFill>
                  <a:prstClr val="black"/>
                </a:solidFill>
                <a:latin typeface="Franklin Gothic Book" panose="020B0503020102020204"/>
                <a:cs typeface="+mn-cs"/>
              </a:rPr>
              <a:t>Crear un mercado q</a:t>
            </a:r>
            <a:r>
              <a:rPr lang="es-CO" sz="1754" dirty="0">
                <a:solidFill>
                  <a:prstClr val="black"/>
                </a:solidFill>
                <a:latin typeface="Franklin Gothic Book" panose="020B0503020102020204"/>
                <a:cs typeface="+mn-cs"/>
              </a:rPr>
              <a:t>ue facilite los esfuerzos de mitigación de emisiones de Gases de Efecto Invernadero en Colombia, mediante una </a:t>
            </a:r>
            <a:r>
              <a:rPr lang="es-ES" sz="1754" dirty="0">
                <a:solidFill>
                  <a:prstClr val="black"/>
                </a:solidFill>
                <a:latin typeface="Franklin Gothic Book" panose="020B0503020102020204"/>
                <a:cs typeface="+mn-cs"/>
              </a:rPr>
              <a:t>plataforma de negociación electrónica. </a:t>
            </a:r>
          </a:p>
          <a:p>
            <a:pPr algn="just" defTabSz="891083" fontAlgn="auto">
              <a:spcBef>
                <a:spcPts val="0"/>
              </a:spcBef>
              <a:spcAft>
                <a:spcPts val="0"/>
              </a:spcAft>
            </a:pPr>
            <a:endParaRPr lang="es-ES" sz="1754" dirty="0">
              <a:solidFill>
                <a:prstClr val="black"/>
              </a:solidFill>
              <a:latin typeface="Franklin Gothic Book" panose="020B0503020102020204"/>
              <a:cs typeface="+mn-cs"/>
            </a:endParaRPr>
          </a:p>
        </p:txBody>
      </p:sp>
      <p:sp>
        <p:nvSpPr>
          <p:cNvPr id="26" name="Rectángulo 25"/>
          <p:cNvSpPr/>
          <p:nvPr/>
        </p:nvSpPr>
        <p:spPr>
          <a:xfrm>
            <a:off x="664198" y="1505447"/>
            <a:ext cx="2104823" cy="7298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22760" tIns="222760" rIns="222760" bIns="222760" numCol="1" spcCol="0" rtlCol="0" fromWordArt="0" anchor="ctr" anchorCtr="0" forceAA="0" compatLnSpc="1">
            <a:prstTxWarp prst="textNoShape">
              <a:avLst/>
            </a:prstTxWarp>
            <a:noAutofit/>
          </a:bodyPr>
          <a:lstStyle/>
          <a:p>
            <a:pPr algn="ctr" defTabSz="891083" fontAlgn="auto">
              <a:spcBef>
                <a:spcPts val="0"/>
              </a:spcBef>
              <a:spcAft>
                <a:spcPts val="0"/>
              </a:spcAft>
            </a:pPr>
            <a:r>
              <a:rPr lang="es-CO" sz="2046" dirty="0">
                <a:solidFill>
                  <a:prstClr val="white"/>
                </a:solidFill>
                <a:latin typeface="Franklin Gothic Book" panose="020B0503020102020204"/>
              </a:rPr>
              <a:t>Objetivo</a:t>
            </a:r>
          </a:p>
        </p:txBody>
      </p:sp>
      <p:sp>
        <p:nvSpPr>
          <p:cNvPr id="27" name="CuadroTexto 26"/>
          <p:cNvSpPr txBox="1"/>
          <p:nvPr/>
        </p:nvSpPr>
        <p:spPr>
          <a:xfrm>
            <a:off x="5151200" y="1343489"/>
            <a:ext cx="65" cy="323935"/>
          </a:xfrm>
          <a:prstGeom prst="rect">
            <a:avLst/>
          </a:prstGeom>
          <a:noFill/>
        </p:spPr>
        <p:txBody>
          <a:bodyPr wrap="none" lIns="0" tIns="0" rIns="0" bIns="0" rtlCol="0">
            <a:spAutoFit/>
          </a:bodyPr>
          <a:lstStyle/>
          <a:p>
            <a:pPr defTabSz="891083" fontAlgn="auto">
              <a:lnSpc>
                <a:spcPct val="120000"/>
              </a:lnSpc>
              <a:spcBef>
                <a:spcPts val="0"/>
              </a:spcBef>
              <a:spcAft>
                <a:spcPts val="0"/>
              </a:spcAft>
            </a:pPr>
            <a:endParaRPr lang="es-CO" sz="1754" dirty="0">
              <a:solidFill>
                <a:srgbClr val="44546A"/>
              </a:solidFill>
              <a:latin typeface="Franklin Gothic Book" panose="020B0503020102020204"/>
              <a:cs typeface="+mn-cs"/>
            </a:endParaRPr>
          </a:p>
        </p:txBody>
      </p:sp>
      <p:sp>
        <p:nvSpPr>
          <p:cNvPr id="30" name="Rectángulo 29"/>
          <p:cNvSpPr/>
          <p:nvPr/>
        </p:nvSpPr>
        <p:spPr>
          <a:xfrm>
            <a:off x="3753607" y="2960794"/>
            <a:ext cx="7841359" cy="3599060"/>
          </a:xfrm>
          <a:prstGeom prst="rect">
            <a:avLst/>
          </a:prstGeom>
          <a:solidFill>
            <a:srgbClr val="6BADF5"/>
          </a:solidFill>
        </p:spPr>
        <p:txBody>
          <a:bodyPr wrap="square" lIns="89104" tIns="44552" rIns="89104" bIns="44552">
            <a:spAutoFit/>
          </a:bodyPr>
          <a:lstStyle/>
          <a:p>
            <a:pPr marL="334147" indent="-334147" algn="just" defTabSz="891083" fontAlgn="auto">
              <a:spcBef>
                <a:spcPts val="0"/>
              </a:spcBef>
              <a:spcAft>
                <a:spcPts val="0"/>
              </a:spcAft>
              <a:buFont typeface="Arial" panose="020B0604020202020204" pitchFamily="34" charset="0"/>
              <a:buChar char="•"/>
            </a:pPr>
            <a:endParaRPr lang="es-CO" sz="1754" dirty="0">
              <a:solidFill>
                <a:prstClr val="black"/>
              </a:solidFill>
              <a:latin typeface="Franklin Gothic Book" panose="020B0503020102020204"/>
              <a:cs typeface="+mn-cs"/>
            </a:endParaRPr>
          </a:p>
          <a:p>
            <a:pPr marL="334147" indent="-334147" algn="just" defTabSz="891083" fontAlgn="auto">
              <a:spcBef>
                <a:spcPts val="0"/>
              </a:spcBef>
              <a:spcAft>
                <a:spcPts val="0"/>
              </a:spcAft>
              <a:buFont typeface="Arial" panose="020B0604020202020204" pitchFamily="34" charset="0"/>
              <a:buChar char="•"/>
            </a:pPr>
            <a:r>
              <a:rPr lang="es-CO" sz="1754" dirty="0">
                <a:solidFill>
                  <a:prstClr val="black"/>
                </a:solidFill>
                <a:latin typeface="Franklin Gothic Book" panose="020B0503020102020204"/>
                <a:cs typeface="+mn-cs"/>
              </a:rPr>
              <a:t>Mercado formal y transparente para la negociación de los </a:t>
            </a:r>
            <a:r>
              <a:rPr lang="es-CO" sz="1754" dirty="0" err="1">
                <a:solidFill>
                  <a:prstClr val="black"/>
                </a:solidFill>
                <a:latin typeface="Franklin Gothic Book" panose="020B0503020102020204"/>
                <a:cs typeface="+mn-cs"/>
              </a:rPr>
              <a:t>UGEIs</a:t>
            </a:r>
            <a:r>
              <a:rPr lang="es-CO" sz="1754" dirty="0">
                <a:solidFill>
                  <a:prstClr val="black"/>
                </a:solidFill>
                <a:latin typeface="Franklin Gothic Book" panose="020B0503020102020204"/>
                <a:cs typeface="+mn-cs"/>
              </a:rPr>
              <a:t>.</a:t>
            </a:r>
          </a:p>
          <a:p>
            <a:pPr marL="334147" indent="-334147" algn="just" defTabSz="891083" fontAlgn="auto">
              <a:spcBef>
                <a:spcPts val="0"/>
              </a:spcBef>
              <a:spcAft>
                <a:spcPts val="0"/>
              </a:spcAft>
              <a:buFont typeface="Arial" panose="020B0604020202020204" pitchFamily="34" charset="0"/>
              <a:buChar char="•"/>
            </a:pPr>
            <a:endParaRPr lang="es-CO" sz="1754" dirty="0">
              <a:solidFill>
                <a:prstClr val="black"/>
              </a:solidFill>
              <a:latin typeface="Franklin Gothic Book" panose="020B0503020102020204"/>
              <a:cs typeface="+mn-cs"/>
            </a:endParaRPr>
          </a:p>
          <a:p>
            <a:pPr marL="334147" indent="-334147" algn="just" defTabSz="891083" fontAlgn="auto">
              <a:spcBef>
                <a:spcPts val="0"/>
              </a:spcBef>
              <a:spcAft>
                <a:spcPts val="0"/>
              </a:spcAft>
              <a:buFont typeface="Arial" panose="020B0604020202020204" pitchFamily="34" charset="0"/>
              <a:buChar char="•"/>
            </a:pPr>
            <a:r>
              <a:rPr lang="es-CO" sz="1754" dirty="0">
                <a:solidFill>
                  <a:prstClr val="black"/>
                </a:solidFill>
                <a:latin typeface="Franklin Gothic Book" panose="020B0503020102020204"/>
                <a:cs typeface="+mn-cs"/>
              </a:rPr>
              <a:t>Mecanismo idóneo para apoyar regulaciones relacionadas con la compensación de las emisiones GEI. (Impuesto al carbono).</a:t>
            </a:r>
          </a:p>
          <a:p>
            <a:pPr marL="334147" indent="-334147" algn="just" defTabSz="891083" fontAlgn="auto">
              <a:spcBef>
                <a:spcPts val="0"/>
              </a:spcBef>
              <a:spcAft>
                <a:spcPts val="0"/>
              </a:spcAft>
              <a:buFont typeface="Arial" panose="020B0604020202020204" pitchFamily="34" charset="0"/>
              <a:buChar char="•"/>
            </a:pPr>
            <a:endParaRPr lang="es-CO" sz="1754" dirty="0">
              <a:solidFill>
                <a:prstClr val="black"/>
              </a:solidFill>
              <a:latin typeface="Franklin Gothic Book" panose="020B0503020102020204"/>
              <a:cs typeface="+mn-cs"/>
            </a:endParaRPr>
          </a:p>
          <a:p>
            <a:pPr marL="334147" indent="-334147" algn="just" defTabSz="891083" fontAlgn="auto">
              <a:spcBef>
                <a:spcPts val="0"/>
              </a:spcBef>
              <a:spcAft>
                <a:spcPts val="0"/>
              </a:spcAft>
              <a:buFont typeface="Arial" panose="020B0604020202020204" pitchFamily="34" charset="0"/>
              <a:buChar char="•"/>
            </a:pPr>
            <a:r>
              <a:rPr lang="es-CO" sz="1754" dirty="0">
                <a:solidFill>
                  <a:prstClr val="black"/>
                </a:solidFill>
                <a:latin typeface="Franklin Gothic Book" panose="020B0503020102020204"/>
                <a:cs typeface="+mn-cs"/>
              </a:rPr>
              <a:t>Mercado con trazabilidad internacional. </a:t>
            </a:r>
          </a:p>
          <a:p>
            <a:pPr marL="334147" indent="-334147" algn="just" defTabSz="891083" fontAlgn="auto">
              <a:spcBef>
                <a:spcPts val="0"/>
              </a:spcBef>
              <a:spcAft>
                <a:spcPts val="0"/>
              </a:spcAft>
              <a:buFont typeface="Arial" panose="020B0604020202020204" pitchFamily="34" charset="0"/>
              <a:buChar char="•"/>
            </a:pPr>
            <a:endParaRPr lang="es-CO" sz="1754" dirty="0">
              <a:solidFill>
                <a:prstClr val="black"/>
              </a:solidFill>
              <a:latin typeface="Franklin Gothic Book" panose="020B0503020102020204"/>
              <a:cs typeface="+mn-cs"/>
            </a:endParaRPr>
          </a:p>
          <a:p>
            <a:pPr marL="334147" indent="-334147" algn="just" defTabSz="891083" fontAlgn="auto">
              <a:spcBef>
                <a:spcPts val="0"/>
              </a:spcBef>
              <a:spcAft>
                <a:spcPts val="0"/>
              </a:spcAft>
              <a:buFont typeface="Arial" panose="020B0604020202020204" pitchFamily="34" charset="0"/>
              <a:buChar char="•"/>
            </a:pPr>
            <a:r>
              <a:rPr lang="es-CO" sz="1754" dirty="0">
                <a:solidFill>
                  <a:prstClr val="black"/>
                </a:solidFill>
                <a:latin typeface="Franklin Gothic Book" panose="020B0503020102020204"/>
                <a:cs typeface="+mn-cs"/>
              </a:rPr>
              <a:t>Facilita las iniciativas voluntarias de compensación de emisiones de GEI de agentes internacionales en Colombia.</a:t>
            </a:r>
          </a:p>
          <a:p>
            <a:pPr marL="334147" indent="-334147" algn="just" defTabSz="891083" fontAlgn="auto">
              <a:spcBef>
                <a:spcPts val="0"/>
              </a:spcBef>
              <a:spcAft>
                <a:spcPts val="0"/>
              </a:spcAft>
              <a:buFont typeface="Arial" panose="020B0604020202020204" pitchFamily="34" charset="0"/>
              <a:buChar char="•"/>
            </a:pPr>
            <a:endParaRPr lang="es-CO" sz="1754" dirty="0">
              <a:solidFill>
                <a:prstClr val="black"/>
              </a:solidFill>
              <a:latin typeface="Franklin Gothic Book" panose="020B0503020102020204"/>
              <a:cs typeface="+mn-cs"/>
            </a:endParaRPr>
          </a:p>
          <a:p>
            <a:pPr marL="334147" indent="-334147" algn="just" defTabSz="891083" fontAlgn="auto">
              <a:spcBef>
                <a:spcPts val="0"/>
              </a:spcBef>
              <a:spcAft>
                <a:spcPts val="0"/>
              </a:spcAft>
              <a:buFont typeface="Arial" panose="020B0604020202020204" pitchFamily="34" charset="0"/>
              <a:buChar char="•"/>
            </a:pPr>
            <a:r>
              <a:rPr lang="es-CO" sz="1754" dirty="0">
                <a:solidFill>
                  <a:prstClr val="black"/>
                </a:solidFill>
                <a:latin typeface="Franklin Gothic Book" panose="020B0503020102020204"/>
                <a:cs typeface="+mn-cs"/>
              </a:rPr>
              <a:t>Facilita la consecución de recursos para apalancar los proyectos forestales y/o energía limpia.</a:t>
            </a:r>
          </a:p>
        </p:txBody>
      </p:sp>
      <p:sp>
        <p:nvSpPr>
          <p:cNvPr id="31" name="Rectángulo 30"/>
          <p:cNvSpPr/>
          <p:nvPr/>
        </p:nvSpPr>
        <p:spPr>
          <a:xfrm>
            <a:off x="664195" y="4158443"/>
            <a:ext cx="2104824" cy="7298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22760" tIns="222760" rIns="222760" bIns="222760" numCol="1" spcCol="0" rtlCol="0" fromWordArt="0" anchor="ctr" anchorCtr="0" forceAA="0" compatLnSpc="1">
            <a:prstTxWarp prst="textNoShape">
              <a:avLst/>
            </a:prstTxWarp>
            <a:noAutofit/>
          </a:bodyPr>
          <a:lstStyle/>
          <a:p>
            <a:pPr algn="ctr" defTabSz="891083" fontAlgn="auto">
              <a:spcBef>
                <a:spcPts val="0"/>
              </a:spcBef>
              <a:spcAft>
                <a:spcPts val="0"/>
              </a:spcAft>
            </a:pPr>
            <a:r>
              <a:rPr lang="es-CO" sz="2046" dirty="0">
                <a:solidFill>
                  <a:prstClr val="white"/>
                </a:solidFill>
                <a:latin typeface="Franklin Gothic Book" panose="020B0503020102020204"/>
              </a:rPr>
              <a:t>Necesidades </a:t>
            </a:r>
          </a:p>
          <a:p>
            <a:pPr algn="ctr" defTabSz="891083" fontAlgn="auto">
              <a:spcBef>
                <a:spcPts val="0"/>
              </a:spcBef>
              <a:spcAft>
                <a:spcPts val="0"/>
              </a:spcAft>
            </a:pPr>
            <a:r>
              <a:rPr lang="es-CO" sz="2046" dirty="0">
                <a:solidFill>
                  <a:prstClr val="white"/>
                </a:solidFill>
                <a:latin typeface="Franklin Gothic Book" panose="020B0503020102020204"/>
              </a:rPr>
              <a:t>resueltas</a:t>
            </a:r>
          </a:p>
        </p:txBody>
      </p:sp>
      <p:cxnSp>
        <p:nvCxnSpPr>
          <p:cNvPr id="33" name="Conector recto 32"/>
          <p:cNvCxnSpPr/>
          <p:nvPr/>
        </p:nvCxnSpPr>
        <p:spPr>
          <a:xfrm>
            <a:off x="2843808" y="1868243"/>
            <a:ext cx="7496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2853289" y="4459396"/>
            <a:ext cx="74018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09615887"/>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34955" y="197743"/>
            <a:ext cx="9231774" cy="1194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8600" tIns="228600" rIns="228600" bIns="228600" numCol="1" rtlCol="0" anchor="ctr" anchorCtr="0" compatLnSpc="1">
            <a:prstTxWarp prst="textNoShape">
              <a:avLst/>
            </a:prstTxWarp>
            <a:noAutofit/>
          </a:bodyPr>
          <a:lstStyle>
            <a:defPPr>
              <a:defRPr lang="en-US"/>
            </a:defPPr>
            <a:lvl1pPr eaLnBrk="0" latinLnBrk="0" hangingPunct="0">
              <a:lnSpc>
                <a:spcPct val="85000"/>
              </a:lnSpc>
              <a:buNone/>
              <a:defRPr sz="3600">
                <a:solidFill>
                  <a:srgbClr val="002060"/>
                </a:solidFill>
                <a:latin typeface="+mj-lt"/>
                <a:cs typeface="Calibri" panose="020F050202020403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s-CO" dirty="0"/>
              <a:t>2. Mercado de facturas</a:t>
            </a:r>
          </a:p>
        </p:txBody>
      </p:sp>
      <p:sp>
        <p:nvSpPr>
          <p:cNvPr id="4" name="CuadroTexto 3"/>
          <p:cNvSpPr txBox="1"/>
          <p:nvPr/>
        </p:nvSpPr>
        <p:spPr>
          <a:xfrm>
            <a:off x="252688" y="1569482"/>
            <a:ext cx="11211444" cy="3868992"/>
          </a:xfrm>
          <a:prstGeom prst="rect">
            <a:avLst/>
          </a:prstGeom>
          <a:noFill/>
        </p:spPr>
        <p:txBody>
          <a:bodyPr wrap="square" rtlCol="0">
            <a:spAutoFit/>
          </a:bodyPr>
          <a:lstStyle/>
          <a:p>
            <a:pPr defTabSz="891083" fontAlgn="auto">
              <a:spcBef>
                <a:spcPts val="0"/>
              </a:spcBef>
              <a:spcAft>
                <a:spcPts val="0"/>
              </a:spcAft>
            </a:pPr>
            <a:r>
              <a:rPr lang="es-CO" sz="2729" b="1" dirty="0">
                <a:solidFill>
                  <a:srgbClr val="002060"/>
                </a:solidFill>
                <a:latin typeface="Franklin Gothic Book" panose="020B0503020102020204" pitchFamily="34" charset="0"/>
                <a:cs typeface="+mn-cs"/>
              </a:rPr>
              <a:t>OBJETIVO:</a:t>
            </a:r>
          </a:p>
          <a:p>
            <a:pPr defTabSz="891083" fontAlgn="auto">
              <a:spcBef>
                <a:spcPts val="0"/>
              </a:spcBef>
              <a:spcAft>
                <a:spcPts val="0"/>
              </a:spcAft>
            </a:pPr>
            <a:endParaRPr lang="es-CO" sz="2729" b="1" dirty="0">
              <a:solidFill>
                <a:srgbClr val="ED7D31">
                  <a:lumMod val="50000"/>
                </a:srgbClr>
              </a:solidFill>
              <a:latin typeface="Franklin Gothic Book" panose="020B0503020102020204" pitchFamily="34" charset="0"/>
              <a:cs typeface="+mn-cs"/>
            </a:endParaRPr>
          </a:p>
          <a:p>
            <a:pPr algn="just" defTabSz="891083" fontAlgn="auto">
              <a:spcBef>
                <a:spcPts val="0"/>
              </a:spcBef>
              <a:spcAft>
                <a:spcPts val="0"/>
              </a:spcAft>
            </a:pPr>
            <a:r>
              <a:rPr lang="es-CO" sz="2729" dirty="0">
                <a:solidFill>
                  <a:srgbClr val="002060"/>
                </a:solidFill>
                <a:latin typeface="Franklin Gothic Book" panose="020B0503020102020204" pitchFamily="34" charset="0"/>
                <a:cs typeface="+mn-cs"/>
              </a:rPr>
              <a:t>Crear un instrumento financiero bursátil por medio de una Rueda de negociación electrónica, a través del cual se desarrolle un mercado organizado de descuento de facturas físicas y electrónicas. </a:t>
            </a:r>
          </a:p>
          <a:p>
            <a:pPr algn="just" defTabSz="891083" fontAlgn="auto">
              <a:spcBef>
                <a:spcPts val="0"/>
              </a:spcBef>
              <a:spcAft>
                <a:spcPts val="0"/>
              </a:spcAft>
            </a:pPr>
            <a:endParaRPr lang="es-CO" sz="2729" dirty="0">
              <a:solidFill>
                <a:srgbClr val="002060"/>
              </a:solidFill>
              <a:latin typeface="Franklin Gothic Book" panose="020B0503020102020204" pitchFamily="34" charset="0"/>
              <a:cs typeface="+mn-cs"/>
            </a:endParaRPr>
          </a:p>
          <a:p>
            <a:pPr algn="just" defTabSz="891083" fontAlgn="auto">
              <a:spcBef>
                <a:spcPts val="0"/>
              </a:spcBef>
              <a:spcAft>
                <a:spcPts val="0"/>
              </a:spcAft>
            </a:pPr>
            <a:r>
              <a:rPr lang="es-CO" sz="2729" dirty="0">
                <a:solidFill>
                  <a:srgbClr val="002060"/>
                </a:solidFill>
                <a:latin typeface="Franklin Gothic Book" panose="020B0503020102020204" pitchFamily="34" charset="0"/>
                <a:cs typeface="+mn-cs"/>
              </a:rPr>
              <a:t>Dar otra alternativa de financiamiento no bancario a las empresas por medio de un mecanismo segur, eficiente y transparente y que actualmente no tienen acceso al sector financiero tradicional.</a:t>
            </a:r>
          </a:p>
        </p:txBody>
      </p:sp>
    </p:spTree>
    <p:extLst>
      <p:ext uri="{BB962C8B-B14F-4D97-AF65-F5344CB8AC3E}">
        <p14:creationId xmlns:p14="http://schemas.microsoft.com/office/powerpoint/2010/main" xmlns="" val="1736455291"/>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934049" y="2892332"/>
            <a:ext cx="10560679" cy="2225263"/>
          </a:xfrm>
        </p:spPr>
        <p:txBody>
          <a:bodyPr/>
          <a:lstStyle/>
          <a:p>
            <a:pPr lvl="0"/>
            <a:r>
              <a:rPr lang="es-ES" sz="5200" dirty="0" smtClean="0"/>
              <a:t>6. </a:t>
            </a:r>
            <a:r>
              <a:rPr lang="es-CO" sz="5200" dirty="0" smtClean="0">
                <a:latin typeface="Calibri" pitchFamily="34" charset="0"/>
              </a:rPr>
              <a:t>Informe Comité de Regulación.</a:t>
            </a:r>
            <a:r>
              <a:rPr lang="es-CO" sz="5200" dirty="0"/>
              <a:t/>
            </a:r>
            <a:br>
              <a:rPr lang="es-CO" sz="5200" dirty="0"/>
            </a:br>
            <a:r>
              <a:rPr lang="es-CO" sz="5200" dirty="0">
                <a:latin typeface="Calibri" pitchFamily="34" charset="0"/>
              </a:rPr>
              <a:t/>
            </a:r>
            <a:br>
              <a:rPr lang="es-CO" sz="5200" dirty="0">
                <a:latin typeface="Calibri" pitchFamily="34" charset="0"/>
              </a:rPr>
            </a:br>
            <a:r>
              <a:rPr lang="es-CO" sz="5200" dirty="0" smtClean="0">
                <a:latin typeface="Calibri" pitchFamily="34" charset="0"/>
              </a:rPr>
              <a:t> </a:t>
            </a:r>
            <a:r>
              <a:rPr lang="es-CO" sz="5200" dirty="0"/>
              <a:t/>
            </a:r>
            <a:br>
              <a:rPr lang="es-CO" sz="5200" dirty="0"/>
            </a:br>
            <a:endParaRPr lang="en-US" sz="5200" dirty="0"/>
          </a:p>
        </p:txBody>
      </p:sp>
    </p:spTree>
    <p:extLst>
      <p:ext uri="{BB962C8B-B14F-4D97-AF65-F5344CB8AC3E}">
        <p14:creationId xmlns:p14="http://schemas.microsoft.com/office/powerpoint/2010/main" xmlns="" val="264930015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55171" y="1807029"/>
            <a:ext cx="10294257" cy="4136517"/>
          </a:xfrm>
          <a:prstGeom prst="rect">
            <a:avLst/>
          </a:prstGeom>
          <a:noFill/>
        </p:spPr>
        <p:txBody>
          <a:bodyPr wrap="square" lIns="0" tIns="0" rIns="0" bIns="0" rtlCol="0">
            <a:spAutoFit/>
          </a:bodyPr>
          <a:lstStyle/>
          <a:p>
            <a:pPr algn="just">
              <a:lnSpc>
                <a:spcPct val="120000"/>
              </a:lnSpc>
            </a:pPr>
            <a:r>
              <a:rPr lang="es-CO" sz="2800" dirty="0" smtClean="0">
                <a:solidFill>
                  <a:srgbClr val="044990"/>
                </a:solidFill>
              </a:rPr>
              <a:t>Se informa al Comité que la administración suscribió contrato con la doctora Susana Gómez, con quien sostuvo una primera sesión el pasado 26 de Julio donde le fue presentado el Comité el cronograma propuesto por el consultor y desagregado en Mercado de Físicos Privados y Factoring.</a:t>
            </a:r>
          </a:p>
          <a:p>
            <a:pPr algn="just">
              <a:lnSpc>
                <a:spcPct val="120000"/>
              </a:lnSpc>
            </a:pPr>
            <a:endParaRPr lang="es-CO" sz="2800" dirty="0" smtClean="0">
              <a:solidFill>
                <a:srgbClr val="044990"/>
              </a:solidFill>
            </a:endParaRPr>
          </a:p>
          <a:p>
            <a:pPr algn="just">
              <a:lnSpc>
                <a:spcPct val="120000"/>
              </a:lnSpc>
            </a:pPr>
            <a:r>
              <a:rPr lang="es-CO" sz="2800" dirty="0" smtClean="0">
                <a:solidFill>
                  <a:srgbClr val="044990"/>
                </a:solidFill>
              </a:rPr>
              <a:t>Por último, se remitió a los miembros el proyecto de reglamento para consideración de la Junta Directiva del mes de agosto.</a:t>
            </a:r>
            <a:endParaRPr lang="es-CO" sz="2800" dirty="0">
              <a:solidFill>
                <a:srgbClr val="044990"/>
              </a:solidFill>
            </a:endParaRPr>
          </a:p>
        </p:txBody>
      </p:sp>
      <p:sp>
        <p:nvSpPr>
          <p:cNvPr id="3" name="3 Marcador de texto"/>
          <p:cNvSpPr txBox="1">
            <a:spLocks/>
          </p:cNvSpPr>
          <p:nvPr/>
        </p:nvSpPr>
        <p:spPr>
          <a:xfrm>
            <a:off x="391477" y="239103"/>
            <a:ext cx="10098723" cy="451948"/>
          </a:xfrm>
          <a:prstGeom prst="rect">
            <a:avLst/>
          </a:prstGeom>
        </p:spPr>
        <p:txBody>
          <a:bodyPr/>
          <a:lstStyle/>
          <a:p>
            <a:pPr marL="0" marR="0" lvl="0" indent="0" algn="l" defTabSz="984250" rtl="0" eaLnBrk="0" fontAlgn="base" latinLnBrk="0" hangingPunct="0">
              <a:lnSpc>
                <a:spcPct val="120000"/>
              </a:lnSpc>
              <a:spcBef>
                <a:spcPts val="650"/>
              </a:spcBef>
              <a:spcAft>
                <a:spcPts val="1288"/>
              </a:spcAft>
              <a:buClrTx/>
              <a:buSzTx/>
              <a:buFont typeface="Arial" charset="0"/>
              <a:buChar char="​"/>
              <a:tabLst/>
              <a:defRPr/>
            </a:pPr>
            <a:r>
              <a:rPr lang="es-CO" sz="4400" b="1" dirty="0" smtClean="0">
                <a:solidFill>
                  <a:srgbClr val="3A8386"/>
                </a:solidFill>
                <a:latin typeface="Calibri" pitchFamily="34" charset="0"/>
                <a:ea typeface="+mj-ea"/>
                <a:cs typeface="+mj-cs"/>
              </a:rPr>
              <a:t>6</a:t>
            </a:r>
            <a:r>
              <a:rPr kumimoji="0" lang="es-CO" sz="4400" b="1" i="0" u="none" strike="noStrike" kern="1200" cap="none" spc="0" normalizeH="0" baseline="0" noProof="0" dirty="0" smtClean="0">
                <a:ln>
                  <a:noFill/>
                </a:ln>
                <a:solidFill>
                  <a:srgbClr val="3A8386"/>
                </a:solidFill>
                <a:effectLst/>
                <a:uLnTx/>
                <a:uFillTx/>
                <a:latin typeface="Calibri" pitchFamily="34" charset="0"/>
                <a:ea typeface="+mj-ea"/>
                <a:cs typeface="+mj-cs"/>
              </a:rPr>
              <a:t>. Informe Comité de Regulación.</a:t>
            </a:r>
          </a:p>
        </p:txBody>
      </p:sp>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934049" y="2892332"/>
            <a:ext cx="10560679" cy="2225263"/>
          </a:xfrm>
        </p:spPr>
        <p:txBody>
          <a:bodyPr/>
          <a:lstStyle/>
          <a:p>
            <a:pPr lvl="0"/>
            <a:r>
              <a:rPr lang="es-ES" sz="5200" dirty="0" smtClean="0"/>
              <a:t>7. </a:t>
            </a:r>
            <a:r>
              <a:rPr lang="es-CO" sz="5200" dirty="0" smtClean="0">
                <a:latin typeface="Calibri" pitchFamily="34" charset="0"/>
              </a:rPr>
              <a:t>Presentación del cronograma </a:t>
            </a:r>
            <a:r>
              <a:rPr lang="es-ES" sz="5200" dirty="0" smtClean="0">
                <a:latin typeface="Calibri" pitchFamily="34" charset="0"/>
              </a:rPr>
              <a:t>de Ajustes de documentos corporativos y metodología de trabajo </a:t>
            </a:r>
            <a:r>
              <a:rPr lang="es-CO" sz="5200" dirty="0"/>
              <a:t/>
            </a:r>
            <a:br>
              <a:rPr lang="es-CO" sz="5200" dirty="0"/>
            </a:br>
            <a:r>
              <a:rPr lang="es-CO" sz="5200" dirty="0">
                <a:latin typeface="Calibri" pitchFamily="34" charset="0"/>
              </a:rPr>
              <a:t/>
            </a:r>
            <a:br>
              <a:rPr lang="es-CO" sz="5200" dirty="0">
                <a:latin typeface="Calibri" pitchFamily="34" charset="0"/>
              </a:rPr>
            </a:br>
            <a:r>
              <a:rPr lang="es-CO" sz="5200" dirty="0" smtClean="0">
                <a:latin typeface="Calibri" pitchFamily="34" charset="0"/>
              </a:rPr>
              <a:t> </a:t>
            </a:r>
            <a:r>
              <a:rPr lang="es-CO" sz="5200" dirty="0"/>
              <a:t/>
            </a:r>
            <a:br>
              <a:rPr lang="es-CO" sz="5200" dirty="0"/>
            </a:br>
            <a:endParaRPr lang="en-US" sz="5200" dirty="0"/>
          </a:p>
        </p:txBody>
      </p:sp>
    </p:spTree>
    <p:extLst>
      <p:ext uri="{BB962C8B-B14F-4D97-AF65-F5344CB8AC3E}">
        <p14:creationId xmlns:p14="http://schemas.microsoft.com/office/powerpoint/2010/main" xmlns="" val="264930015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934049" y="2892332"/>
            <a:ext cx="10560679" cy="2225263"/>
          </a:xfrm>
        </p:spPr>
        <p:txBody>
          <a:bodyPr/>
          <a:lstStyle/>
          <a:p>
            <a:pPr lvl="0"/>
            <a:r>
              <a:rPr lang="es-ES" sz="5200" dirty="0" smtClean="0"/>
              <a:t>8. </a:t>
            </a:r>
            <a:r>
              <a:rPr lang="es-CO" sz="5200" dirty="0" smtClean="0">
                <a:latin typeface="Calibri" pitchFamily="34" charset="0"/>
              </a:rPr>
              <a:t>Capacitaciones.</a:t>
            </a:r>
            <a:r>
              <a:rPr lang="es-CO" sz="5200" dirty="0"/>
              <a:t/>
            </a:r>
            <a:br>
              <a:rPr lang="es-CO" sz="5200" dirty="0"/>
            </a:br>
            <a:r>
              <a:rPr lang="es-CO" sz="5200" dirty="0">
                <a:latin typeface="Calibri" pitchFamily="34" charset="0"/>
              </a:rPr>
              <a:t/>
            </a:r>
            <a:br>
              <a:rPr lang="es-CO" sz="5200" dirty="0">
                <a:latin typeface="Calibri" pitchFamily="34" charset="0"/>
              </a:rPr>
            </a:br>
            <a:r>
              <a:rPr lang="es-CO" sz="5200" dirty="0" smtClean="0">
                <a:latin typeface="Calibri" pitchFamily="34" charset="0"/>
              </a:rPr>
              <a:t> </a:t>
            </a:r>
            <a:r>
              <a:rPr lang="es-CO" sz="5200" dirty="0"/>
              <a:t/>
            </a:r>
            <a:br>
              <a:rPr lang="es-CO" sz="5200" dirty="0"/>
            </a:br>
            <a:endParaRPr lang="en-US" sz="5200" dirty="0"/>
          </a:p>
        </p:txBody>
      </p:sp>
    </p:spTree>
    <p:extLst>
      <p:ext uri="{BB962C8B-B14F-4D97-AF65-F5344CB8AC3E}">
        <p14:creationId xmlns:p14="http://schemas.microsoft.com/office/powerpoint/2010/main" xmlns="" val="264930015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1063" y="1924338"/>
            <a:ext cx="10099675" cy="3993861"/>
          </a:xfrm>
        </p:spPr>
        <p:txBody>
          <a:bodyPr/>
          <a:lstStyle/>
          <a:p>
            <a:r>
              <a:rPr lang="es-CO" sz="3600" dirty="0" smtClean="0">
                <a:solidFill>
                  <a:srgbClr val="094784"/>
                </a:solidFill>
                <a:latin typeface="Calibri" pitchFamily="34" charset="0"/>
                <a:ea typeface="+mn-ea"/>
                <a:cs typeface="+mn-cs"/>
              </a:rPr>
              <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a. Modelo de Gobierno Corporativo</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b. Código de Buen Gobierno.</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
            </a:r>
            <a:br>
              <a:rPr lang="es-CO" sz="3600" dirty="0" smtClean="0">
                <a:solidFill>
                  <a:srgbClr val="094784"/>
                </a:solidFill>
                <a:latin typeface="Calibri" pitchFamily="34" charset="0"/>
                <a:ea typeface="+mn-ea"/>
                <a:cs typeface="+mn-cs"/>
              </a:rPr>
            </a:br>
            <a:r>
              <a:rPr lang="es-CO" sz="3600" dirty="0" smtClean="0">
                <a:solidFill>
                  <a:srgbClr val="094784"/>
                </a:solidFill>
                <a:latin typeface="Calibri" pitchFamily="34" charset="0"/>
                <a:ea typeface="+mn-ea"/>
                <a:cs typeface="+mn-cs"/>
              </a:rPr>
              <a:t>c.  Capacitaciones obligatorias Sistemas de Control Interno.</a:t>
            </a:r>
            <a:r>
              <a:rPr lang="es-CO" sz="2800" dirty="0" smtClean="0">
                <a:solidFill>
                  <a:srgbClr val="094784"/>
                </a:solidFill>
                <a:latin typeface="+mn-lt"/>
                <a:ea typeface="+mn-ea"/>
                <a:cs typeface="+mn-cs"/>
              </a:rPr>
              <a:t/>
            </a:r>
            <a:br>
              <a:rPr lang="es-CO" sz="2800" dirty="0" smtClean="0">
                <a:solidFill>
                  <a:srgbClr val="094784"/>
                </a:solidFill>
                <a:latin typeface="+mn-lt"/>
                <a:ea typeface="+mn-ea"/>
                <a:cs typeface="+mn-cs"/>
              </a:rPr>
            </a:br>
            <a:r>
              <a:rPr lang="es-CO" dirty="0" smtClean="0"/>
              <a:t/>
            </a:r>
            <a:br>
              <a:rPr lang="es-CO" dirty="0" smtClean="0"/>
            </a:br>
            <a:r>
              <a:rPr lang="es-CO" dirty="0" smtClean="0"/>
              <a:t> </a:t>
            </a:r>
            <a:endParaRPr lang="es-CO" dirty="0"/>
          </a:p>
        </p:txBody>
      </p:sp>
      <p:sp>
        <p:nvSpPr>
          <p:cNvPr id="4" name="3 Marcador de texto"/>
          <p:cNvSpPr>
            <a:spLocks noGrp="1"/>
          </p:cNvSpPr>
          <p:nvPr>
            <p:ph type="body" idx="28"/>
          </p:nvPr>
        </p:nvSpPr>
        <p:spPr>
          <a:xfrm>
            <a:off x="890608" y="691050"/>
            <a:ext cx="10098723" cy="1233287"/>
          </a:xfrm>
        </p:spPr>
        <p:txBody>
          <a:bodyPr/>
          <a:lstStyle/>
          <a:p>
            <a:r>
              <a:rPr lang="es-CO" sz="4400" b="1" dirty="0" smtClean="0">
                <a:solidFill>
                  <a:srgbClr val="3A8386"/>
                </a:solidFill>
                <a:latin typeface="Calibri" pitchFamily="34" charset="0"/>
                <a:ea typeface="+mj-ea"/>
                <a:cs typeface="+mj-cs"/>
              </a:rPr>
              <a:t>8. Capacitaciones. – Gestión Humana Reporte en Diciembre.</a:t>
            </a:r>
          </a:p>
          <a:p>
            <a:endParaRPr lang="es-CO" sz="4400" b="1" dirty="0" smtClean="0">
              <a:solidFill>
                <a:srgbClr val="3A8386"/>
              </a:solidFill>
              <a:latin typeface="Calibri" pitchFamily="34" charset="0"/>
              <a:ea typeface="+mj-ea"/>
              <a:cs typeface="+mj-cs"/>
            </a:endParaRPr>
          </a:p>
        </p:txBody>
      </p:sp>
    </p:spTree>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xfrm>
            <a:off x="934049" y="2892332"/>
            <a:ext cx="10560679" cy="2225263"/>
          </a:xfrm>
        </p:spPr>
        <p:txBody>
          <a:bodyPr/>
          <a:lstStyle/>
          <a:p>
            <a:pPr lvl="0"/>
            <a:r>
              <a:rPr lang="es-ES" sz="5200" dirty="0" smtClean="0"/>
              <a:t>9. </a:t>
            </a:r>
            <a:r>
              <a:rPr lang="es-CO" sz="5200" dirty="0" smtClean="0">
                <a:latin typeface="Calibri" pitchFamily="34" charset="0"/>
              </a:rPr>
              <a:t>Proposiciones y varios.</a:t>
            </a:r>
            <a:r>
              <a:rPr lang="es-CO" sz="5200" dirty="0"/>
              <a:t/>
            </a:r>
            <a:br>
              <a:rPr lang="es-CO" sz="5200" dirty="0"/>
            </a:br>
            <a:r>
              <a:rPr lang="es-CO" sz="5200" dirty="0">
                <a:latin typeface="Calibri" pitchFamily="34" charset="0"/>
              </a:rPr>
              <a:t/>
            </a:r>
            <a:br>
              <a:rPr lang="es-CO" sz="5200" dirty="0">
                <a:latin typeface="Calibri" pitchFamily="34" charset="0"/>
              </a:rPr>
            </a:br>
            <a:r>
              <a:rPr lang="es-CO" sz="5200" dirty="0" smtClean="0">
                <a:latin typeface="Calibri" pitchFamily="34" charset="0"/>
              </a:rPr>
              <a:t> </a:t>
            </a:r>
            <a:r>
              <a:rPr lang="es-CO" sz="5200" dirty="0"/>
              <a:t/>
            </a:r>
            <a:br>
              <a:rPr lang="es-CO" sz="5200" dirty="0"/>
            </a:br>
            <a:endParaRPr lang="en-US" sz="5200" dirty="0"/>
          </a:p>
        </p:txBody>
      </p:sp>
    </p:spTree>
    <p:extLst>
      <p:ext uri="{BB962C8B-B14F-4D97-AF65-F5344CB8AC3E}">
        <p14:creationId xmlns:p14="http://schemas.microsoft.com/office/powerpoint/2010/main" xmlns="" val="2649300155"/>
      </p:ext>
    </p:extLst>
  </p:cSld>
  <p:clrMapOvr>
    <a:masterClrMapping/>
  </p:clrMapOvr>
  <mc:AlternateContent xmlns:mc="http://schemas.openxmlformats.org/markup-compatibility/2006">
    <mc:Choice xmlns:p14="http://schemas.microsoft.com/office/powerpoint/2010/main" xmlns="" Requires="p14">
      <p:transition spd="slow" p14:dur="1250">
        <p:wipe dir="r"/>
      </p:transition>
    </mc:Choice>
    <mc:Fallback>
      <p:transition spd="slow">
        <p:wipe dir="r"/>
      </p:transition>
    </mc:Fallback>
  </mc:AlternateContent>
  <p:timing>
    <p:tnLst>
      <p:par>
        <p:cTn id="1" dur="indefinite" restart="never" nodeType="tmRoot"/>
      </p:par>
    </p:tnLst>
  </p:timing>
</p:sld>
</file>

<file path=ppt/theme/theme1.xml><?xml version="1.0" encoding="utf-8"?>
<a:theme xmlns:a="http://schemas.openxmlformats.org/drawingml/2006/main" name="blank">
  <a:themeElements>
    <a:clrScheme name="Sophisticated Business">
      <a:dk1>
        <a:sysClr val="windowText" lastClr="000000"/>
      </a:dk1>
      <a:lt1>
        <a:sysClr val="window" lastClr="FFFFFF"/>
      </a:lt1>
      <a:dk2>
        <a:srgbClr val="897C57"/>
      </a:dk2>
      <a:lt2>
        <a:srgbClr val="E2BA41"/>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dirty="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7302</TotalTime>
  <Words>5482</Words>
  <Application>Microsoft Office PowerPoint</Application>
  <PresentationFormat>Personalizado</PresentationFormat>
  <Paragraphs>955</Paragraphs>
  <Slides>100</Slides>
  <Notes>40</Notes>
  <HiddenSlides>38</HiddenSlides>
  <MMClips>0</MMClips>
  <ScaleCrop>false</ScaleCrop>
  <HeadingPairs>
    <vt:vector size="4" baseType="variant">
      <vt:variant>
        <vt:lpstr>Tema</vt:lpstr>
      </vt:variant>
      <vt:variant>
        <vt:i4>1</vt:i4>
      </vt:variant>
      <vt:variant>
        <vt:lpstr>Títulos de diapositiva</vt:lpstr>
      </vt:variant>
      <vt:variant>
        <vt:i4>100</vt:i4>
      </vt:variant>
    </vt:vector>
  </HeadingPairs>
  <TitlesOfParts>
    <vt:vector size="101" baseType="lpstr">
      <vt:lpstr>blank</vt:lpstr>
      <vt:lpstr>Diapositiva 1</vt:lpstr>
      <vt:lpstr>Diapositiva 2</vt:lpstr>
      <vt:lpstr>4. Seguimiento a tareas.    </vt:lpstr>
      <vt:lpstr>Diapositiva 4</vt:lpstr>
      <vt:lpstr> La Secretaria informa que dentro de las actividades de fortalecimiento pendientes se incluirá una capacitación en la Junta Ordinaria en temas relacionados con los Sistemas de Administración de Riesgos y el Sistema de Control Interno.        </vt:lpstr>
      <vt:lpstr>5. Revisión cronograma del plan de trabajo del Comité II Semestre.    </vt:lpstr>
      <vt:lpstr>Diapositiva 7</vt:lpstr>
      <vt:lpstr>Diapositiva 8</vt:lpstr>
      <vt:lpstr>Diapositiva 9</vt:lpstr>
      <vt:lpstr>Diapositiva 10</vt:lpstr>
      <vt:lpstr>Diapositiva 11</vt:lpstr>
      <vt:lpstr>Diapositiva 12</vt:lpstr>
      <vt:lpstr>Status Quo Dirección Gestión Humana - Procesos</vt:lpstr>
      <vt:lpstr>Statu Quo Gestión Humana por Procesos</vt:lpstr>
      <vt:lpstr>Mapa de Cargos Alta Gerencia </vt:lpstr>
      <vt:lpstr>Alta Gerencia</vt:lpstr>
      <vt:lpstr>Mapa de Cargos – Alta Gerencia</vt:lpstr>
      <vt:lpstr>Revisión Cargos – Julio 2017</vt:lpstr>
      <vt:lpstr>Estudio Estructura Auditoría Interna </vt:lpstr>
      <vt:lpstr>Estructura Dirección de Auditoría</vt:lpstr>
      <vt:lpstr>Revisión Compensación -Dirección de Auditoría</vt:lpstr>
      <vt:lpstr>Análisis de Estructura -Dirección de Auditoría</vt:lpstr>
      <vt:lpstr>Propuesta de Ajuste-Dirección de Auditoría</vt:lpstr>
      <vt:lpstr>Propuesta de Ajuste-Dirección de Auditoría</vt:lpstr>
      <vt:lpstr>Gobierno Corporativo </vt:lpstr>
      <vt:lpstr>Camino Consolidación área Gobierno Corporativo</vt:lpstr>
      <vt:lpstr>Cronograma Prioridades Gestión Humana </vt:lpstr>
      <vt:lpstr>Cronograma</vt:lpstr>
      <vt:lpstr>Diapositiva 29</vt:lpstr>
      <vt:lpstr>Diapositiva 30</vt:lpstr>
      <vt:lpstr>Diapositiva 31</vt:lpstr>
      <vt:lpstr>Diapositiva 32</vt:lpstr>
      <vt:lpstr>Diapositiva 33</vt:lpstr>
      <vt:lpstr>Diapositiva 34</vt:lpstr>
      <vt:lpstr>Plan estratégico</vt:lpstr>
      <vt:lpstr>Diapositiva 36</vt:lpstr>
      <vt:lpstr>Plan Estratégico de la Bolsa Horizontes de crecimiento</vt:lpstr>
      <vt:lpstr>Organigrama</vt:lpstr>
      <vt:lpstr>Estructura Organizacional</vt:lpstr>
      <vt:lpstr>Diapositiva 40</vt:lpstr>
      <vt:lpstr>Presidencia</vt:lpstr>
      <vt:lpstr>Presidencia</vt:lpstr>
      <vt:lpstr>Vicepresidencia Ejecutiva</vt:lpstr>
      <vt:lpstr>Vicepresidencia Ejecutiva</vt:lpstr>
      <vt:lpstr>Vicepresidencia de Estudios Económicos  y Desarrollo de Negocios.</vt:lpstr>
      <vt:lpstr>Vicepresidencia de Mercados Eficientes y  Financiación No Bancaria.</vt:lpstr>
      <vt:lpstr>Vicepresidencia de Operaciones</vt:lpstr>
      <vt:lpstr>Vicepresidencia Financiera y  Administrativa</vt:lpstr>
      <vt:lpstr>Vicepresidencia Financiera y  Administrativa</vt:lpstr>
      <vt:lpstr>Dirección de Riesgos</vt:lpstr>
      <vt:lpstr>Dirección de Auditoría</vt:lpstr>
      <vt:lpstr>Área de Seguimiento</vt:lpstr>
      <vt:lpstr>Cámara Disciplinaria</vt:lpstr>
      <vt:lpstr>Secretaria General</vt:lpstr>
      <vt:lpstr>Indicadores Financieros</vt:lpstr>
      <vt:lpstr>Diapositiva 56</vt:lpstr>
      <vt:lpstr>Aspectos Financieros</vt:lpstr>
      <vt:lpstr>Diapositiva 58</vt:lpstr>
      <vt:lpstr>Diapositiva 59</vt:lpstr>
      <vt:lpstr>Diapositiva 60</vt:lpstr>
      <vt:lpstr>Estado y comportamiento Líneas de Negocio </vt:lpstr>
      <vt:lpstr>Diapositiva 62</vt:lpstr>
      <vt:lpstr>Diapositiva 63</vt:lpstr>
      <vt:lpstr>Diapositiva 64</vt:lpstr>
      <vt:lpstr>Diapositiva 65</vt:lpstr>
      <vt:lpstr>Diapositiva 66</vt:lpstr>
      <vt:lpstr>Diapositiva 67</vt:lpstr>
      <vt:lpstr>Diapositiva 68</vt:lpstr>
      <vt:lpstr>Diapositiva 69</vt:lpstr>
      <vt:lpstr>Diapositiva 70</vt:lpstr>
      <vt:lpstr>Diapositiva 71</vt:lpstr>
      <vt:lpstr>Diapositiva 72</vt:lpstr>
      <vt:lpstr>Diapositiva 73</vt:lpstr>
      <vt:lpstr>Diapositiva 74</vt:lpstr>
      <vt:lpstr>Diapositiva 75</vt:lpstr>
      <vt:lpstr>Diapositiva 76</vt:lpstr>
      <vt:lpstr>Diapositiva 77</vt:lpstr>
      <vt:lpstr>Diapositiva 78</vt:lpstr>
      <vt:lpstr>Diapositiva 79</vt:lpstr>
      <vt:lpstr>Diapositiva 80</vt:lpstr>
      <vt:lpstr>Diapositiva 81</vt:lpstr>
      <vt:lpstr>Diapositiva 82</vt:lpstr>
      <vt:lpstr>Diapositiva 83</vt:lpstr>
      <vt:lpstr>Diapositiva 84</vt:lpstr>
      <vt:lpstr>Diapositiva 85</vt:lpstr>
      <vt:lpstr>Diapositiva 86</vt:lpstr>
      <vt:lpstr>Diapositiva 87</vt:lpstr>
      <vt:lpstr>Avances en Estrategia Corporativa</vt:lpstr>
      <vt:lpstr>Diapositiva 89</vt:lpstr>
      <vt:lpstr>Diapositiva 90</vt:lpstr>
      <vt:lpstr>Portafolio de servicios</vt:lpstr>
      <vt:lpstr>Diapositiva 92</vt:lpstr>
      <vt:lpstr>Diapositiva 93</vt:lpstr>
      <vt:lpstr>6. Informe Comité de Regulación.    </vt:lpstr>
      <vt:lpstr>Diapositiva 95</vt:lpstr>
      <vt:lpstr>7. Presentación del cronograma de Ajustes de documentos corporativos y metodología de trabajo     </vt:lpstr>
      <vt:lpstr>8. Capacitaciones.    </vt:lpstr>
      <vt:lpstr>  a. Modelo de Gobierno Corporativo  b. Código de Buen Gobierno.  c.  Capacitaciones obligatorias Sistemas de Control Interno.   </vt:lpstr>
      <vt:lpstr>9. Proposiciones y varios.    </vt:lpstr>
      <vt:lpstr>Diapositiva 100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lduarte</dc:creator>
  <cp:lastModifiedBy>vlarrotta</cp:lastModifiedBy>
  <cp:revision>546</cp:revision>
  <cp:lastPrinted>2017-07-26T22:11:23Z</cp:lastPrinted>
  <dcterms:created xsi:type="dcterms:W3CDTF">2016-06-10T15:21:13Z</dcterms:created>
  <dcterms:modified xsi:type="dcterms:W3CDTF">2017-09-07T13:18:58Z</dcterms:modified>
</cp:coreProperties>
</file>